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xml" ContentType="application/vnd.openxmlformats-officedocument.presentationml.tag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5.xml" ContentType="application/vnd.openxmlformats-officedocument.presentationml.tags+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63" r:id="rId3"/>
    <p:sldId id="282" r:id="rId4"/>
    <p:sldId id="269" r:id="rId5"/>
    <p:sldId id="266" r:id="rId6"/>
    <p:sldId id="265" r:id="rId7"/>
    <p:sldId id="281" r:id="rId8"/>
    <p:sldId id="268" r:id="rId9"/>
    <p:sldId id="270" r:id="rId10"/>
    <p:sldId id="272" r:id="rId11"/>
    <p:sldId id="274" r:id="rId12"/>
    <p:sldId id="275" r:id="rId13"/>
    <p:sldId id="276" r:id="rId14"/>
    <p:sldId id="279" r:id="rId15"/>
    <p:sldId id="277" r:id="rId16"/>
    <p:sldId id="278" r:id="rId17"/>
    <p:sldId id="262" r:id="rId18"/>
    <p:sldId id="283" r:id="rId19"/>
  </p:sldIdLst>
  <p:sldSz cx="12192000" cy="6858000"/>
  <p:notesSz cx="6799263" cy="9929813"/>
  <p:custDataLst>
    <p:tags r:id="rId2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958F"/>
    <a:srgbClr val="D9B6F0"/>
    <a:srgbClr val="F8E2FE"/>
    <a:srgbClr val="F1C3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5" d="100"/>
          <a:sy n="65" d="100"/>
        </p:scale>
        <p:origin x="72" y="58"/>
      </p:cViewPr>
      <p:guideLst/>
    </p:cSldViewPr>
  </p:slideViewPr>
  <p:notesTextViewPr>
    <p:cViewPr>
      <p:scale>
        <a:sx n="1" d="1"/>
        <a:sy n="1" d="1"/>
      </p:scale>
      <p:origin x="0" y="0"/>
    </p:cViewPr>
  </p:notesTextViewPr>
  <p:notesViewPr>
    <p:cSldViewPr snapToGrid="0">
      <p:cViewPr varScale="1">
        <p:scale>
          <a:sx n="47" d="100"/>
          <a:sy n="47" d="100"/>
        </p:scale>
        <p:origin x="200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r-FR" sz="2000" dirty="0"/>
              <a:t>Différentes utilisations du numérique en classe</a:t>
            </a:r>
          </a:p>
        </c:rich>
      </c:tx>
      <c:layout>
        <c:manualLayout>
          <c:xMode val="edge"/>
          <c:yMode val="edge"/>
          <c:x val="0.27170024551166827"/>
          <c:y val="1.9880580326710459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999589177519828"/>
          <c:y val="0.17122134080871063"/>
          <c:w val="0.38285221032245542"/>
          <c:h val="0.74664503472746468"/>
        </c:manualLayout>
      </c:layout>
      <c:pieChart>
        <c:varyColors val="1"/>
        <c:ser>
          <c:idx val="0"/>
          <c:order val="0"/>
          <c:tx>
            <c:strRef>
              <c:f>Feuil1!$B$1</c:f>
              <c:strCache>
                <c:ptCount val="1"/>
                <c:pt idx="0">
                  <c:v>Différentes utilisations du numérique en classe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Pt>
            <c:idx val="8"/>
            <c:bubble3D val="0"/>
            <c:spPr>
              <a:solidFill>
                <a:schemeClr val="accent3">
                  <a:lumMod val="60000"/>
                </a:schemeClr>
              </a:solidFill>
              <a:ln>
                <a:noFill/>
              </a:ln>
              <a:effectLst>
                <a:outerShdw blurRad="63500" sx="102000" sy="102000" algn="ctr" rotWithShape="0">
                  <a:prstClr val="black">
                    <a:alpha val="20000"/>
                  </a:prstClr>
                </a:outerShdw>
              </a:effectLst>
            </c:spPr>
          </c:dPt>
          <c:dPt>
            <c:idx val="9"/>
            <c:bubble3D val="0"/>
            <c:spPr>
              <a:solidFill>
                <a:schemeClr val="accent4">
                  <a:lumMod val="60000"/>
                </a:schemeClr>
              </a:solidFill>
              <a:ln>
                <a:noFill/>
              </a:ln>
              <a:effectLst>
                <a:outerShdw blurRad="63500" sx="102000" sy="102000" algn="ctr" rotWithShape="0">
                  <a:prstClr val="black">
                    <a:alpha val="20000"/>
                  </a:prstClr>
                </a:outerShdw>
              </a:effectLst>
            </c:spPr>
          </c:dPt>
          <c:dPt>
            <c:idx val="10"/>
            <c:bubble3D val="0"/>
            <c:spPr>
              <a:solidFill>
                <a:schemeClr val="accent5">
                  <a:lumMod val="60000"/>
                </a:schemeClr>
              </a:solidFill>
              <a:ln>
                <a:noFill/>
              </a:ln>
              <a:effectLst>
                <a:outerShdw blurRad="63500" sx="102000" sy="102000" algn="ctr" rotWithShape="0">
                  <a:prstClr val="black">
                    <a:alpha val="20000"/>
                  </a:prstClr>
                </a:outerShdw>
              </a:effectLst>
            </c:spPr>
          </c:dPt>
          <c:dPt>
            <c:idx val="11"/>
            <c:bubble3D val="0"/>
            <c:spPr>
              <a:solidFill>
                <a:schemeClr val="accent6">
                  <a:lumMod val="60000"/>
                </a:schemeClr>
              </a:solidFill>
              <a:ln>
                <a:noFill/>
              </a:ln>
              <a:effectLst>
                <a:outerShdw blurRad="63500" sx="102000" sy="102000" algn="ctr" rotWithShape="0">
                  <a:prstClr val="black">
                    <a:alpha val="20000"/>
                  </a:prstClr>
                </a:outerShdw>
              </a:effectLst>
            </c:spPr>
          </c:dPt>
          <c:dLbls>
            <c:dLbl>
              <c:idx val="0"/>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647153B6-52C0-45D8-B974-24200896D086}" type="CATEGORYNAME">
                      <a:rPr lang="fr-FR" sz="1800" b="1" smtClean="0"/>
                      <a:pPr>
                        <a:defRPr sz="1800"/>
                      </a:pPr>
                      <a:t>[NOM DE CATÉGORIE]</a:t>
                    </a:fld>
                    <a:endParaRPr lang="fr-F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F631A8D0-98A9-415C-9A68-6677190E0918}" type="CATEGORYNAME">
                      <a:rPr lang="en-US" sz="1800" b="1" smtClean="0"/>
                      <a:pPr>
                        <a:defRPr sz="1800">
                          <a:solidFill>
                            <a:schemeClr val="accent1"/>
                          </a:solidFill>
                        </a:defRPr>
                      </a:pPr>
                      <a:t>[NOM DE CATÉGORIE]</a:t>
                    </a:fld>
                    <a:endParaRPr lang="fr-F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r>
                      <a:rPr lang="en-US" dirty="0" err="1" smtClean="0"/>
                      <a:t>Monter</a:t>
                    </a:r>
                    <a:r>
                      <a:rPr lang="en-US" baseline="0" dirty="0" smtClean="0"/>
                      <a:t> un film</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extLst>
            </c:dLbl>
            <c:dLbl>
              <c:idx val="3"/>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10C7545F-3058-4939-9065-852890058E71}" type="CATEGORYNAME">
                      <a:rPr lang="en-US" sz="1800" b="1" smtClean="0">
                        <a:solidFill>
                          <a:srgbClr val="94958F"/>
                        </a:solidFill>
                      </a:rPr>
                      <a:pPr>
                        <a:defRPr sz="1800">
                          <a:solidFill>
                            <a:schemeClr val="accent1"/>
                          </a:solidFill>
                        </a:defRPr>
                      </a:pPr>
                      <a:t>[NOM DE CATÉGORIE]</a:t>
                    </a:fld>
                    <a:endParaRPr lang="fr-F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4"/>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4E2F0BE6-3B41-4E8E-A63F-361124B419F8}" type="CATEGORYNAME">
                      <a:rPr lang="en-US" sz="1800" b="1" smtClean="0"/>
                      <a:pPr>
                        <a:defRPr sz="1800">
                          <a:solidFill>
                            <a:schemeClr val="accent1"/>
                          </a:solidFill>
                        </a:defRPr>
                      </a:pPr>
                      <a:t>[NOM DE CATÉGORIE]</a:t>
                    </a:fld>
                    <a:endParaRPr lang="fr-F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5"/>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F9896DA2-BDA4-4F4C-80C7-864B7A4EE617}" type="CATEGORYNAME">
                      <a:rPr lang="en-US" sz="1800" b="1" smtClean="0"/>
                      <a:pPr>
                        <a:defRPr sz="1800">
                          <a:solidFill>
                            <a:schemeClr val="accent1"/>
                          </a:solidFill>
                        </a:defRPr>
                      </a:pPr>
                      <a:t>[NOM DE CATÉGORIE]</a:t>
                    </a:fld>
                    <a:endParaRPr lang="fr-F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6"/>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3DD3DAD3-33FA-4579-92D5-DAC260A6EDD3}" type="CATEGORYNAME">
                      <a:rPr lang="en-US" sz="1800" b="1" smtClean="0"/>
                      <a:pPr>
                        <a:defRPr sz="1800">
                          <a:solidFill>
                            <a:schemeClr val="accent1"/>
                          </a:solidFill>
                        </a:defRPr>
                      </a:pPr>
                      <a:t>[NOM DE CATÉGORIE]</a:t>
                    </a:fld>
                    <a:endParaRPr lang="fr-F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7"/>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CE367605-6FD8-46D0-866C-336043BFF4DE}" type="CATEGORYNAME">
                      <a:rPr lang="en-US" sz="1800" b="1" smtClean="0"/>
                      <a:pPr>
                        <a:defRPr sz="1800">
                          <a:solidFill>
                            <a:schemeClr val="accent1"/>
                          </a:solidFill>
                        </a:defRPr>
                      </a:pPr>
                      <a:t>[NOM DE CATÉGORIE]</a:t>
                    </a:fld>
                    <a:endParaRPr lang="fr-F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8"/>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80870405-3CC8-4742-99F1-52578411DA09}" type="CATEGORYNAME">
                      <a:rPr lang="en-US" sz="1800" b="1" smtClean="0"/>
                      <a:pPr>
                        <a:defRPr sz="1800">
                          <a:solidFill>
                            <a:schemeClr val="accent1"/>
                          </a:solidFill>
                        </a:defRPr>
                      </a:pPr>
                      <a:t>[NOM DE CATÉGORIE]</a:t>
                    </a:fld>
                    <a:endParaRPr lang="fr-F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9"/>
              <c:layout>
                <c:manualLayout>
                  <c:x val="1.0864841373315949E-2"/>
                  <c:y val="1.4652014652014619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EE8E7806-0A20-4776-886F-C661E2523E1A}" type="CATEGORYNAME">
                      <a:rPr lang="en-US" sz="1800" b="1" smtClean="0"/>
                      <a:pPr>
                        <a:defRPr sz="1800">
                          <a:solidFill>
                            <a:schemeClr val="accent1"/>
                          </a:solidFill>
                        </a:defRPr>
                      </a:pPr>
                      <a:t>[NOM DE CATÉGORIE]</a:t>
                    </a:fld>
                    <a:endParaRPr lang="fr-F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0"/>
              <c:layout>
                <c:manualLayout>
                  <c:x val="1.5035040332989469E-2"/>
                  <c:y val="9.0557026911202518E-3"/>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A0768F98-9995-45FF-850C-63A921EAD68C}" type="CATEGORYNAME">
                      <a:rPr lang="en-US" sz="1800" b="1" smtClean="0"/>
                      <a:pPr>
                        <a:defRPr sz="1800">
                          <a:solidFill>
                            <a:schemeClr val="accent1"/>
                          </a:solidFill>
                        </a:defRPr>
                      </a:pPr>
                      <a:t>[NOM DE CATÉGORIE]</a:t>
                    </a:fld>
                    <a:endParaRPr lang="fr-F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1"/>
              <c:layout>
                <c:manualLayout>
                  <c:x val="4.0170663615716841E-2"/>
                  <c:y val="-5.5962387862698894E-3"/>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CF0B965B-4E4D-4247-B41D-9A312316D510}" type="CATEGORYNAME">
                      <a:rPr lang="fr-FR" sz="1800" b="1" smtClean="0"/>
                      <a:pPr>
                        <a:defRPr sz="1800">
                          <a:solidFill>
                            <a:schemeClr val="accent1"/>
                          </a:solidFill>
                        </a:defRPr>
                      </a:pPr>
                      <a:t>[NOM DE CATÉGORIE]</a:t>
                    </a:fld>
                    <a:endParaRPr lang="fr-F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fr-F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Feuil1!$A$2:$A$13</c:f>
              <c:strCache>
                <c:ptCount val="12"/>
                <c:pt idx="0">
                  <c:v>Diffusion de supports sur leTBI/vidéoprojecteur </c:v>
                </c:pt>
                <c:pt idx="1">
                  <c:v>Programmation</c:v>
                </c:pt>
                <c:pt idx="2">
                  <c:v>Monter un flim</c:v>
                </c:pt>
                <c:pt idx="3">
                  <c:v>Jeux éducatifs en autonomie</c:v>
                </c:pt>
                <c:pt idx="4">
                  <c:v>QR codes</c:v>
                </c:pt>
                <c:pt idx="5">
                  <c:v>ENT</c:v>
                </c:pt>
                <c:pt idx="6">
                  <c:v>Elèves au TBI </c:v>
                </c:pt>
                <c:pt idx="7">
                  <c:v>Prise de photos</c:v>
                </c:pt>
                <c:pt idx="8">
                  <c:v>Recherche d'informations en simultané</c:v>
                </c:pt>
                <c:pt idx="9">
                  <c:v>Ecrit au clavier </c:v>
                </c:pt>
                <c:pt idx="10">
                  <c:v>Salle informatique</c:v>
                </c:pt>
                <c:pt idx="11">
                  <c:v>Recherche d'info par les élèves</c:v>
                </c:pt>
              </c:strCache>
            </c:strRef>
          </c:cat>
          <c:val>
            <c:numRef>
              <c:f>Feuil1!$B$2:$B$13</c:f>
              <c:numCache>
                <c:formatCode>General</c:formatCode>
                <c:ptCount val="12"/>
                <c:pt idx="0">
                  <c:v>14</c:v>
                </c:pt>
                <c:pt idx="1">
                  <c:v>1</c:v>
                </c:pt>
                <c:pt idx="2">
                  <c:v>2</c:v>
                </c:pt>
                <c:pt idx="3">
                  <c:v>5</c:v>
                </c:pt>
                <c:pt idx="4">
                  <c:v>1</c:v>
                </c:pt>
                <c:pt idx="5">
                  <c:v>4</c:v>
                </c:pt>
                <c:pt idx="6">
                  <c:v>1</c:v>
                </c:pt>
                <c:pt idx="7">
                  <c:v>6</c:v>
                </c:pt>
                <c:pt idx="8">
                  <c:v>3</c:v>
                </c:pt>
                <c:pt idx="9">
                  <c:v>3</c:v>
                </c:pt>
                <c:pt idx="10">
                  <c:v>3</c:v>
                </c:pt>
                <c:pt idx="11">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800" dirty="0" err="1">
                <a:solidFill>
                  <a:srgbClr val="0070C0"/>
                </a:solidFill>
              </a:rPr>
              <a:t>Formes</a:t>
            </a:r>
            <a:r>
              <a:rPr lang="en-US" sz="2800" dirty="0">
                <a:solidFill>
                  <a:srgbClr val="0070C0"/>
                </a:solidFill>
              </a:rPr>
              <a:t> </a:t>
            </a:r>
            <a:r>
              <a:rPr lang="en-US" sz="2800" dirty="0" err="1">
                <a:solidFill>
                  <a:srgbClr val="0070C0"/>
                </a:solidFill>
              </a:rPr>
              <a:t>d'EMI</a:t>
            </a:r>
            <a:r>
              <a:rPr lang="en-US" sz="2800" dirty="0">
                <a:solidFill>
                  <a:srgbClr val="0070C0"/>
                </a:solidFill>
              </a:rPr>
              <a:t> à </a:t>
            </a:r>
            <a:r>
              <a:rPr lang="en-US" sz="2800" dirty="0" err="1">
                <a:solidFill>
                  <a:srgbClr val="0070C0"/>
                </a:solidFill>
              </a:rPr>
              <a:t>l'école</a:t>
            </a:r>
            <a:r>
              <a:rPr lang="en-US" sz="2800" dirty="0">
                <a:solidFill>
                  <a:srgbClr val="0070C0"/>
                </a:solidFill>
              </a:rPr>
              <a:t> </a:t>
            </a:r>
            <a:r>
              <a:rPr lang="en-US" sz="2800" dirty="0" err="1">
                <a:solidFill>
                  <a:srgbClr val="0070C0"/>
                </a:solidFill>
              </a:rPr>
              <a:t>primaire</a:t>
            </a:r>
            <a:endParaRPr lang="en-US" sz="2800" dirty="0">
              <a:solidFill>
                <a:srgbClr val="0070C0"/>
              </a:solidFill>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947185350453031E-2"/>
          <c:y val="0.12711302527685084"/>
          <c:w val="0.97205284552845528"/>
          <c:h val="0.82304048234280791"/>
        </c:manualLayout>
      </c:layout>
      <c:pie3DChart>
        <c:varyColors val="1"/>
        <c:ser>
          <c:idx val="0"/>
          <c:order val="0"/>
          <c:tx>
            <c:strRef>
              <c:f>Feuil1!$B$1</c:f>
              <c:strCache>
                <c:ptCount val="1"/>
                <c:pt idx="0">
                  <c:v>Formes d'EMI à l'école primaire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Lbls>
            <c:dLbl>
              <c:idx val="0"/>
              <c:layout>
                <c:manualLayout>
                  <c:x val="-0.12616166338582677"/>
                  <c:y val="0.13918438142707365"/>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9215846456692914"/>
                  <c:y val="-0.10962812611678725"/>
                </c:manualLayout>
              </c:layout>
              <c:tx>
                <c:rich>
                  <a:bodyPr/>
                  <a:lstStyle/>
                  <a:p>
                    <a:fld id="{191F58BD-D938-40E8-8185-ED443525348D}" type="CATEGORYNAME">
                      <a:rPr lang="fr-FR"/>
                      <a:pPr/>
                      <a:t>[NOM DE CATÉGORIE]</a:t>
                    </a:fld>
                    <a:r>
                      <a:rPr lang="fr-FR" dirty="0"/>
                      <a:t>
</a:t>
                    </a:r>
                    <a:fld id="{60A7DE9C-F5B2-424C-A83B-CE42D2AADC3A}" type="PERCENTAGE">
                      <a:rPr lang="fr-FR"/>
                      <a:pPr/>
                      <a:t>[POURCENTAGE]</a:t>
                    </a:fld>
                    <a:endParaRPr lang="fr-FR"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manualLayout>
                  <c:x val="-0.10804601377952763"/>
                  <c:y val="-0.15874827526631322"/>
                </c:manualLayout>
              </c:layout>
              <c:tx>
                <c:rich>
                  <a:bodyPr/>
                  <a:lstStyle/>
                  <a:p>
                    <a:r>
                      <a:rPr lang="en-US"/>
                      <a:t>Gestion de fichiers
</a:t>
                    </a:r>
                    <a:fld id="{343256E0-BB4A-4CC2-AE18-5FAAAF5B92A3}" type="PERCENTAGE">
                      <a:rPr lang="en-US"/>
                      <a:pPr/>
                      <a:t>[POURCENTAGE]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manualLayout>
                  <c:x val="-4.767659120734908E-2"/>
                  <c:y val="-0.15098505073024573"/>
                </c:manualLayout>
              </c:layout>
              <c:tx>
                <c:rich>
                  <a:bodyPr/>
                  <a:lstStyle/>
                  <a:p>
                    <a:r>
                      <a:rPr lang="en-US"/>
                      <a:t>Presse
</a:t>
                    </a:r>
                    <a:fld id="{8D04922A-8E0E-4CA8-AA47-1B64A77E9A62}" type="PERCENTAGE">
                      <a:rPr lang="en-US"/>
                      <a:pPr/>
                      <a:t>[POURCENTAGE]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4"/>
              <c:tx>
                <c:rich>
                  <a:bodyPr/>
                  <a:lstStyle/>
                  <a:p>
                    <a:r>
                      <a:rPr lang="en-US"/>
                      <a:t>Risques
</a:t>
                    </a:r>
                    <a:fld id="{D57ACA23-3DE8-408A-A0B3-3ECAC5CC46C9}" type="PERCENTAGE">
                      <a:rPr lang="en-US"/>
                      <a:pPr/>
                      <a:t>[POURCENTAGE]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5"/>
              <c:layout>
                <c:manualLayout>
                  <c:x val="0.13215953083989501"/>
                  <c:y val="-8.7085294737165975E-2"/>
                </c:manualLayout>
              </c:layout>
              <c:tx>
                <c:rich>
                  <a:bodyPr/>
                  <a:lstStyle/>
                  <a:p>
                    <a:fld id="{070E94AE-A6A8-403F-B703-21C45088E7A4}" type="CATEGORYNAME">
                      <a:rPr lang="en-US"/>
                      <a:pPr/>
                      <a:t>[NOM DE CATÉGORIE]</a:t>
                    </a:fld>
                    <a:r>
                      <a:rPr lang="en-US" dirty="0"/>
                      <a:t>
</a:t>
                    </a:r>
                    <a:fld id="{30F41C7B-CCC9-4421-9C48-90C8455B3A34}" type="PERCENTAGE">
                      <a:rPr lang="en-US"/>
                      <a:pPr/>
                      <a:t>[POURCENTAGE]</a:t>
                    </a:fld>
                    <a:endParaRPr lang="en-US"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layout>
                <c:manualLayout>
                  <c:x val="0.12294931102362208"/>
                  <c:y val="0.12791296573726302"/>
                </c:manualLayout>
              </c:layout>
              <c:tx>
                <c:rich>
                  <a:bodyPr/>
                  <a:lstStyle/>
                  <a:p>
                    <a:r>
                      <a:rPr lang="en-US"/>
                      <a:t>Recherche d'information
</a:t>
                    </a:r>
                    <a:fld id="{D14DA077-5228-4A33-A6D2-64F41C1EC691}" type="PERCENTAGE">
                      <a:rPr lang="en-US"/>
                      <a:pPr/>
                      <a:t>[POURCENTAGE]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Feuil1!$A$2:$A$8</c:f>
              <c:strCache>
                <c:ptCount val="7"/>
                <c:pt idx="0">
                  <c:v>Education par le numérique</c:v>
                </c:pt>
                <c:pt idx="1">
                  <c:v>Clavier et traitement de texte</c:v>
                </c:pt>
                <c:pt idx="2">
                  <c:v>gestion des fichiers</c:v>
                </c:pt>
                <c:pt idx="3">
                  <c:v>presse</c:v>
                </c:pt>
                <c:pt idx="4">
                  <c:v>risques</c:v>
                </c:pt>
                <c:pt idx="5">
                  <c:v>Vocabulaire</c:v>
                </c:pt>
                <c:pt idx="6">
                  <c:v>recherche d'information</c:v>
                </c:pt>
              </c:strCache>
            </c:strRef>
          </c:cat>
          <c:val>
            <c:numRef>
              <c:f>Feuil1!$B$2:$B$8</c:f>
              <c:numCache>
                <c:formatCode>General</c:formatCode>
                <c:ptCount val="7"/>
                <c:pt idx="0">
                  <c:v>5</c:v>
                </c:pt>
                <c:pt idx="1">
                  <c:v>3</c:v>
                </c:pt>
                <c:pt idx="2">
                  <c:v>1</c:v>
                </c:pt>
                <c:pt idx="3">
                  <c:v>1</c:v>
                </c:pt>
                <c:pt idx="4">
                  <c:v>6</c:v>
                </c:pt>
                <c:pt idx="5">
                  <c:v>3</c:v>
                </c:pt>
                <c:pt idx="6">
                  <c:v>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sz="1400"/>
              <a:t>L'EMI</a:t>
            </a:r>
            <a:r>
              <a:rPr lang="fr-FR" sz="1400" baseline="0"/>
              <a:t> comprend l'usage des réseaux sociaux en classe</a:t>
            </a:r>
            <a:endParaRPr lang="fr-FR" sz="14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est-ce que pour vous l’usage des réseaux sociaux en classe ferait partie de l'éducation aux médias et à l'information ? </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3"/>
              </a:solidFill>
              <a:ln>
                <a:noFill/>
              </a:ln>
              <a:effectLst>
                <a:outerShdw blurRad="254000" sx="102000" sy="102000" algn="ctr" rotWithShape="0">
                  <a:prstClr val="black">
                    <a:alpha val="20000"/>
                  </a:prstClr>
                </a:outerShdw>
              </a:effectLst>
            </c:spPr>
          </c:dPt>
          <c:dPt>
            <c:idx val="2"/>
            <c:bubble3D val="0"/>
            <c:spPr>
              <a:solidFill>
                <a:schemeClr val="accent5"/>
              </a:solidFill>
              <a:ln>
                <a:noFill/>
              </a:ln>
              <a:effectLst>
                <a:outerShdw blurRad="254000" sx="102000" sy="102000" algn="ctr" rotWithShape="0">
                  <a:prstClr val="black">
                    <a:alpha val="20000"/>
                  </a:prstClr>
                </a:outerShdw>
              </a:effectLst>
            </c:spPr>
          </c:dPt>
          <c:dPt>
            <c:idx val="3"/>
            <c:bubble3D val="0"/>
            <c:spPr>
              <a:solidFill>
                <a:schemeClr val="accent1">
                  <a:lumMod val="60000"/>
                </a:schemeClr>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Feuil1!$A$2:$A$5</c:f>
              <c:strCache>
                <c:ptCount val="4"/>
                <c:pt idx="0">
                  <c:v>Oui</c:v>
                </c:pt>
                <c:pt idx="1">
                  <c:v>Mitigé</c:v>
                </c:pt>
                <c:pt idx="2">
                  <c:v>Non</c:v>
                </c:pt>
                <c:pt idx="3">
                  <c:v>Pas de réponse</c:v>
                </c:pt>
              </c:strCache>
            </c:strRef>
          </c:cat>
          <c:val>
            <c:numRef>
              <c:f>Feuil1!$B$2:$B$5</c:f>
              <c:numCache>
                <c:formatCode>General</c:formatCode>
                <c:ptCount val="4"/>
                <c:pt idx="0">
                  <c:v>10</c:v>
                </c:pt>
                <c:pt idx="1">
                  <c:v>4</c:v>
                </c:pt>
                <c:pt idx="2">
                  <c:v>1</c:v>
                </c:pt>
                <c:pt idx="3">
                  <c:v>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fr-FR" sz="1400"/>
              <a:t>L'EMI comprend l'utilsation des tablettes en classe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est-ce que pour vous utiliser les tablettes en classe ferait partie de l'éducation aux médias ?</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3"/>
              </a:solidFill>
              <a:ln>
                <a:noFill/>
              </a:ln>
              <a:effectLst>
                <a:outerShdw blurRad="254000" sx="102000" sy="102000" algn="ctr" rotWithShape="0">
                  <a:prstClr val="black">
                    <a:alpha val="20000"/>
                  </a:prstClr>
                </a:outerShdw>
              </a:effectLst>
            </c:spPr>
          </c:dPt>
          <c:dPt>
            <c:idx val="2"/>
            <c:bubble3D val="0"/>
            <c:spPr>
              <a:solidFill>
                <a:schemeClr val="accent5"/>
              </a:solidFill>
              <a:ln>
                <a:noFill/>
              </a:ln>
              <a:effectLst>
                <a:outerShdw blurRad="254000" sx="102000" sy="102000" algn="ctr" rotWithShape="0">
                  <a:prstClr val="black">
                    <a:alpha val="20000"/>
                  </a:prstClr>
                </a:outerShdw>
              </a:effectLst>
            </c:spPr>
          </c:dPt>
          <c:dPt>
            <c:idx val="3"/>
            <c:bubble3D val="0"/>
            <c:spPr>
              <a:solidFill>
                <a:schemeClr val="accent1">
                  <a:lumMod val="60000"/>
                </a:schemeClr>
              </a:solidFill>
              <a:ln>
                <a:noFill/>
              </a:ln>
              <a:effectLst>
                <a:outerShdw blurRad="254000" sx="102000" sy="102000" algn="ctr" rotWithShape="0">
                  <a:prstClr val="black">
                    <a:alpha val="20000"/>
                  </a:prstClr>
                </a:outerShdw>
              </a:effectLst>
            </c:spPr>
          </c:dPt>
          <c:dLbls>
            <c:dLbl>
              <c:idx val="2"/>
              <c:layout>
                <c:manualLayout>
                  <c:x val="5.06492609476447E-2"/>
                  <c:y val="0.15926094344589906"/>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3.0654338549075393E-2"/>
                  <c:y val="0.16655218629586196"/>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Feuil1!$A$2:$A$5</c:f>
              <c:strCache>
                <c:ptCount val="4"/>
                <c:pt idx="0">
                  <c:v>Oui</c:v>
                </c:pt>
                <c:pt idx="1">
                  <c:v>Entre Oui et non</c:v>
                </c:pt>
                <c:pt idx="2">
                  <c:v>Non</c:v>
                </c:pt>
                <c:pt idx="3">
                  <c:v>Sans réponse</c:v>
                </c:pt>
              </c:strCache>
            </c:strRef>
          </c:cat>
          <c:val>
            <c:numRef>
              <c:f>Feuil1!$B$2:$B$5</c:f>
              <c:numCache>
                <c:formatCode>General</c:formatCode>
                <c:ptCount val="4"/>
                <c:pt idx="0">
                  <c:v>9</c:v>
                </c:pt>
                <c:pt idx="1">
                  <c:v>6</c:v>
                </c:pt>
                <c:pt idx="2">
                  <c:v>1</c:v>
                </c:pt>
                <c:pt idx="3">
                  <c:v>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fr-FR" sz="1400"/>
              <a:t>L'EMI comprend l'analyse d'une émission télé réalité</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est-ce que pour vous analyser une émission télé réalité en classe ça pourrait être une activité d'éducation aux médias ?</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3"/>
              </a:solidFill>
              <a:ln>
                <a:noFill/>
              </a:ln>
              <a:effectLst>
                <a:outerShdw blurRad="254000" sx="102000" sy="102000" algn="ctr" rotWithShape="0">
                  <a:prstClr val="black">
                    <a:alpha val="20000"/>
                  </a:prstClr>
                </a:outerShdw>
              </a:effectLst>
            </c:spPr>
          </c:dPt>
          <c:dPt>
            <c:idx val="2"/>
            <c:bubble3D val="0"/>
            <c:spPr>
              <a:solidFill>
                <a:schemeClr val="accent5"/>
              </a:solidFill>
              <a:ln>
                <a:noFill/>
              </a:ln>
              <a:effectLst>
                <a:outerShdw blurRad="254000" sx="102000" sy="102000" algn="ctr" rotWithShape="0">
                  <a:prstClr val="black">
                    <a:alpha val="20000"/>
                  </a:prstClr>
                </a:outerShdw>
              </a:effectLst>
            </c:spPr>
          </c:dPt>
          <c:dPt>
            <c:idx val="3"/>
            <c:bubble3D val="0"/>
            <c:spPr>
              <a:solidFill>
                <a:schemeClr val="accent1">
                  <a:lumMod val="60000"/>
                </a:schemeClr>
              </a:solidFill>
              <a:ln>
                <a:noFill/>
              </a:ln>
              <a:effectLst>
                <a:outerShdw blurRad="254000" sx="102000" sy="102000" algn="ctr" rotWithShape="0">
                  <a:prstClr val="black">
                    <a:alpha val="20000"/>
                  </a:prstClr>
                </a:outerShdw>
              </a:effectLst>
            </c:spPr>
          </c:dPt>
          <c:dLbls>
            <c:dLbl>
              <c:idx val="1"/>
              <c:layout>
                <c:manualLayout>
                  <c:x val="9.8865338154798241E-2"/>
                  <c:y val="-9.1905091062090633E-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9.8865338154798241E-2"/>
                  <c:y val="9.1905091062090577E-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6.159421424210642E-2"/>
                  <c:y val="0.14630342008775621"/>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Feuil1!$A$2:$A$5</c:f>
              <c:strCache>
                <c:ptCount val="4"/>
                <c:pt idx="0">
                  <c:v>Oui</c:v>
                </c:pt>
                <c:pt idx="1">
                  <c:v>Entre oui et non</c:v>
                </c:pt>
                <c:pt idx="2">
                  <c:v>Non</c:v>
                </c:pt>
                <c:pt idx="3">
                  <c:v>Sans réponse</c:v>
                </c:pt>
              </c:strCache>
            </c:strRef>
          </c:cat>
          <c:val>
            <c:numRef>
              <c:f>Feuil1!$B$2:$B$5</c:f>
              <c:numCache>
                <c:formatCode>General</c:formatCode>
                <c:ptCount val="4"/>
                <c:pt idx="0">
                  <c:v>10</c:v>
                </c:pt>
                <c:pt idx="1">
                  <c:v>3</c:v>
                </c:pt>
                <c:pt idx="2">
                  <c:v>2</c:v>
                </c:pt>
                <c:pt idx="3">
                  <c:v>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sz="1400"/>
              <a:t>L'EMI comprend le concept d'identité numérique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la notion d'identité numérique est-ce que vous pensez que ça fait partie de l'éducation aux média </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3"/>
              </a:solidFill>
              <a:ln>
                <a:noFill/>
              </a:ln>
              <a:effectLst>
                <a:outerShdw blurRad="254000" sx="102000" sy="102000" algn="ctr" rotWithShape="0">
                  <a:prstClr val="black">
                    <a:alpha val="20000"/>
                  </a:prstClr>
                </a:outerShdw>
              </a:effectLst>
            </c:spPr>
          </c:dPt>
          <c:dPt>
            <c:idx val="2"/>
            <c:bubble3D val="0"/>
            <c:spPr>
              <a:solidFill>
                <a:schemeClr val="accent5"/>
              </a:solidFill>
              <a:ln>
                <a:noFill/>
              </a:ln>
              <a:effectLst>
                <a:outerShdw blurRad="254000" sx="102000" sy="102000" algn="ctr" rotWithShape="0">
                  <a:prstClr val="black">
                    <a:alpha val="20000"/>
                  </a:prstClr>
                </a:outerShdw>
              </a:effectLst>
            </c:spPr>
          </c:dPt>
          <c:dPt>
            <c:idx val="3"/>
            <c:bubble3D val="0"/>
            <c:spPr>
              <a:solidFill>
                <a:schemeClr val="accent1">
                  <a:lumMod val="60000"/>
                </a:schemeClr>
              </a:solidFill>
              <a:ln>
                <a:noFill/>
              </a:ln>
              <a:effectLst>
                <a:outerShdw blurRad="254000" sx="102000" sy="102000" algn="ctr" rotWithShape="0">
                  <a:prstClr val="black">
                    <a:alpha val="20000"/>
                  </a:prstClr>
                </a:outerShdw>
              </a:effectLst>
            </c:spPr>
          </c:dPt>
          <c:dLbls>
            <c:dLbl>
              <c:idx val="1"/>
              <c:layout>
                <c:manualLayout>
                  <c:x val="0.10558878457500502"/>
                  <c:y val="0"/>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7.7059105592570135E-2"/>
                  <c:y val="0.1188175467037208"/>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5.8274530587522654E-2"/>
                  <c:y val="0.13156843446039834"/>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Feuil1!$A$2:$A$5</c:f>
              <c:strCache>
                <c:ptCount val="4"/>
                <c:pt idx="0">
                  <c:v>Oui</c:v>
                </c:pt>
                <c:pt idx="1">
                  <c:v>Entre oui et non</c:v>
                </c:pt>
                <c:pt idx="2">
                  <c:v>Non</c:v>
                </c:pt>
                <c:pt idx="3">
                  <c:v>Sans réponse</c:v>
                </c:pt>
              </c:strCache>
            </c:strRef>
          </c:cat>
          <c:val>
            <c:numRef>
              <c:f>Feuil1!$B$2:$B$5</c:f>
              <c:numCache>
                <c:formatCode>General</c:formatCode>
                <c:ptCount val="4"/>
                <c:pt idx="0">
                  <c:v>12</c:v>
                </c:pt>
                <c:pt idx="1">
                  <c:v>3</c:v>
                </c:pt>
                <c:pt idx="2">
                  <c:v>1</c:v>
                </c:pt>
                <c:pt idx="3">
                  <c:v>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5591" tIns="47796" rIns="95591" bIns="47796" rtlCol="0"/>
          <a:lstStyle>
            <a:lvl1pPr algn="l">
              <a:defRPr sz="1300"/>
            </a:lvl1pPr>
          </a:lstStyle>
          <a:p>
            <a:endParaRPr lang="fr-FR"/>
          </a:p>
        </p:txBody>
      </p:sp>
      <p:sp>
        <p:nvSpPr>
          <p:cNvPr id="3" name="Espace réservé de la date 2"/>
          <p:cNvSpPr>
            <a:spLocks noGrp="1"/>
          </p:cNvSpPr>
          <p:nvPr>
            <p:ph type="dt" idx="1"/>
          </p:nvPr>
        </p:nvSpPr>
        <p:spPr>
          <a:xfrm>
            <a:off x="3851343" y="0"/>
            <a:ext cx="2946347" cy="498215"/>
          </a:xfrm>
          <a:prstGeom prst="rect">
            <a:avLst/>
          </a:prstGeom>
        </p:spPr>
        <p:txBody>
          <a:bodyPr vert="horz" lIns="95591" tIns="47796" rIns="95591" bIns="47796" rtlCol="0"/>
          <a:lstStyle>
            <a:lvl1pPr algn="r">
              <a:defRPr sz="1300"/>
            </a:lvl1pPr>
          </a:lstStyle>
          <a:p>
            <a:fld id="{1D7C0D1F-B491-420A-A7DF-C7AA5F1EE28F}" type="datetimeFigureOut">
              <a:rPr lang="fr-FR" smtClean="0"/>
              <a:t>26/11/2021</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5591" tIns="47796" rIns="95591" bIns="47796" rtlCol="0" anchor="ctr"/>
          <a:lstStyle/>
          <a:p>
            <a:endParaRPr lang="fr-FR"/>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5591" tIns="47796" rIns="95591" bIns="4779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5591" tIns="47796" rIns="95591" bIns="47796"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1343" y="9431600"/>
            <a:ext cx="2946347" cy="498214"/>
          </a:xfrm>
          <a:prstGeom prst="rect">
            <a:avLst/>
          </a:prstGeom>
        </p:spPr>
        <p:txBody>
          <a:bodyPr vert="horz" lIns="95591" tIns="47796" rIns="95591" bIns="47796" rtlCol="0" anchor="b"/>
          <a:lstStyle>
            <a:lvl1pPr algn="r">
              <a:defRPr sz="1300"/>
            </a:lvl1pPr>
          </a:lstStyle>
          <a:p>
            <a:fld id="{7FB02D43-E0D3-4ADC-BFD2-1E7A842521FE}" type="slidenum">
              <a:rPr lang="fr-FR" smtClean="0"/>
              <a:t>‹N°›</a:t>
            </a:fld>
            <a:endParaRPr lang="fr-FR"/>
          </a:p>
        </p:txBody>
      </p:sp>
    </p:spTree>
    <p:extLst>
      <p:ext uri="{BB962C8B-B14F-4D97-AF65-F5344CB8AC3E}">
        <p14:creationId xmlns:p14="http://schemas.microsoft.com/office/powerpoint/2010/main" val="239216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fle4s.hypotheses.or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juliepascau.wixsite.com/dessinemoiinterne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a:t>Merci Mme la Présidente de me donner la parole. Bonjour à tous. </a:t>
            </a:r>
          </a:p>
          <a:p>
            <a:r>
              <a:rPr lang="fr-FR" sz="1300" dirty="0"/>
              <a:t>Je suis à la fois flattée et impressionnée d’avoir un tel jury, je vous remercie d’être ici à ma soutenance de thèse en vue de l’obtention de mon doctorat. Tout au long de mes recherches, j’ai pu croiser chacun d’entre vous lors de colloques et journées d’études, partager ce moment particulier de ma carrière avec vous est un plaisir et un honneur. Je remercie particulièrement les rapporteurs qui ont eu une lecture attentive, bienveillante et critique de mes travaux, et leurs conseils judicieux m’ont aidée à prendre conscience des apports scientifiques et des limites de ce travail. Je tiens aussi à remercier mes directeurs de thèse pour leur accompagnement à tous les niveaux tout au long de ces 6 années, ce duo a été pour moi inspirant et motivant depuis longtemps car ils ont été mes professeurs à l’IUFM puis mes collègues. Il était alors évident de travailler avec eux dans le cadre de cette recherche. Je tiens aussi à remercier toutes les personnes présentes ici aujourd’hui, famille, amis, collègues et étudiants, je suis sensible à votre attention de me soutenir dans cette étape de ma vie. </a:t>
            </a:r>
          </a:p>
        </p:txBody>
      </p:sp>
      <p:sp>
        <p:nvSpPr>
          <p:cNvPr id="4" name="Espace réservé du numéro de diapositive 3"/>
          <p:cNvSpPr>
            <a:spLocks noGrp="1"/>
          </p:cNvSpPr>
          <p:nvPr>
            <p:ph type="sldNum" sz="quarter" idx="10"/>
          </p:nvPr>
        </p:nvSpPr>
        <p:spPr/>
        <p:txBody>
          <a:bodyPr/>
          <a:lstStyle/>
          <a:p>
            <a:fld id="{7FB02D43-E0D3-4ADC-BFD2-1E7A842521FE}" type="slidenum">
              <a:rPr lang="fr-FR" smtClean="0"/>
              <a:t>1</a:t>
            </a:fld>
            <a:endParaRPr lang="fr-FR"/>
          </a:p>
        </p:txBody>
      </p:sp>
    </p:spTree>
    <p:extLst>
      <p:ext uri="{BB962C8B-B14F-4D97-AF65-F5344CB8AC3E}">
        <p14:creationId xmlns:p14="http://schemas.microsoft.com/office/powerpoint/2010/main" val="4207196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a:t>Cependant même si les enseignants dans le questionnaire déclaraient massivement ne pas faire d’EMI, les entretiens ont permis de revenir en partie sur cette hypothèse pour l’invalider, car au final l’usage du numérique en classe ne semblaient pas faire partie de ce qu’était l’EMI pour les enseignants, ce qui explique pourquoi ils ne l’avaient pas mentionné pour certains. Les pratiques mobilisant le numérique en classe sont diverses, dépendent du profil de l’enseignant (plus que de l’équipement disponible) et sont faites au fil de l’eau en fonction des projets pédagogiques. </a:t>
            </a:r>
          </a:p>
          <a:p>
            <a:endParaRPr lang="fr-FR" dirty="0"/>
          </a:p>
        </p:txBody>
      </p:sp>
      <p:sp>
        <p:nvSpPr>
          <p:cNvPr id="4" name="Espace réservé du numéro de diapositive 3"/>
          <p:cNvSpPr>
            <a:spLocks noGrp="1"/>
          </p:cNvSpPr>
          <p:nvPr>
            <p:ph type="sldNum" sz="quarter" idx="10"/>
          </p:nvPr>
        </p:nvSpPr>
        <p:spPr/>
        <p:txBody>
          <a:bodyPr/>
          <a:lstStyle/>
          <a:p>
            <a:fld id="{7FB02D43-E0D3-4ADC-BFD2-1E7A842521FE}" type="slidenum">
              <a:rPr lang="fr-FR" smtClean="0"/>
              <a:t>12</a:t>
            </a:fld>
            <a:endParaRPr lang="fr-FR"/>
          </a:p>
        </p:txBody>
      </p:sp>
    </p:spTree>
    <p:extLst>
      <p:ext uri="{BB962C8B-B14F-4D97-AF65-F5344CB8AC3E}">
        <p14:creationId xmlns:p14="http://schemas.microsoft.com/office/powerpoint/2010/main" val="294321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55910"/>
            <a:r>
              <a:rPr lang="fr-FR" sz="1300" dirty="0"/>
              <a:t>Les entretiens ont donc permis de déceler de nombreuses formes d’EMI présentes dans les pratiques professionnelles dans le 1° degré, même si les acteurs n’ont pas forcément conscience de participer à ce dispositif. La prévention des risques numériques occupe une large part, suivie de la recherche d’information et l’éducation par le numérique. L’analyse des médias en tant que telle est discrète (vocabulaire, presse).  </a:t>
            </a:r>
          </a:p>
          <a:p>
            <a:endParaRPr lang="fr-FR" dirty="0"/>
          </a:p>
        </p:txBody>
      </p:sp>
      <p:sp>
        <p:nvSpPr>
          <p:cNvPr id="4" name="Espace réservé du numéro de diapositive 3"/>
          <p:cNvSpPr>
            <a:spLocks noGrp="1"/>
          </p:cNvSpPr>
          <p:nvPr>
            <p:ph type="sldNum" sz="quarter" idx="10"/>
          </p:nvPr>
        </p:nvSpPr>
        <p:spPr/>
        <p:txBody>
          <a:bodyPr/>
          <a:lstStyle/>
          <a:p>
            <a:fld id="{7FB02D43-E0D3-4ADC-BFD2-1E7A842521FE}" type="slidenum">
              <a:rPr lang="fr-FR" smtClean="0"/>
              <a:t>13</a:t>
            </a:fld>
            <a:endParaRPr lang="fr-FR"/>
          </a:p>
        </p:txBody>
      </p:sp>
    </p:spTree>
    <p:extLst>
      <p:ext uri="{BB962C8B-B14F-4D97-AF65-F5344CB8AC3E}">
        <p14:creationId xmlns:p14="http://schemas.microsoft.com/office/powerpoint/2010/main" val="3477417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55910"/>
            <a:r>
              <a:rPr lang="fr-FR" sz="1300" dirty="0"/>
              <a:t>Les représentations des enseignants de l’EMI, lorsque l’on considère les pratiques restent restreintes à des usages numériques classiques, mais lorsque on les interroge sur les marges de l’EMI, ils ont une acception beaucoup plus large que ce que les hypothèses de départ </a:t>
            </a:r>
            <a:r>
              <a:rPr lang="fr-FR" sz="1300" dirty="0" err="1"/>
              <a:t>préssentaient</a:t>
            </a:r>
            <a:r>
              <a:rPr lang="fr-FR" sz="1300" dirty="0"/>
              <a:t>. Le choix de 4 objets controversés devait permettre de constater un décalage entre les usages numériques  des enfants et le rôle de l’enseignant concernant cette culture numérique, mais au final les enseignants ont peu rejeté les 4 objets lorsqu’on leur demandait si d’après eux ça faisait partie de l’EMI. La plupart des rejets proviennent d’enseignants ayant en classe des élèves de maternelle qu’ils jugent trop jeunes. </a:t>
            </a:r>
          </a:p>
          <a:p>
            <a:endParaRPr lang="fr-FR" dirty="0"/>
          </a:p>
        </p:txBody>
      </p:sp>
      <p:sp>
        <p:nvSpPr>
          <p:cNvPr id="4" name="Espace réservé du numéro de diapositive 3"/>
          <p:cNvSpPr>
            <a:spLocks noGrp="1"/>
          </p:cNvSpPr>
          <p:nvPr>
            <p:ph type="sldNum" sz="quarter" idx="10"/>
          </p:nvPr>
        </p:nvSpPr>
        <p:spPr/>
        <p:txBody>
          <a:bodyPr/>
          <a:lstStyle/>
          <a:p>
            <a:fld id="{7FB02D43-E0D3-4ADC-BFD2-1E7A842521FE}" type="slidenum">
              <a:rPr lang="fr-FR" smtClean="0"/>
              <a:t>14</a:t>
            </a:fld>
            <a:endParaRPr lang="fr-FR"/>
          </a:p>
        </p:txBody>
      </p:sp>
    </p:spTree>
    <p:extLst>
      <p:ext uri="{BB962C8B-B14F-4D97-AF65-F5344CB8AC3E}">
        <p14:creationId xmlns:p14="http://schemas.microsoft.com/office/powerpoint/2010/main" val="974041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55910"/>
            <a:r>
              <a:rPr lang="fr-FR" sz="1300" dirty="0"/>
              <a:t>Le résultat qui me parait important à retenir c’est que le discours des enseignants m’a permis d’établir les formes que pouvaient prendre l’</a:t>
            </a:r>
            <a:r>
              <a:rPr lang="fr-FR" sz="1300" dirty="0" err="1"/>
              <a:t>emi</a:t>
            </a:r>
            <a:r>
              <a:rPr lang="fr-FR" sz="1300" dirty="0"/>
              <a:t> en classe de façon concrète. Même si cela n’a pas pu être observé sur le terrain, cela donne une idée précise de ce qui peut être fait en classe avec des élèves à l’école primaire. Il est important de noter que l’EMI telle qu’elle est proposée se rapproche de la maitrise de l’information et le rôle des médias est effacé au profit de la notion d’information.</a:t>
            </a:r>
          </a:p>
          <a:p>
            <a:endParaRPr lang="fr-FR" dirty="0"/>
          </a:p>
        </p:txBody>
      </p:sp>
      <p:sp>
        <p:nvSpPr>
          <p:cNvPr id="4" name="Espace réservé du numéro de diapositive 3"/>
          <p:cNvSpPr>
            <a:spLocks noGrp="1"/>
          </p:cNvSpPr>
          <p:nvPr>
            <p:ph type="sldNum" sz="quarter" idx="10"/>
          </p:nvPr>
        </p:nvSpPr>
        <p:spPr/>
        <p:txBody>
          <a:bodyPr/>
          <a:lstStyle/>
          <a:p>
            <a:fld id="{7FB02D43-E0D3-4ADC-BFD2-1E7A842521FE}" type="slidenum">
              <a:rPr lang="fr-FR" smtClean="0"/>
              <a:t>15</a:t>
            </a:fld>
            <a:endParaRPr lang="fr-FR"/>
          </a:p>
        </p:txBody>
      </p:sp>
    </p:spTree>
    <p:extLst>
      <p:ext uri="{BB962C8B-B14F-4D97-AF65-F5344CB8AC3E}">
        <p14:creationId xmlns:p14="http://schemas.microsoft.com/office/powerpoint/2010/main" val="325723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55910"/>
            <a:r>
              <a:rPr lang="fr-FR" sz="1300" dirty="0"/>
              <a:t>Au vu des profils des enseignants et du niveau d’élèves qu’ils avaient en charge, ce « document programmatique » a pu être décliné en fonction de l’âge des élèves et donner une idée plus précise de la progression pédagogique possible du cycle 1 au cycle 3. Ce document final précise au final les instructions présentes dans les textes officielles par des données issues du terrain. Ce document programmatique me sert de base dans mon enseignement. Je le confronte en formation continue aux professeurs afin de savoir s’il est réalisable, comment le mettre en place concrètement et voir même à encadrer les pratiques</a:t>
            </a:r>
          </a:p>
          <a:p>
            <a:pPr defTabSz="955910"/>
            <a:r>
              <a:rPr lang="fr-FR" sz="1300" dirty="0"/>
              <a:t>Ces deux documents finaux peuvent être un point de départ pour des recherches ultérieures, afin de faire ce qui n’a pas pu être fait dans cette recherche, à savoir l’observation de séances pédagogiques sur le terrain. </a:t>
            </a:r>
          </a:p>
          <a:p>
            <a:pPr defTabSz="955910"/>
            <a:endParaRPr lang="fr-FR" sz="1300" dirty="0"/>
          </a:p>
          <a:p>
            <a:endParaRPr lang="fr-FR" dirty="0"/>
          </a:p>
        </p:txBody>
      </p:sp>
      <p:sp>
        <p:nvSpPr>
          <p:cNvPr id="4" name="Espace réservé du numéro de diapositive 3"/>
          <p:cNvSpPr>
            <a:spLocks noGrp="1"/>
          </p:cNvSpPr>
          <p:nvPr>
            <p:ph type="sldNum" sz="quarter" idx="10"/>
          </p:nvPr>
        </p:nvSpPr>
        <p:spPr/>
        <p:txBody>
          <a:bodyPr/>
          <a:lstStyle/>
          <a:p>
            <a:fld id="{7FB02D43-E0D3-4ADC-BFD2-1E7A842521FE}" type="slidenum">
              <a:rPr lang="fr-FR" smtClean="0"/>
              <a:t>16</a:t>
            </a:fld>
            <a:endParaRPr lang="fr-FR"/>
          </a:p>
        </p:txBody>
      </p:sp>
    </p:spTree>
    <p:extLst>
      <p:ext uri="{BB962C8B-B14F-4D97-AF65-F5344CB8AC3E}">
        <p14:creationId xmlns:p14="http://schemas.microsoft.com/office/powerpoint/2010/main" val="1143203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Apports et limites de ce travail</a:t>
            </a:r>
            <a:endParaRPr lang="fr-FR" dirty="0"/>
          </a:p>
          <a:p>
            <a:r>
              <a:rPr lang="fr-FR" dirty="0"/>
              <a:t>L’intérêt principal de ce travail est qu’il porte sur le premier degré. Les usages numériques des enfants deviennent de plus en plus précoces et ont radicalement changé ces dernières années. Il est alors nécessaire de descendre les apprentissages liés à l’EMI et à la maîtrise de l’information dès le premier degré car les élèves sont confrontés dès le cycle 2 à des usages numériques qui jusque là ne concernaient que les collégiens. </a:t>
            </a:r>
          </a:p>
          <a:p>
            <a:r>
              <a:rPr lang="fr-FR" dirty="0"/>
              <a:t>La mobilisation du cadre théorique dans l’analyse des résultats aurait pu être plus poussée. Les résultats sont faiblement exploités au regard d’autres travaux.</a:t>
            </a:r>
          </a:p>
          <a:p>
            <a:r>
              <a:rPr lang="fr-FR" dirty="0"/>
              <a:t>Dans le cadre théorique, la partie sur les usages numériques des enseignants et des enfants auraient du être approfondie. Il aurait fallu insister sur les travaux de recherches sur les usages et pratiques pour que ce soit plus pertinent</a:t>
            </a:r>
          </a:p>
          <a:p>
            <a:r>
              <a:rPr lang="fr-FR" dirty="0"/>
              <a:t>J’avais beaucoup de données à croiser, de natures différentes et ça n’a pas été simple. J’ai donc choisi de tout catégoriser et de dérouler les résultats de façon méthodique afin de ne rien rater. Il a été difficile de trouver un équilibre entre présenter des résultats de façon précise et dégager des tendances croisées. </a:t>
            </a:r>
          </a:p>
          <a:p>
            <a:r>
              <a:rPr lang="fr-FR" dirty="0"/>
              <a:t>Prolongements </a:t>
            </a:r>
          </a:p>
          <a:p>
            <a:pPr lvl="0"/>
            <a:r>
              <a:rPr lang="fr-FR" dirty="0"/>
              <a:t>Projet AFLE 4S : Analyse de la Formation en Ligne des Enseignants et Stagiaires en Situation Sanitaire Singulière (IMS – Nouvelle Aquitaine)</a:t>
            </a:r>
          </a:p>
          <a:p>
            <a:pPr lvl="0"/>
            <a:r>
              <a:rPr lang="fr-FR" u="sng" dirty="0">
                <a:hlinkClick r:id="rId3"/>
              </a:rPr>
              <a:t>https://afle4s.hypotheses.org/</a:t>
            </a:r>
            <a:r>
              <a:rPr lang="fr-FR" dirty="0"/>
              <a:t> </a:t>
            </a:r>
          </a:p>
          <a:p>
            <a:pPr lvl="0"/>
            <a:r>
              <a:rPr lang="fr-FR" dirty="0"/>
              <a:t>Projet Dessine moi Internet : Analyse des représentations sous un nouvel angle : approche sémiologique et géographique de l’espace numérique (envisage un projet CARDIE)</a:t>
            </a:r>
          </a:p>
          <a:p>
            <a:pPr lvl="0"/>
            <a:r>
              <a:rPr lang="fr-FR" u="sng" dirty="0">
                <a:hlinkClick r:id="rId4"/>
              </a:rPr>
              <a:t>https://juliepascau.wixsite.com/dessinemoiinternet</a:t>
            </a:r>
            <a:r>
              <a:rPr lang="fr-FR" dirty="0"/>
              <a:t> </a:t>
            </a:r>
          </a:p>
          <a:p>
            <a:r>
              <a:rPr lang="fr-FR" dirty="0"/>
              <a:t>Les événements de 2015, puis la mise en place de la continuité pédagogique en situation de confinement ont fait basculer les représentations me semble-t-il, car le numérique n’est plus envisagé comme un simple outil, mais les dimensions citoyennes poussent les enseignants à réfléchir la dimension critique autrement et se rendent bien compte qu’utiliser le numérique en classe ne suffit pas pour éduquer les élèves aux médias et à l’information et de l’importance des enjeux. Le problème des représentations et des pratiques des enseignants reste donc à explorer dans le cadre des SIC et dans une approche critique et représente une piste que je me propose de suivre pour l’avenir.</a:t>
            </a:r>
          </a:p>
          <a:p>
            <a:r>
              <a:rPr lang="fr-FR" dirty="0"/>
              <a:t> </a:t>
            </a:r>
          </a:p>
        </p:txBody>
      </p:sp>
      <p:sp>
        <p:nvSpPr>
          <p:cNvPr id="4" name="Espace réservé du numéro de diapositive 3"/>
          <p:cNvSpPr>
            <a:spLocks noGrp="1"/>
          </p:cNvSpPr>
          <p:nvPr>
            <p:ph type="sldNum" sz="quarter" idx="10"/>
          </p:nvPr>
        </p:nvSpPr>
        <p:spPr/>
        <p:txBody>
          <a:bodyPr/>
          <a:lstStyle/>
          <a:p>
            <a:fld id="{7FB02D43-E0D3-4ADC-BFD2-1E7A842521FE}" type="slidenum">
              <a:rPr lang="fr-FR" smtClean="0"/>
              <a:t>17</a:t>
            </a:fld>
            <a:endParaRPr lang="fr-FR"/>
          </a:p>
        </p:txBody>
      </p:sp>
    </p:spTree>
    <p:extLst>
      <p:ext uri="{BB962C8B-B14F-4D97-AF65-F5344CB8AC3E}">
        <p14:creationId xmlns:p14="http://schemas.microsoft.com/office/powerpoint/2010/main" val="249392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Présentation du sujet </a:t>
            </a:r>
            <a:endParaRPr lang="fr-FR" dirty="0"/>
          </a:p>
          <a:p>
            <a:r>
              <a:rPr lang="fr-FR" dirty="0"/>
              <a:t>Mon sujet de thèse s’intitule </a:t>
            </a:r>
            <a:r>
              <a:rPr lang="fr-FR" i="1" dirty="0"/>
              <a:t>Représentations du numérique chez les enseignants dans le cadre de l’EMI</a:t>
            </a:r>
            <a:r>
              <a:rPr lang="fr-FR" dirty="0"/>
              <a:t>. L’objectif de cette recherche est de comprendre comment les enseignants du premier degré intègrent les médias et le numérique dans leur enseignement, dans le contexte de l’évolution des politiques éducatives en matière d’éducation aux médias face à l’entrée du numérique par l’analyse des textes institutionnels. L’entrée par l’angle des représentations permet de comprendre les perceptions du contexte et les intentions, au-delà des actions prescrites. C’est pourquoi les données déclaratives sur les pratiques ont été complétées par la prise en compte des usages numériques personnels    leur opinion sur ce que devrait être l’EMI, pour dresser un portrait complexe de chaque enseignant étudié et révéler les dissensions entre ce qu’ils pensent et ce qu’ils font.</a:t>
            </a:r>
          </a:p>
          <a:p>
            <a:r>
              <a:rPr lang="fr-FR" b="1" dirty="0"/>
              <a:t>Même diapo</a:t>
            </a:r>
            <a:endParaRPr lang="fr-FR" dirty="0"/>
          </a:p>
          <a:p>
            <a:r>
              <a:rPr lang="fr-FR" b="1" i="1" dirty="0"/>
              <a:t>Cheminement personnel jusque ce sujet</a:t>
            </a:r>
            <a:r>
              <a:rPr lang="fr-FR" i="1" dirty="0"/>
              <a:t> </a:t>
            </a:r>
            <a:endParaRPr lang="fr-FR" dirty="0"/>
          </a:p>
          <a:p>
            <a:r>
              <a:rPr lang="fr-FR" dirty="0"/>
              <a:t>Sans revenir en détail sur mon parcours personnel, je tiens à souligner que j’ai longtemps été passionnée par l’histoire des sciences et techniques, notamment dans le cadre de mon DEA où j’ai rédigé un mémoire de recherche sur l’élaboration du savoir scientifique à Alexandrie à l’époque hellénistique et j’ai toujours été attirée par le monde des bibliothèques, de la presse, de la télévision et du cinéma, avant d’être absorbée par le numérique à mes 26 ans lors de ma formation au capes documentation en rédigeant un blog professionnel. Après avoir obtenu le Capes de documentation et lors de mon stage à l’IUFM, j’ai consacré mon mémoire à l’éducation à l’image sous la direction d’Anne </a:t>
            </a:r>
            <a:r>
              <a:rPr lang="fr-FR" dirty="0" err="1"/>
              <a:t>Lehmans</a:t>
            </a:r>
            <a:r>
              <a:rPr lang="fr-FR" dirty="0"/>
              <a:t>. L’éducation aux médias et à l’information est au cœur de ma pratique professionnelle depuis maintenant 13 ans auprès des futurs enseignants. </a:t>
            </a:r>
          </a:p>
          <a:p>
            <a:r>
              <a:rPr lang="fr-FR" dirty="0"/>
              <a:t> as analyses d’usages</a:t>
            </a:r>
          </a:p>
          <a:p>
            <a:r>
              <a:rPr lang="fr-FR" dirty="0"/>
              <a:t> </a:t>
            </a:r>
          </a:p>
          <a:p>
            <a:r>
              <a:rPr lang="fr-FR" dirty="0"/>
              <a:t> </a:t>
            </a:r>
          </a:p>
        </p:txBody>
      </p:sp>
      <p:sp>
        <p:nvSpPr>
          <p:cNvPr id="4" name="Espace réservé du numéro de diapositive 3"/>
          <p:cNvSpPr>
            <a:spLocks noGrp="1"/>
          </p:cNvSpPr>
          <p:nvPr>
            <p:ph type="sldNum" sz="quarter" idx="10"/>
          </p:nvPr>
        </p:nvSpPr>
        <p:spPr/>
        <p:txBody>
          <a:bodyPr/>
          <a:lstStyle/>
          <a:p>
            <a:fld id="{7FB02D43-E0D3-4ADC-BFD2-1E7A842521FE}" type="slidenum">
              <a:rPr lang="fr-FR" smtClean="0"/>
              <a:t>2</a:t>
            </a:fld>
            <a:endParaRPr lang="fr-FR"/>
          </a:p>
        </p:txBody>
      </p:sp>
    </p:spTree>
    <p:extLst>
      <p:ext uri="{BB962C8B-B14F-4D97-AF65-F5344CB8AC3E}">
        <p14:creationId xmlns:p14="http://schemas.microsoft.com/office/powerpoint/2010/main" val="381107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a:t>Tout d’abord précisons ce que l’on entend par EMI. J’ai repris les éléments de plusieurs définitions pour exprimer comment je l’ai traitée dans la recherche. </a:t>
            </a:r>
          </a:p>
          <a:p>
            <a:r>
              <a:rPr lang="fr-FR" sz="1300" dirty="0"/>
              <a:t>« </a:t>
            </a:r>
            <a:r>
              <a:rPr lang="fr-FR" sz="1300" i="1" dirty="0"/>
              <a:t>L’objectif de l’EMI est de permettre aux élèves d'apprendre à lire, à décrypter l'information et l'image, à aiguiser leur esprit critique, à se forger une opinion (Clemi). Cela passe par l’apprentissage d’</a:t>
            </a:r>
            <a:r>
              <a:rPr lang="fr-FR" sz="1300" dirty="0"/>
              <a:t>une utilisation pertinente et autonome des médias tout en mettant en avant la dimension créative et communicationnelle, afin que les élèves puissent exercer leur liberté d’expression (</a:t>
            </a:r>
            <a:r>
              <a:rPr lang="fr-FR" sz="1300" dirty="0" err="1"/>
              <a:t>Corroy</a:t>
            </a:r>
            <a:r>
              <a:rPr lang="fr-FR" sz="1300" dirty="0"/>
              <a:t>, 2015), tout en leur faisant comprendre le</a:t>
            </a:r>
            <a:r>
              <a:rPr lang="fr-FR" sz="1300" i="1" dirty="0"/>
              <a:t>s logiques communicationnelles et des enjeux d’ordres économiques, politiques, culturels, sociaux et techniques des usages des médias, ceux-ci étant à prendre en compte dans l’environnement spécifique dans lequel ils prennent place</a:t>
            </a:r>
            <a:r>
              <a:rPr lang="fr-FR" sz="1300" dirty="0"/>
              <a:t> » (</a:t>
            </a:r>
            <a:r>
              <a:rPr lang="fr-FR" sz="1300" dirty="0" err="1"/>
              <a:t>Loicq</a:t>
            </a:r>
            <a:r>
              <a:rPr lang="fr-FR" sz="1300" dirty="0"/>
              <a:t>, 2017, p. 54‑55). </a:t>
            </a:r>
          </a:p>
          <a:p>
            <a:r>
              <a:rPr lang="fr-FR" sz="1300" dirty="0"/>
              <a:t>Le choix de cette thématique de recherche s’explique par le fait que je ne comprenais pas pourquoi l’éducation aux médias et à l’information qui me passionnait tant était réduite sur le terrain à des apprentissages opératoires liés au numérique. Les discussions avec les étudiants stagiaires, les MAT et les PEMF me laissaient croire que tout ce que j’enseignais et aimais n’avait pas vraiment sa place dans le premier degré, alors que j’étais convaincue de l’utilité d’un tel apprentissage au regard de l’évolution des usages numériques des enfants. Ma problématique de départ était donc d’analyser les représentations des enseignants concernant la place du numérique dans le cadre de l’EMI. Tout au long de ces 6 années, j’ai rencontré des chercheurs qui ont su par leurs conseils et remarques me faire évoluer, notamment dans les rencontres à Louvain ou dans le cadre des journées doctorales du CEJEM.  Au départ je souhaitais me consacrer uniquement sur les jeunes enseignants, mais j’ai réorienté mes travaux sur une acception plus large à savoir les enseignants du premier degré. </a:t>
            </a:r>
          </a:p>
          <a:p>
            <a:endParaRPr lang="fr-FR" dirty="0"/>
          </a:p>
        </p:txBody>
      </p:sp>
      <p:sp>
        <p:nvSpPr>
          <p:cNvPr id="4" name="Espace réservé du numéro de diapositive 3"/>
          <p:cNvSpPr>
            <a:spLocks noGrp="1"/>
          </p:cNvSpPr>
          <p:nvPr>
            <p:ph type="sldNum" sz="quarter" idx="10"/>
          </p:nvPr>
        </p:nvSpPr>
        <p:spPr/>
        <p:txBody>
          <a:bodyPr/>
          <a:lstStyle/>
          <a:p>
            <a:fld id="{7FB02D43-E0D3-4ADC-BFD2-1E7A842521FE}" type="slidenum">
              <a:rPr lang="fr-FR" smtClean="0"/>
              <a:t>4</a:t>
            </a:fld>
            <a:endParaRPr lang="fr-FR"/>
          </a:p>
        </p:txBody>
      </p:sp>
    </p:spTree>
    <p:extLst>
      <p:ext uri="{BB962C8B-B14F-4D97-AF65-F5344CB8AC3E}">
        <p14:creationId xmlns:p14="http://schemas.microsoft.com/office/powerpoint/2010/main" val="4020847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a:t>Le choix d’un seul courant théorique a été difficile à faire, car le sujet de recherche requiert différents niveaux d’analyse et nécessite une approche </a:t>
            </a:r>
            <a:r>
              <a:rPr lang="fr-FR" sz="1300" dirty="0" err="1"/>
              <a:t>multiscalaire</a:t>
            </a:r>
            <a:r>
              <a:rPr lang="fr-FR" sz="1300" dirty="0"/>
              <a:t> : l’Institution, l’enseignant, l’élève, l’acte d’enseigner avec les interactions que cela suppose entre les différents acteurs. C’est pourquoi il a été jugé opportun de choisir des cadres théoriques pour chaque question de recherche, car la conjugaison de leur complémentarité permettait une approche plus fine de ces différentes strates. Cependant l’exercice s’est avéré compliqué » et certains cadres annoncés dans la partie théorique ont été au final moins mobilisés que prévu après relecture critique du travail. Tant l’interactionnisme symbolique que la sémio-pragmatique me semblaient judicieux, même s’il semble que je n’ai pas su exploiter la richesse de ce dernier à sa juste valeur, ni compris toutes ses subtilités dans l’analyse et l’exploitation des résultats. </a:t>
            </a:r>
          </a:p>
        </p:txBody>
      </p:sp>
      <p:sp>
        <p:nvSpPr>
          <p:cNvPr id="4" name="Espace réservé du numéro de diapositive 3"/>
          <p:cNvSpPr>
            <a:spLocks noGrp="1"/>
          </p:cNvSpPr>
          <p:nvPr>
            <p:ph type="sldNum" sz="quarter" idx="10"/>
          </p:nvPr>
        </p:nvSpPr>
        <p:spPr/>
        <p:txBody>
          <a:bodyPr/>
          <a:lstStyle/>
          <a:p>
            <a:fld id="{7FB02D43-E0D3-4ADC-BFD2-1E7A842521FE}" type="slidenum">
              <a:rPr lang="fr-FR" smtClean="0"/>
              <a:t>5</a:t>
            </a:fld>
            <a:endParaRPr lang="fr-FR"/>
          </a:p>
        </p:txBody>
      </p:sp>
    </p:spTree>
    <p:extLst>
      <p:ext uri="{BB962C8B-B14F-4D97-AF65-F5344CB8AC3E}">
        <p14:creationId xmlns:p14="http://schemas.microsoft.com/office/powerpoint/2010/main" val="263009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a:t>L’élaboration de la méthodologie de la recherche a été vue comme un exercice de construction. Il est vrai que j’aurai pu davantage m’inspirer de modèles existant, mais j’avoue que de voir les chercheurs et doctorants présenter leurs travaux lors de colloques m’a souvent inspirée et m’a à chaque fois poussée à affiner et modifier ma méthodologie afin de la rendre plus précise et adaptée à la fois à mon sujet, mais aussi à ma personnalité. La rencontre à Louvain d’autres doctorants, comme Sabine </a:t>
            </a:r>
            <a:r>
              <a:rPr lang="fr-FR" sz="1300" dirty="0" err="1"/>
              <a:t>Bosler</a:t>
            </a:r>
            <a:r>
              <a:rPr lang="fr-FR" sz="1300" dirty="0"/>
              <a:t>, et l’écriture de l’article à plusieurs mains sur nos méthodologies sous la direction de Pierre </a:t>
            </a:r>
            <a:r>
              <a:rPr lang="fr-FR" sz="1300" dirty="0" err="1"/>
              <a:t>Fastrez</a:t>
            </a:r>
            <a:r>
              <a:rPr lang="fr-FR" sz="1300" dirty="0"/>
              <a:t> ici présent a été pour moi très formateur et m’a poussée à construire mon propre chemin. Le choix d’une méthodologie personnelle en plusieurs temps et avec des jeux de données hétérogènes (textes, entretiens, questionnaire) m’a paru pertinente, même si le choix d’une méthodologie éprouvée m’aurait facilité la vie et évité de rencontrer certains écueils. Cependant, j’ai trouvé cela extrêmement formateur, tant le casse-tête de l’analyse des données m’a occasionné quelques sueurs froides et périodes de désespoir… De m’être emparée de toutes les étapes de la construction d’une méthodologie propre m’a rendue plus humble, m’a permis de voir les limites d’un tel travail et de faire davantage confiance aux modèles préexistant et de comprendre l’intérêt du travail en équipe dans le cadre de recherches. </a:t>
            </a:r>
          </a:p>
          <a:p>
            <a:r>
              <a:rPr lang="fr-FR" sz="1300" dirty="0"/>
              <a:t>Inspirée par l’étude clinique de Goffman, j’ai souhaité circonscrire l’étude sur un seul département, le 64, pour obtenir un terrain homogène en matière de politique éducative et de moyens, car le premier degré en France est géré au niveau des collectivités locales. </a:t>
            </a:r>
          </a:p>
          <a:p>
            <a:r>
              <a:rPr lang="fr-FR" sz="1300" dirty="0"/>
              <a:t>Méthodologie qui conjugue plusieurs types de données : l’analyse de textes, des données issues d’un questionnaire et des entretiens le tout dirigé dans une perspective compréhensive</a:t>
            </a:r>
          </a:p>
          <a:p>
            <a:r>
              <a:rPr lang="fr-FR" sz="1300" dirty="0"/>
              <a:t>A l’origine la lecture des textes institutionnels ne devait pas faire l’objet d’une analyse aussi poussée, elle était considérée comme une prise de connaissances du contextes . Cependant le phénomène de connexion entre les champs sémantiques que révélait l’approche diachronique de cette politique publique a paru intéressante à creuser. C’est pourquoi l’analyse a été faite de façon spontanée avec des outils sémantiques dédiés à l’EN comme le thesaurus </a:t>
            </a:r>
            <a:r>
              <a:rPr lang="fr-FR" sz="1300" dirty="0" err="1"/>
              <a:t>motbis</a:t>
            </a:r>
            <a:r>
              <a:rPr lang="fr-FR" sz="1300" dirty="0"/>
              <a:t>. Au final la méthodologie aurait pu être construite différemment avec des outils plus méthodiques comme la méthode Alceste, mais cela s’est fait au fil de l’eau et ces résultats n’étaient pris que comme la périphérie du sujet pour expliquer le cadre des représentations portées par l’institution. La collecte des données sur le terrain a été un réel plaisir et la rencontre avec des acteurs vivants a été pour moi nouveau car dans le cadre de mes précédents mémoires, je n’étudiais que des gens morts depuis des siècles dont il ne restait que des bribes. Cela explique sûrement cette volonté de garder l’exhaustivité des données de chaque acteur et la difficulté que j’ai eue de croiser les données, tant elles étaient denses. Il y avait une volonté de ne pas trahir ni réduire la pensée de chaque acteur, ce qui a empêché certainement d’aller plus loin dans l’analyse des données, même si un effort particulier a été fait pour créer un système d’analyse performant notamment avec l’aide de </a:t>
            </a:r>
            <a:r>
              <a:rPr lang="fr-FR" sz="1300" dirty="0" err="1"/>
              <a:t>thesauri</a:t>
            </a:r>
            <a:r>
              <a:rPr lang="fr-FR" sz="1300" dirty="0"/>
              <a:t> et de logiciels d’analyse de discours. N’ayant pas fait un master en SIC avant cette thèse, il me manquait certainement des connaissances théoriques sur les méthodes spécifiques à cette discipline, ce qui explique certainement la distance prise avec des méthodes éprouvées, tout simplement par ignorance. </a:t>
            </a:r>
          </a:p>
          <a:p>
            <a:endParaRPr lang="fr-FR" dirty="0"/>
          </a:p>
        </p:txBody>
      </p:sp>
      <p:sp>
        <p:nvSpPr>
          <p:cNvPr id="4" name="Espace réservé du numéro de diapositive 3"/>
          <p:cNvSpPr>
            <a:spLocks noGrp="1"/>
          </p:cNvSpPr>
          <p:nvPr>
            <p:ph type="sldNum" sz="quarter" idx="10"/>
          </p:nvPr>
        </p:nvSpPr>
        <p:spPr/>
        <p:txBody>
          <a:bodyPr/>
          <a:lstStyle/>
          <a:p>
            <a:fld id="{7FB02D43-E0D3-4ADC-BFD2-1E7A842521FE}" type="slidenum">
              <a:rPr lang="fr-FR" smtClean="0"/>
              <a:t>6</a:t>
            </a:fld>
            <a:endParaRPr lang="fr-FR"/>
          </a:p>
        </p:txBody>
      </p:sp>
    </p:spTree>
    <p:extLst>
      <p:ext uri="{BB962C8B-B14F-4D97-AF65-F5344CB8AC3E}">
        <p14:creationId xmlns:p14="http://schemas.microsoft.com/office/powerpoint/2010/main" val="353213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55910"/>
            <a:r>
              <a:rPr lang="fr-FR" sz="1300" dirty="0"/>
              <a:t>Je vais présenter en synthèse quelques résultats, notamment en faisant le retour sur les hypothèses de départ. </a:t>
            </a:r>
          </a:p>
          <a:p>
            <a:endParaRPr lang="fr-FR" dirty="0"/>
          </a:p>
        </p:txBody>
      </p:sp>
      <p:sp>
        <p:nvSpPr>
          <p:cNvPr id="4" name="Espace réservé du numéro de diapositive 3"/>
          <p:cNvSpPr>
            <a:spLocks noGrp="1"/>
          </p:cNvSpPr>
          <p:nvPr>
            <p:ph type="sldNum" sz="quarter" idx="10"/>
          </p:nvPr>
        </p:nvSpPr>
        <p:spPr/>
        <p:txBody>
          <a:bodyPr/>
          <a:lstStyle/>
          <a:p>
            <a:fld id="{7FB02D43-E0D3-4ADC-BFD2-1E7A842521FE}" type="slidenum">
              <a:rPr lang="fr-FR" smtClean="0"/>
              <a:t>8</a:t>
            </a:fld>
            <a:endParaRPr lang="fr-FR"/>
          </a:p>
        </p:txBody>
      </p:sp>
    </p:spTree>
    <p:extLst>
      <p:ext uri="{BB962C8B-B14F-4D97-AF65-F5344CB8AC3E}">
        <p14:creationId xmlns:p14="http://schemas.microsoft.com/office/powerpoint/2010/main" val="150251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55910"/>
            <a:r>
              <a:rPr lang="fr-FR" sz="1300" dirty="0"/>
              <a:t>L’analyse du corpus a permis de valider l’hypothèse selon laquelle le numérique a absorbé l’enseignement de l’informatique et l’EMI, notamment dans les programmes scolaires. Le dispositif EMI a perdu toute une partie de son identité en se recentrant sur l’information et en occultant l’analyse spécifique des médias.</a:t>
            </a:r>
          </a:p>
          <a:p>
            <a:endParaRPr lang="fr-FR" dirty="0"/>
          </a:p>
        </p:txBody>
      </p:sp>
      <p:sp>
        <p:nvSpPr>
          <p:cNvPr id="4" name="Espace réservé du numéro de diapositive 3"/>
          <p:cNvSpPr>
            <a:spLocks noGrp="1"/>
          </p:cNvSpPr>
          <p:nvPr>
            <p:ph type="sldNum" sz="quarter" idx="10"/>
          </p:nvPr>
        </p:nvSpPr>
        <p:spPr/>
        <p:txBody>
          <a:bodyPr/>
          <a:lstStyle/>
          <a:p>
            <a:fld id="{7FB02D43-E0D3-4ADC-BFD2-1E7A842521FE}" type="slidenum">
              <a:rPr lang="fr-FR" smtClean="0"/>
              <a:t>9</a:t>
            </a:fld>
            <a:endParaRPr lang="fr-FR"/>
          </a:p>
        </p:txBody>
      </p:sp>
    </p:spTree>
    <p:extLst>
      <p:ext uri="{BB962C8B-B14F-4D97-AF65-F5344CB8AC3E}">
        <p14:creationId xmlns:p14="http://schemas.microsoft.com/office/powerpoint/2010/main" val="90350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a:t>Pour les enseignants cette intégration du numérique et de l’EMI leur parait indispensable et conforme à ce qu’ils observent dans les préoccupation de leurs élèves, même s’ils avouent se retrouver démunis quant à la mise en œuvre concrète. </a:t>
            </a:r>
            <a:endParaRPr lang="fr-FR" dirty="0"/>
          </a:p>
        </p:txBody>
      </p:sp>
      <p:sp>
        <p:nvSpPr>
          <p:cNvPr id="4" name="Espace réservé du numéro de diapositive 3"/>
          <p:cNvSpPr>
            <a:spLocks noGrp="1"/>
          </p:cNvSpPr>
          <p:nvPr>
            <p:ph type="sldNum" sz="quarter" idx="10"/>
          </p:nvPr>
        </p:nvSpPr>
        <p:spPr/>
        <p:txBody>
          <a:bodyPr/>
          <a:lstStyle/>
          <a:p>
            <a:fld id="{7FB02D43-E0D3-4ADC-BFD2-1E7A842521FE}" type="slidenum">
              <a:rPr lang="fr-FR" smtClean="0"/>
              <a:t>10</a:t>
            </a:fld>
            <a:endParaRPr lang="fr-FR"/>
          </a:p>
        </p:txBody>
      </p:sp>
    </p:spTree>
    <p:extLst>
      <p:ext uri="{BB962C8B-B14F-4D97-AF65-F5344CB8AC3E}">
        <p14:creationId xmlns:p14="http://schemas.microsoft.com/office/powerpoint/2010/main" val="396179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55910"/>
            <a:r>
              <a:rPr lang="fr-FR" sz="1300" dirty="0"/>
              <a:t>Ce questionnement et ces hésitations expliquent le faible taux de mises en œuvre de séances EMI et de mobilisation du numérique dans des activités de classe. Même si le faible taux d’équipement peut expliquer en partie cela, c’est surtout que cela nécessite de transformer sa pédagogie pour intégrer le numérique en classe et que cela n’est fait que par les enseignants les plus  expérimentés et qui ont des usages numériques personnels assez avancés. Les plus jeunes ne se sentent pas assez assurés et les plus âgés n’ont pas la culture spécifique numérique pour passer le cap, même si eux se situent dans une vision plus classique de l’EMI avec une transmission de connaissances liées au monde des médias. </a:t>
            </a:r>
          </a:p>
          <a:p>
            <a:endParaRPr lang="fr-FR" dirty="0"/>
          </a:p>
        </p:txBody>
      </p:sp>
      <p:sp>
        <p:nvSpPr>
          <p:cNvPr id="4" name="Espace réservé du numéro de diapositive 3"/>
          <p:cNvSpPr>
            <a:spLocks noGrp="1"/>
          </p:cNvSpPr>
          <p:nvPr>
            <p:ph type="sldNum" sz="quarter" idx="10"/>
          </p:nvPr>
        </p:nvSpPr>
        <p:spPr/>
        <p:txBody>
          <a:bodyPr/>
          <a:lstStyle/>
          <a:p>
            <a:fld id="{7FB02D43-E0D3-4ADC-BFD2-1E7A842521FE}" type="slidenum">
              <a:rPr lang="fr-FR" smtClean="0"/>
              <a:t>11</a:t>
            </a:fld>
            <a:endParaRPr lang="fr-FR"/>
          </a:p>
        </p:txBody>
      </p:sp>
    </p:spTree>
    <p:extLst>
      <p:ext uri="{BB962C8B-B14F-4D97-AF65-F5344CB8AC3E}">
        <p14:creationId xmlns:p14="http://schemas.microsoft.com/office/powerpoint/2010/main" val="149888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DDED2939-92A4-4A61-829F-9331AD2FE06E}" type="datetimeFigureOut">
              <a:rPr lang="fr-FR" smtClean="0"/>
              <a:t>26/11/2021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A8367B-4DD9-4C63-B799-44E04F949C2A}" type="slidenum">
              <a:rPr lang="fr-FR" smtClean="0"/>
              <a:t>‹N°›</a:t>
            </a:fld>
            <a:endParaRPr lang="fr-F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04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DED2939-92A4-4A61-829F-9331AD2FE06E}" type="datetimeFigureOut">
              <a:rPr lang="fr-FR" smtClean="0"/>
              <a:t>26/11/2021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A8367B-4DD9-4C63-B799-44E04F949C2A}" type="slidenum">
              <a:rPr lang="fr-FR" smtClean="0"/>
              <a:t>‹N°›</a:t>
            </a:fld>
            <a:endParaRPr lang="fr-FR"/>
          </a:p>
        </p:txBody>
      </p:sp>
    </p:spTree>
    <p:extLst>
      <p:ext uri="{BB962C8B-B14F-4D97-AF65-F5344CB8AC3E}">
        <p14:creationId xmlns:p14="http://schemas.microsoft.com/office/powerpoint/2010/main" val="243621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DED2939-92A4-4A61-829F-9331AD2FE06E}" type="datetimeFigureOut">
              <a:rPr lang="fr-FR" smtClean="0"/>
              <a:t>26/11/2021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A8367B-4DD9-4C63-B799-44E04F949C2A}" type="slidenum">
              <a:rPr lang="fr-FR" smtClean="0"/>
              <a:t>‹N°›</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21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DED2939-92A4-4A61-829F-9331AD2FE06E}" type="datetimeFigureOut">
              <a:rPr lang="fr-FR" smtClean="0"/>
              <a:t>26/11/2021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A8367B-4DD9-4C63-B799-44E04F949C2A}" type="slidenum">
              <a:rPr lang="fr-FR" smtClean="0"/>
              <a:t>‹N°›</a:t>
            </a:fld>
            <a:endParaRPr lang="fr-FR"/>
          </a:p>
        </p:txBody>
      </p:sp>
    </p:spTree>
    <p:extLst>
      <p:ext uri="{BB962C8B-B14F-4D97-AF65-F5344CB8AC3E}">
        <p14:creationId xmlns:p14="http://schemas.microsoft.com/office/powerpoint/2010/main" val="295145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DED2939-92A4-4A61-829F-9331AD2FE06E}" type="datetimeFigureOut">
              <a:rPr lang="fr-FR" smtClean="0"/>
              <a:t>26/11/2021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3A8367B-4DD9-4C63-B799-44E04F949C2A}" type="slidenum">
              <a:rPr lang="fr-FR" smtClean="0"/>
              <a:t>‹N°›</a:t>
            </a:fld>
            <a:endParaRPr lang="fr-FR"/>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55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DED2939-92A4-4A61-829F-9331AD2FE06E}" type="datetimeFigureOut">
              <a:rPr lang="fr-FR" smtClean="0"/>
              <a:t>26/11/2021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3A8367B-4DD9-4C63-B799-44E04F949C2A}" type="slidenum">
              <a:rPr lang="fr-FR" smtClean="0"/>
              <a:t>‹N°›</a:t>
            </a:fld>
            <a:endParaRPr lang="fr-FR"/>
          </a:p>
        </p:txBody>
      </p:sp>
    </p:spTree>
    <p:extLst>
      <p:ext uri="{BB962C8B-B14F-4D97-AF65-F5344CB8AC3E}">
        <p14:creationId xmlns:p14="http://schemas.microsoft.com/office/powerpoint/2010/main" val="43439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89320"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DED2939-92A4-4A61-829F-9331AD2FE06E}" type="datetimeFigureOut">
              <a:rPr lang="fr-FR" smtClean="0"/>
              <a:t>26/11/2021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3A8367B-4DD9-4C63-B799-44E04F949C2A}" type="slidenum">
              <a:rPr lang="fr-FR" smtClean="0"/>
              <a:t>‹N°›</a:t>
            </a:fld>
            <a:endParaRPr lang="fr-FR"/>
          </a:p>
        </p:txBody>
      </p:sp>
    </p:spTree>
    <p:extLst>
      <p:ext uri="{BB962C8B-B14F-4D97-AF65-F5344CB8AC3E}">
        <p14:creationId xmlns:p14="http://schemas.microsoft.com/office/powerpoint/2010/main" val="413681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DED2939-92A4-4A61-829F-9331AD2FE06E}" type="datetimeFigureOut">
              <a:rPr lang="fr-FR" smtClean="0"/>
              <a:t>26/11/2021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3A8367B-4DD9-4C63-B799-44E04F949C2A}" type="slidenum">
              <a:rPr lang="fr-FR" smtClean="0"/>
              <a:t>‹N°›</a:t>
            </a:fld>
            <a:endParaRPr lang="fr-FR"/>
          </a:p>
        </p:txBody>
      </p:sp>
    </p:spTree>
    <p:extLst>
      <p:ext uri="{BB962C8B-B14F-4D97-AF65-F5344CB8AC3E}">
        <p14:creationId xmlns:p14="http://schemas.microsoft.com/office/powerpoint/2010/main" val="83393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D2939-92A4-4A61-829F-9331AD2FE06E}" type="datetimeFigureOut">
              <a:rPr lang="fr-FR" smtClean="0"/>
              <a:t>26/11/2021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3A8367B-4DD9-4C63-B799-44E04F949C2A}" type="slidenum">
              <a:rPr lang="fr-FR" smtClean="0"/>
              <a:t>‹N°›</a:t>
            </a:fld>
            <a:endParaRPr lang="fr-FR"/>
          </a:p>
        </p:txBody>
      </p:sp>
    </p:spTree>
    <p:extLst>
      <p:ext uri="{BB962C8B-B14F-4D97-AF65-F5344CB8AC3E}">
        <p14:creationId xmlns:p14="http://schemas.microsoft.com/office/powerpoint/2010/main" val="307462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DED2939-92A4-4A61-829F-9331AD2FE06E}" type="datetimeFigureOut">
              <a:rPr lang="fr-FR" smtClean="0"/>
              <a:t>26/11/2021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3A8367B-4DD9-4C63-B799-44E04F949C2A}" type="slidenum">
              <a:rPr lang="fr-FR" smtClean="0"/>
              <a:t>‹N°›</a:t>
            </a:fld>
            <a:endParaRPr lang="fr-FR"/>
          </a:p>
        </p:txBody>
      </p:sp>
    </p:spTree>
    <p:extLst>
      <p:ext uri="{BB962C8B-B14F-4D97-AF65-F5344CB8AC3E}">
        <p14:creationId xmlns:p14="http://schemas.microsoft.com/office/powerpoint/2010/main" val="162219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DED2939-92A4-4A61-829F-9331AD2FE06E}" type="datetimeFigureOut">
              <a:rPr lang="fr-FR" smtClean="0"/>
              <a:t>26/11/2021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3A8367B-4DD9-4C63-B799-44E04F949C2A}" type="slidenum">
              <a:rPr lang="fr-FR" smtClean="0"/>
              <a:t>‹N°›</a:t>
            </a:fld>
            <a:endParaRPr lang="fr-FR"/>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0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DED2939-92A4-4A61-829F-9331AD2FE06E}" type="datetimeFigureOut">
              <a:rPr lang="fr-FR" smtClean="0"/>
              <a:t>26/11/2021</a:t>
            </a:fld>
            <a:endParaRPr lang="fr-F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3A8367B-4DD9-4C63-B799-44E04F949C2A}" type="slidenum">
              <a:rPr lang="fr-FR" smtClean="0"/>
              <a:t>‹N°›</a:t>
            </a:fld>
            <a:endParaRPr lang="fr-F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727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hart" Target="../charts/chart6.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800" dirty="0" smtClean="0">
                <a:latin typeface="Calibri" panose="020F0502020204030204" pitchFamily="34" charset="0"/>
                <a:cs typeface="Calibri" panose="020F0502020204030204" pitchFamily="34" charset="0"/>
              </a:rPr>
              <a:t>Exemple d’une recherche doctorale</a:t>
            </a:r>
            <a:endParaRPr lang="fr-FR" sz="4000" dirty="0">
              <a:latin typeface="Calibri" panose="020F0502020204030204" pitchFamily="34" charset="0"/>
              <a:cs typeface="Calibri" panose="020F0502020204030204" pitchFamily="34" charset="0"/>
            </a:endParaRPr>
          </a:p>
        </p:txBody>
      </p:sp>
      <p:sp>
        <p:nvSpPr>
          <p:cNvPr id="3" name="Sous-titre 2"/>
          <p:cNvSpPr>
            <a:spLocks noGrp="1"/>
          </p:cNvSpPr>
          <p:nvPr>
            <p:ph type="subTitle" idx="1"/>
          </p:nvPr>
        </p:nvSpPr>
        <p:spPr>
          <a:xfrm>
            <a:off x="8610600" y="4960137"/>
            <a:ext cx="3142785" cy="1463040"/>
          </a:xfrm>
        </p:spPr>
        <p:txBody>
          <a:bodyPr>
            <a:normAutofit/>
          </a:bodyPr>
          <a:lstStyle/>
          <a:p>
            <a:pPr algn="just"/>
            <a:r>
              <a:rPr lang="fr-FR" sz="2400" dirty="0">
                <a:latin typeface="Calibri" panose="020F0502020204030204" pitchFamily="34" charset="0"/>
                <a:cs typeface="Calibri" panose="020F0502020204030204" pitchFamily="34" charset="0"/>
              </a:rPr>
              <a:t/>
            </a:r>
            <a:br>
              <a:rPr lang="fr-FR" sz="2400"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Julie PASCAU</a:t>
            </a:r>
            <a:endParaRPr lang="fr-FR" dirty="0"/>
          </a:p>
        </p:txBody>
      </p:sp>
      <p:sp>
        <p:nvSpPr>
          <p:cNvPr id="8" name="Rectangle 7"/>
          <p:cNvSpPr/>
          <p:nvPr/>
        </p:nvSpPr>
        <p:spPr>
          <a:xfrm>
            <a:off x="0" y="0"/>
            <a:ext cx="12190142" cy="8697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rotWithShape="1">
          <a:blip r:embed="rId4"/>
          <a:srcRect l="8963" t="30082" r="72744" b="54796"/>
          <a:stretch/>
        </p:blipFill>
        <p:spPr>
          <a:xfrm>
            <a:off x="10624902" y="70286"/>
            <a:ext cx="1568219" cy="729222"/>
          </a:xfrm>
          <a:prstGeom prst="rect">
            <a:avLst/>
          </a:prstGeom>
        </p:spPr>
      </p:pic>
    </p:spTree>
    <p:custDataLst>
      <p:tags r:id="rId1"/>
    </p:custDataLst>
    <p:extLst>
      <p:ext uri="{BB962C8B-B14F-4D97-AF65-F5344CB8AC3E}">
        <p14:creationId xmlns:p14="http://schemas.microsoft.com/office/powerpoint/2010/main" val="1580369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Du numérique à la culture numérique</a:t>
            </a:r>
            <a:endParaRPr lang="fr-FR" dirty="0"/>
          </a:p>
        </p:txBody>
      </p:sp>
      <p:pic>
        <p:nvPicPr>
          <p:cNvPr id="4" name="Image 3"/>
          <p:cNvPicPr/>
          <p:nvPr/>
        </p:nvPicPr>
        <p:blipFill rotWithShape="1">
          <a:blip r:embed="rId4"/>
          <a:srcRect l="4365" t="2352" r="7407" b="4997"/>
          <a:stretch/>
        </p:blipFill>
        <p:spPr bwMode="auto">
          <a:xfrm>
            <a:off x="5181600" y="1883081"/>
            <a:ext cx="6904892" cy="4761559"/>
          </a:xfrm>
          <a:prstGeom prst="rect">
            <a:avLst/>
          </a:prstGeom>
          <a:ln w="38100" cap="sq" cmpd="sng" algn="ctr">
            <a:solidFill>
              <a:schemeClr val="accent1">
                <a:lumMod val="60000"/>
                <a:lumOff val="40000"/>
              </a:schemeClr>
            </a:solidFill>
            <a:prstDash val="solid"/>
            <a:miter lim="800000"/>
            <a:headEnd type="none" w="med" len="med"/>
            <a:tailEnd type="none" w="med" len="med"/>
          </a:ln>
          <a:effectLst/>
          <a:extLst>
            <a:ext uri="{53640926-AAD7-44D8-BBD7-CCE9431645EC}">
              <a14:shadowObscured xmlns:a14="http://schemas.microsoft.com/office/drawing/2010/main"/>
            </a:ext>
          </a:extLst>
        </p:spPr>
      </p:pic>
      <p:pic>
        <p:nvPicPr>
          <p:cNvPr id="5" name="Espace réservé du contenu 4"/>
          <p:cNvPicPr>
            <a:picLocks noGrp="1"/>
          </p:cNvPicPr>
          <p:nvPr>
            <p:ph idx="1"/>
          </p:nvPr>
        </p:nvPicPr>
        <p:blipFill rotWithShape="1">
          <a:blip r:embed="rId5"/>
          <a:srcRect l="13782" t="34990" r="63245" b="31556"/>
          <a:stretch/>
        </p:blipFill>
        <p:spPr bwMode="auto">
          <a:xfrm>
            <a:off x="0" y="3102281"/>
            <a:ext cx="5023104" cy="2682241"/>
          </a:xfrm>
          <a:prstGeom prst="rect">
            <a:avLst/>
          </a:prstGeom>
          <a:ln w="63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6" name="Rectangle 5"/>
          <p:cNvSpPr/>
          <p:nvPr/>
        </p:nvSpPr>
        <p:spPr>
          <a:xfrm>
            <a:off x="198120" y="1883081"/>
            <a:ext cx="4626864" cy="1200329"/>
          </a:xfrm>
          <a:prstGeom prst="rect">
            <a:avLst/>
          </a:prstGeom>
        </p:spPr>
        <p:txBody>
          <a:bodyPr wrap="square">
            <a:spAutoFit/>
          </a:bodyPr>
          <a:lstStyle/>
          <a:p>
            <a:pPr algn="just"/>
            <a:r>
              <a:rPr lang="fr-FR" dirty="0"/>
              <a:t>Les enseignants adhèrent à </a:t>
            </a:r>
            <a:r>
              <a:rPr lang="fr-FR" dirty="0" smtClean="0"/>
              <a:t>l’intégration du numérique dans les programmes, </a:t>
            </a:r>
            <a:r>
              <a:rPr lang="fr-FR" dirty="0"/>
              <a:t>mais perçoivent mal ce </a:t>
            </a:r>
            <a:r>
              <a:rPr lang="fr-FR" dirty="0" smtClean="0"/>
              <a:t>qu’il recouvre, notamment dans son acception culturelle.</a:t>
            </a:r>
            <a:endParaRPr lang="fr-FR" dirty="0"/>
          </a:p>
        </p:txBody>
      </p:sp>
    </p:spTree>
    <p:custDataLst>
      <p:tags r:id="rId1"/>
    </p:custDataLst>
    <p:extLst>
      <p:ext uri="{BB962C8B-B14F-4D97-AF65-F5344CB8AC3E}">
        <p14:creationId xmlns:p14="http://schemas.microsoft.com/office/powerpoint/2010/main" val="3542371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904" y="585216"/>
            <a:ext cx="9720072" cy="1499616"/>
          </a:xfrm>
        </p:spPr>
        <p:txBody>
          <a:bodyPr>
            <a:normAutofit/>
          </a:bodyPr>
          <a:lstStyle/>
          <a:p>
            <a:r>
              <a:rPr lang="fr-FR" sz="4800" dirty="0" smtClean="0"/>
              <a:t>Pratiques professionnelles </a:t>
            </a:r>
            <a:endParaRPr lang="fr-FR" sz="4800"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25" name="Image 40"/>
          <p:cNvPicPr>
            <a:picLocks noChangeAspect="1" noChangeArrowheads="1"/>
          </p:cNvPicPr>
          <p:nvPr/>
        </p:nvPicPr>
        <p:blipFill rotWithShape="1">
          <a:blip r:embed="rId4">
            <a:extLst>
              <a:ext uri="{28A0092B-C50C-407E-A947-70E740481C1C}">
                <a14:useLocalDpi xmlns:a14="http://schemas.microsoft.com/office/drawing/2010/main" val="0"/>
              </a:ext>
            </a:extLst>
          </a:blip>
          <a:srcRect l="25743" t="36764" r="24808" b="33919"/>
          <a:stretch/>
        </p:blipFill>
        <p:spPr bwMode="auto">
          <a:xfrm>
            <a:off x="6824779" y="1467880"/>
            <a:ext cx="5256312" cy="17508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9230634" y="3218687"/>
            <a:ext cx="296136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5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Fr</a:t>
            </a:r>
            <a:r>
              <a:rPr kumimoji="0" lang="fr-FR" altLang="fr-FR" sz="105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05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quence des s</a:t>
            </a:r>
            <a:r>
              <a:rPr kumimoji="0" lang="fr-FR" altLang="fr-FR" sz="105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05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ances EMI en classe,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5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1 jamais </a:t>
            </a:r>
            <a:r>
              <a:rPr kumimoji="0" lang="fr-FR" altLang="fr-FR" sz="105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05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 quotidiennement</a:t>
            </a:r>
            <a:r>
              <a:rPr kumimoji="0" lang="fr-FR" altLang="fr-FR" sz="1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1524000" y="2971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34" name="Image 3"/>
          <p:cNvPicPr>
            <a:picLocks noChangeAspect="1" noChangeArrowheads="1"/>
          </p:cNvPicPr>
          <p:nvPr/>
        </p:nvPicPr>
        <p:blipFill>
          <a:blip r:embed="rId5">
            <a:extLst>
              <a:ext uri="{28A0092B-C50C-407E-A947-70E740481C1C}">
                <a14:useLocalDpi xmlns:a14="http://schemas.microsoft.com/office/drawing/2010/main" val="0"/>
              </a:ext>
            </a:extLst>
          </a:blip>
          <a:srcRect l="59100" t="29680" r="3700" b="34039"/>
          <a:stretch>
            <a:fillRect/>
          </a:stretch>
        </p:blipFill>
        <p:spPr bwMode="auto">
          <a:xfrm>
            <a:off x="0" y="3523489"/>
            <a:ext cx="8957390" cy="310726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2"/>
          <p:cNvSpPr>
            <a:spLocks noChangeArrowheads="1"/>
          </p:cNvSpPr>
          <p:nvPr/>
        </p:nvSpPr>
        <p:spPr bwMode="auto">
          <a:xfrm>
            <a:off x="-69761" y="6671014"/>
            <a:ext cx="836371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5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Âge des enseignants qui m</a:t>
            </a:r>
            <a:r>
              <a:rPr kumimoji="0" lang="fr-FR" altLang="fr-FR" sz="105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05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nent des s</a:t>
            </a:r>
            <a:r>
              <a:rPr kumimoji="0" lang="fr-FR" altLang="fr-FR" sz="105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05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ances d</a:t>
            </a:r>
            <a:r>
              <a:rPr kumimoji="0" lang="fr-FR" altLang="fr-FR" sz="105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05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EMI fr</a:t>
            </a:r>
            <a:r>
              <a:rPr kumimoji="0" lang="fr-FR" altLang="fr-FR" sz="105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05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quemment ou quotidiennement vs l</a:t>
            </a:r>
            <a:r>
              <a:rPr kumimoji="0" lang="fr-FR" altLang="fr-FR" sz="105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05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âge de ceux qui n</a:t>
            </a:r>
            <a:r>
              <a:rPr kumimoji="0" lang="fr-FR" altLang="fr-FR" sz="105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05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 m</a:t>
            </a:r>
            <a:r>
              <a:rPr kumimoji="0" lang="fr-FR" altLang="fr-FR" sz="105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05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nent jamais</a:t>
            </a:r>
            <a:endParaRPr kumimoji="0" lang="fr-FR" altLang="fr-FR" sz="2000" b="0" i="0" u="none" strike="noStrike" cap="none" normalizeH="0" baseline="0" dirty="0" smtClean="0">
              <a:ln>
                <a:noFill/>
              </a:ln>
              <a:solidFill>
                <a:schemeClr val="tx1"/>
              </a:solidFill>
              <a:effectLst/>
              <a:latin typeface="Arial" panose="020B0604020202020204" pitchFamily="34" charset="0"/>
            </a:endParaRPr>
          </a:p>
        </p:txBody>
      </p:sp>
      <p:sp>
        <p:nvSpPr>
          <p:cNvPr id="15" name="ZoneTexte 14"/>
          <p:cNvSpPr txBox="1"/>
          <p:nvPr/>
        </p:nvSpPr>
        <p:spPr>
          <a:xfrm>
            <a:off x="7436068" y="598341"/>
            <a:ext cx="4033733" cy="738664"/>
          </a:xfrm>
          <a:prstGeom prst="rect">
            <a:avLst/>
          </a:prstGeom>
          <a:noFill/>
        </p:spPr>
        <p:txBody>
          <a:bodyPr wrap="none" rtlCol="0">
            <a:spAutoFit/>
          </a:bodyPr>
          <a:lstStyle/>
          <a:p>
            <a:r>
              <a:rPr lang="fr-FR" sz="2400" dirty="0" smtClean="0"/>
              <a:t>Menez-vous des séances d’EMI?</a:t>
            </a:r>
          </a:p>
          <a:p>
            <a:r>
              <a:rPr lang="fr-FR" dirty="0" smtClean="0"/>
              <a:t>145 réponses (questionnaire)</a:t>
            </a:r>
            <a:endParaRPr lang="fr-FR" dirty="0"/>
          </a:p>
        </p:txBody>
      </p:sp>
    </p:spTree>
    <p:custDataLst>
      <p:tags r:id="rId1"/>
    </p:custDataLst>
    <p:extLst>
      <p:ext uri="{BB962C8B-B14F-4D97-AF65-F5344CB8AC3E}">
        <p14:creationId xmlns:p14="http://schemas.microsoft.com/office/powerpoint/2010/main" val="3151219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p:nvPr>
            <p:extLst>
              <p:ext uri="{D42A27DB-BD31-4B8C-83A1-F6EECF244321}">
                <p14:modId xmlns:p14="http://schemas.microsoft.com/office/powerpoint/2010/main" val="2244792516"/>
              </p:ext>
            </p:extLst>
          </p:nvPr>
        </p:nvGraphicFramePr>
        <p:xfrm>
          <a:off x="0" y="0"/>
          <a:ext cx="12012871" cy="6857999"/>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633595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1917101011"/>
              </p:ext>
            </p:extLst>
          </p:nvPr>
        </p:nvGraphicFramePr>
        <p:xfrm>
          <a:off x="0" y="97536"/>
          <a:ext cx="12192000" cy="6760464"/>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260594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Graphique 3"/>
          <p:cNvGraphicFramePr/>
          <p:nvPr>
            <p:extLst>
              <p:ext uri="{D42A27DB-BD31-4B8C-83A1-F6EECF244321}">
                <p14:modId xmlns:p14="http://schemas.microsoft.com/office/powerpoint/2010/main" val="2015159766"/>
              </p:ext>
            </p:extLst>
          </p:nvPr>
        </p:nvGraphicFramePr>
        <p:xfrm>
          <a:off x="-1" y="-1"/>
          <a:ext cx="6341506" cy="33879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Espace réservé du contenu 4"/>
          <p:cNvGraphicFramePr>
            <a:graphicFrameLocks noGrp="1"/>
          </p:cNvGraphicFramePr>
          <p:nvPr>
            <p:ph idx="1"/>
            <p:extLst>
              <p:ext uri="{D42A27DB-BD31-4B8C-83A1-F6EECF244321}">
                <p14:modId xmlns:p14="http://schemas.microsoft.com/office/powerpoint/2010/main" val="421095483"/>
              </p:ext>
            </p:extLst>
          </p:nvPr>
        </p:nvGraphicFramePr>
        <p:xfrm>
          <a:off x="87007" y="3387969"/>
          <a:ext cx="6254497" cy="3470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Graphique 5"/>
          <p:cNvGraphicFramePr/>
          <p:nvPr>
            <p:extLst>
              <p:ext uri="{D42A27DB-BD31-4B8C-83A1-F6EECF244321}">
                <p14:modId xmlns:p14="http://schemas.microsoft.com/office/powerpoint/2010/main" val="3133074687"/>
              </p:ext>
            </p:extLst>
          </p:nvPr>
        </p:nvGraphicFramePr>
        <p:xfrm>
          <a:off x="6341505" y="1"/>
          <a:ext cx="5850494" cy="33879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Graphique 6"/>
          <p:cNvGraphicFramePr/>
          <p:nvPr>
            <p:extLst>
              <p:ext uri="{D42A27DB-BD31-4B8C-83A1-F6EECF244321}">
                <p14:modId xmlns:p14="http://schemas.microsoft.com/office/powerpoint/2010/main" val="2953065260"/>
              </p:ext>
            </p:extLst>
          </p:nvPr>
        </p:nvGraphicFramePr>
        <p:xfrm>
          <a:off x="6341505" y="3387969"/>
          <a:ext cx="5850494" cy="3470031"/>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214088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6" y="367292"/>
            <a:ext cx="10948417" cy="1499616"/>
          </a:xfrm>
        </p:spPr>
        <p:txBody>
          <a:bodyPr>
            <a:noAutofit/>
          </a:bodyPr>
          <a:lstStyle/>
          <a:p>
            <a:r>
              <a:rPr lang="fr-FR" altLang="fr-FR" sz="3800" dirty="0">
                <a:solidFill>
                  <a:srgbClr val="0070C0"/>
                </a:solidFill>
              </a:rPr>
              <a:t>Représentation de l’EMI </a:t>
            </a:r>
            <a:r>
              <a:rPr lang="fr-FR" altLang="fr-FR" sz="3800" dirty="0" smtClean="0">
                <a:solidFill>
                  <a:srgbClr val="0070C0"/>
                </a:solidFill>
              </a:rPr>
              <a:t>chez les enseignants au premier degré</a:t>
            </a:r>
            <a:endParaRPr lang="fr-FR" sz="3800" dirty="0">
              <a:solidFill>
                <a:srgbClr val="0070C0"/>
              </a:solidFill>
            </a:endParaRPr>
          </a:p>
        </p:txBody>
      </p:sp>
      <p:sp>
        <p:nvSpPr>
          <p:cNvPr id="4" name="Rectangle 2"/>
          <p:cNvSpPr>
            <a:spLocks noChangeArrowheads="1"/>
          </p:cNvSpPr>
          <p:nvPr/>
        </p:nvSpPr>
        <p:spPr bwMode="auto">
          <a:xfrm>
            <a:off x="304800" y="138692"/>
            <a:ext cx="123092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2049" name="Image 3"/>
          <p:cNvPicPr>
            <a:picLocks noChangeAspect="1" noChangeArrowheads="1"/>
          </p:cNvPicPr>
          <p:nvPr/>
        </p:nvPicPr>
        <p:blipFill>
          <a:blip r:embed="rId4">
            <a:extLst>
              <a:ext uri="{28A0092B-C50C-407E-A947-70E740481C1C}">
                <a14:useLocalDpi xmlns:a14="http://schemas.microsoft.com/office/drawing/2010/main" val="0"/>
              </a:ext>
            </a:extLst>
          </a:blip>
          <a:srcRect l="57019" t="18469" r="2576" b="15520"/>
          <a:stretch>
            <a:fillRect/>
          </a:stretch>
        </p:blipFill>
        <p:spPr bwMode="auto">
          <a:xfrm>
            <a:off x="1823406" y="1523608"/>
            <a:ext cx="9272017" cy="53343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95507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rotWithShape="1">
          <a:blip r:embed="rId4"/>
          <a:srcRect l="59524" t="15489" r="11711" b="16423"/>
          <a:stretch/>
        </p:blipFill>
        <p:spPr>
          <a:xfrm>
            <a:off x="2690676" y="0"/>
            <a:ext cx="8339328" cy="6858000"/>
          </a:xfrm>
          <a:prstGeom prst="rect">
            <a:avLst/>
          </a:prstGeom>
        </p:spPr>
      </p:pic>
      <p:sp>
        <p:nvSpPr>
          <p:cNvPr id="2" name="ZoneTexte 1"/>
          <p:cNvSpPr txBox="1"/>
          <p:nvPr/>
        </p:nvSpPr>
        <p:spPr>
          <a:xfrm>
            <a:off x="316523" y="2625968"/>
            <a:ext cx="2883877" cy="1200329"/>
          </a:xfrm>
          <a:prstGeom prst="rect">
            <a:avLst/>
          </a:prstGeom>
          <a:noFill/>
        </p:spPr>
        <p:txBody>
          <a:bodyPr wrap="square" rtlCol="0">
            <a:spAutoFit/>
          </a:bodyPr>
          <a:lstStyle/>
          <a:p>
            <a:pPr algn="just"/>
            <a:r>
              <a:rPr lang="fr-FR" dirty="0" smtClean="0"/>
              <a:t>Proposition de progression pédagogique construite en lien avec les propositions des enseignants</a:t>
            </a:r>
            <a:endParaRPr lang="fr-FR" dirty="0"/>
          </a:p>
        </p:txBody>
      </p:sp>
    </p:spTree>
    <p:custDataLst>
      <p:tags r:id="rId1"/>
    </p:custDataLst>
    <p:extLst>
      <p:ext uri="{BB962C8B-B14F-4D97-AF65-F5344CB8AC3E}">
        <p14:creationId xmlns:p14="http://schemas.microsoft.com/office/powerpoint/2010/main" val="710979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Apports, prolongements et Limites</a:t>
            </a:r>
            <a:endParaRPr lang="fr-FR"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dirty="0" smtClean="0"/>
              <a:t>Etude consacrée à l’EMI dans le premier degré</a:t>
            </a:r>
          </a:p>
          <a:p>
            <a:pPr>
              <a:buFont typeface="Wingdings" panose="05000000000000000000" pitchFamily="2" charset="2"/>
              <a:buChar char="Ø"/>
            </a:pPr>
            <a:r>
              <a:rPr lang="fr-FR" dirty="0" smtClean="0"/>
              <a:t>Proposition </a:t>
            </a:r>
            <a:r>
              <a:rPr lang="fr-FR" dirty="0"/>
              <a:t>de progression pédagogique </a:t>
            </a:r>
            <a:r>
              <a:rPr lang="fr-FR" dirty="0" smtClean="0"/>
              <a:t>de l’EMI du cycle 1 au cycle 3 </a:t>
            </a:r>
          </a:p>
          <a:p>
            <a:pPr>
              <a:buFont typeface="Wingdings" panose="05000000000000000000" pitchFamily="2" charset="2"/>
              <a:buChar char="Ø"/>
            </a:pPr>
            <a:r>
              <a:rPr lang="fr-FR" dirty="0" smtClean="0"/>
              <a:t>Données détaillées qui auraient pu être mieux mobilisées dans des croisements</a:t>
            </a:r>
          </a:p>
          <a:p>
            <a:pPr>
              <a:buFont typeface="Wingdings" panose="05000000000000000000" pitchFamily="2" charset="2"/>
              <a:buChar char="Ø"/>
            </a:pPr>
            <a:r>
              <a:rPr lang="fr-FR" dirty="0" smtClean="0"/>
              <a:t>Ouvre sur de nouvelles perspectives de recherche</a:t>
            </a:r>
            <a:endParaRPr lang="fr-FR" dirty="0"/>
          </a:p>
          <a:p>
            <a:endParaRPr lang="fr-FR" dirty="0"/>
          </a:p>
        </p:txBody>
      </p:sp>
    </p:spTree>
    <p:custDataLst>
      <p:tags r:id="rId1"/>
    </p:custDataLst>
    <p:extLst>
      <p:ext uri="{BB962C8B-B14F-4D97-AF65-F5344CB8AC3E}">
        <p14:creationId xmlns:p14="http://schemas.microsoft.com/office/powerpoint/2010/main" val="45317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Prolongements possibles</a:t>
            </a:r>
            <a:endParaRPr lang="fr-FR" dirty="0"/>
          </a:p>
        </p:txBody>
      </p:sp>
      <p:sp>
        <p:nvSpPr>
          <p:cNvPr id="3" name="Espace réservé du contenu 2"/>
          <p:cNvSpPr>
            <a:spLocks noGrp="1"/>
          </p:cNvSpPr>
          <p:nvPr>
            <p:ph idx="1"/>
          </p:nvPr>
        </p:nvSpPr>
        <p:spPr/>
        <p:txBody>
          <a:bodyPr/>
          <a:lstStyle/>
          <a:p>
            <a:r>
              <a:rPr lang="fr-FR" dirty="0" smtClean="0"/>
              <a:t>Usages numériques des enfants</a:t>
            </a:r>
          </a:p>
          <a:p>
            <a:r>
              <a:rPr lang="fr-FR" dirty="0" smtClean="0"/>
              <a:t>Eduquer au numérique et aux médias à l’école primaire</a:t>
            </a:r>
          </a:p>
          <a:p>
            <a:r>
              <a:rPr lang="fr-FR" dirty="0" smtClean="0"/>
              <a:t>Représentations d’internet </a:t>
            </a:r>
            <a:r>
              <a:rPr lang="fr-FR" smtClean="0"/>
              <a:t>des enfants</a:t>
            </a:r>
            <a:endParaRPr lang="fr-FR"/>
          </a:p>
        </p:txBody>
      </p:sp>
    </p:spTree>
    <p:custDataLst>
      <p:tags r:id="rId1"/>
    </p:custDataLst>
    <p:extLst>
      <p:ext uri="{BB962C8B-B14F-4D97-AF65-F5344CB8AC3E}">
        <p14:creationId xmlns:p14="http://schemas.microsoft.com/office/powerpoint/2010/main" val="188481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sujet</a:t>
            </a:r>
            <a:endParaRPr lang="fr-FR" dirty="0"/>
          </a:p>
        </p:txBody>
      </p:sp>
      <p:sp>
        <p:nvSpPr>
          <p:cNvPr id="3" name="Espace réservé du contenu 2"/>
          <p:cNvSpPr>
            <a:spLocks noGrp="1"/>
          </p:cNvSpPr>
          <p:nvPr>
            <p:ph idx="1"/>
          </p:nvPr>
        </p:nvSpPr>
        <p:spPr/>
        <p:txBody>
          <a:bodyPr/>
          <a:lstStyle/>
          <a:p>
            <a:pPr algn="just"/>
            <a:r>
              <a:rPr lang="fr-FR" i="1" dirty="0" smtClean="0"/>
              <a:t>Représentations </a:t>
            </a:r>
            <a:r>
              <a:rPr lang="fr-FR" i="1" dirty="0"/>
              <a:t>du numérique chez les enseignants dans le cadre de </a:t>
            </a:r>
            <a:r>
              <a:rPr lang="fr-FR" i="1" dirty="0" smtClean="0"/>
              <a:t>l’éducation aux médias et à l’information (EMI)</a:t>
            </a:r>
          </a:p>
          <a:p>
            <a:pPr algn="just"/>
            <a:r>
              <a:rPr lang="fr-FR" dirty="0" smtClean="0"/>
              <a:t>Dans le cadre de l’évolution </a:t>
            </a:r>
            <a:r>
              <a:rPr lang="fr-FR" dirty="0"/>
              <a:t>des politiques éducatives en matière d’éducation aux médias face à l’entrée du </a:t>
            </a:r>
            <a:r>
              <a:rPr lang="fr-FR" dirty="0" smtClean="0"/>
              <a:t>numérique, il s’agit de comprendre la façon dont </a:t>
            </a:r>
            <a:r>
              <a:rPr lang="fr-FR" dirty="0"/>
              <a:t>les enseignants du premier degré </a:t>
            </a:r>
            <a:r>
              <a:rPr lang="fr-FR" dirty="0" smtClean="0"/>
              <a:t>perçoivent et intègrent les </a:t>
            </a:r>
            <a:r>
              <a:rPr lang="fr-FR" dirty="0"/>
              <a:t>médias et le numérique dans leur </a:t>
            </a:r>
            <a:r>
              <a:rPr lang="fr-FR" dirty="0" smtClean="0"/>
              <a:t>enseignement et leur sphère personnelle. </a:t>
            </a:r>
            <a:endParaRPr lang="fr-FR" i="1" dirty="0" smtClean="0"/>
          </a:p>
          <a:p>
            <a:endParaRPr lang="fr-FR" i="1" dirty="0" smtClean="0"/>
          </a:p>
        </p:txBody>
      </p:sp>
    </p:spTree>
    <p:custDataLst>
      <p:tags r:id="rId1"/>
    </p:custDataLst>
    <p:extLst>
      <p:ext uri="{BB962C8B-B14F-4D97-AF65-F5344CB8AC3E}">
        <p14:creationId xmlns:p14="http://schemas.microsoft.com/office/powerpoint/2010/main" val="320629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L’éducation aux médias et à l’information</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
            </a:pPr>
            <a:r>
              <a:rPr lang="fr-FR" dirty="0"/>
              <a:t>D</a:t>
            </a:r>
            <a:r>
              <a:rPr lang="fr-FR" dirty="0" smtClean="0"/>
              <a:t>écrypter </a:t>
            </a:r>
            <a:r>
              <a:rPr lang="fr-FR" dirty="0"/>
              <a:t>l'information et </a:t>
            </a:r>
            <a:r>
              <a:rPr lang="fr-FR" dirty="0" smtClean="0"/>
              <a:t>l'image</a:t>
            </a:r>
          </a:p>
          <a:p>
            <a:pPr>
              <a:buFont typeface="Wingdings" panose="05000000000000000000" pitchFamily="2" charset="2"/>
              <a:buChar char="§"/>
            </a:pPr>
            <a:r>
              <a:rPr lang="fr-FR" dirty="0" smtClean="0"/>
              <a:t>Esprit critique</a:t>
            </a:r>
          </a:p>
          <a:p>
            <a:pPr>
              <a:buFont typeface="Wingdings" panose="05000000000000000000" pitchFamily="2" charset="2"/>
              <a:buChar char="§"/>
            </a:pPr>
            <a:r>
              <a:rPr lang="fr-FR" dirty="0" smtClean="0"/>
              <a:t>Utilisation </a:t>
            </a:r>
            <a:r>
              <a:rPr lang="fr-FR" dirty="0"/>
              <a:t>pertinente et autonome des médias </a:t>
            </a:r>
            <a:endParaRPr lang="fr-FR" dirty="0" smtClean="0"/>
          </a:p>
          <a:p>
            <a:pPr>
              <a:buFont typeface="Wingdings" panose="05000000000000000000" pitchFamily="2" charset="2"/>
              <a:buChar char="§"/>
            </a:pPr>
            <a:r>
              <a:rPr lang="fr-FR" dirty="0"/>
              <a:t>D</a:t>
            </a:r>
            <a:r>
              <a:rPr lang="fr-FR" dirty="0" smtClean="0"/>
              <a:t>imension </a:t>
            </a:r>
            <a:r>
              <a:rPr lang="fr-FR" dirty="0"/>
              <a:t>créative et </a:t>
            </a:r>
            <a:r>
              <a:rPr lang="fr-FR" dirty="0" smtClean="0"/>
              <a:t>communicationnelle</a:t>
            </a:r>
          </a:p>
          <a:p>
            <a:pPr>
              <a:buFont typeface="Wingdings" panose="05000000000000000000" pitchFamily="2" charset="2"/>
              <a:buChar char="§"/>
            </a:pPr>
            <a:r>
              <a:rPr lang="fr-FR" dirty="0" smtClean="0"/>
              <a:t>Liberté </a:t>
            </a:r>
            <a:r>
              <a:rPr lang="fr-FR" dirty="0"/>
              <a:t>d’expression </a:t>
            </a:r>
            <a:endParaRPr lang="fr-FR" dirty="0" smtClean="0"/>
          </a:p>
          <a:p>
            <a:pPr>
              <a:buFont typeface="Wingdings" panose="05000000000000000000" pitchFamily="2" charset="2"/>
              <a:buChar char="§"/>
            </a:pPr>
            <a:r>
              <a:rPr lang="fr-FR" dirty="0" smtClean="0"/>
              <a:t>Culture médiatique</a:t>
            </a:r>
            <a:endParaRPr lang="fr-FR" dirty="0"/>
          </a:p>
        </p:txBody>
      </p:sp>
    </p:spTree>
    <p:custDataLst>
      <p:tags r:id="rId1"/>
    </p:custDataLst>
    <p:extLst>
      <p:ext uri="{BB962C8B-B14F-4D97-AF65-F5344CB8AC3E}">
        <p14:creationId xmlns:p14="http://schemas.microsoft.com/office/powerpoint/2010/main" val="103261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de recherche</a:t>
            </a:r>
            <a:endParaRPr lang="fr-FR" dirty="0"/>
          </a:p>
        </p:txBody>
      </p:sp>
      <p:sp>
        <p:nvSpPr>
          <p:cNvPr id="3" name="Espace réservé du contenu 2"/>
          <p:cNvSpPr>
            <a:spLocks noGrp="1"/>
          </p:cNvSpPr>
          <p:nvPr>
            <p:ph idx="1"/>
          </p:nvPr>
        </p:nvSpPr>
        <p:spPr>
          <a:xfrm>
            <a:off x="1024128" y="1901952"/>
            <a:ext cx="9720071" cy="4407408"/>
          </a:xfrm>
        </p:spPr>
        <p:txBody>
          <a:bodyPr>
            <a:normAutofit/>
          </a:bodyPr>
          <a:lstStyle/>
          <a:p>
            <a:pPr algn="just"/>
            <a:endParaRPr lang="fr-FR" dirty="0" smtClean="0"/>
          </a:p>
          <a:p>
            <a:pPr algn="just"/>
            <a:r>
              <a:rPr lang="fr-FR" dirty="0" smtClean="0"/>
              <a:t>L’EMI </a:t>
            </a:r>
            <a:r>
              <a:rPr lang="fr-FR" dirty="0"/>
              <a:t>semble absente au primaire et/ou réduite à l’usage du numérique en classe</a:t>
            </a:r>
          </a:p>
          <a:p>
            <a:pPr algn="just"/>
            <a:endParaRPr lang="fr-FR" dirty="0"/>
          </a:p>
          <a:p>
            <a:pPr algn="just"/>
            <a:endParaRPr lang="fr-FR" dirty="0"/>
          </a:p>
          <a:p>
            <a:pPr algn="just"/>
            <a:endParaRPr lang="fr-FR" dirty="0" smtClean="0"/>
          </a:p>
          <a:p>
            <a:pPr algn="just"/>
            <a:r>
              <a:rPr lang="fr-FR" dirty="0" smtClean="0"/>
              <a:t>Quelles sont les représentations des enseignants concernant la place du numérique dans le cadre de l’EMI ?</a:t>
            </a:r>
          </a:p>
          <a:p>
            <a:endParaRPr lang="fr-FR" dirty="0"/>
          </a:p>
        </p:txBody>
      </p:sp>
      <p:sp>
        <p:nvSpPr>
          <p:cNvPr id="4" name="Flèche vers le bas 3"/>
          <p:cNvSpPr/>
          <p:nvPr/>
        </p:nvSpPr>
        <p:spPr>
          <a:xfrm>
            <a:off x="5641847" y="303029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572375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2774" y="702447"/>
            <a:ext cx="9720072" cy="1499616"/>
          </a:xfrm>
        </p:spPr>
        <p:txBody>
          <a:bodyPr>
            <a:normAutofit/>
          </a:bodyPr>
          <a:lstStyle/>
          <a:p>
            <a:r>
              <a:rPr lang="fr-FR" dirty="0" smtClean="0"/>
              <a:t>Cadre théorique</a:t>
            </a:r>
            <a:endParaRPr lang="fr-FR" dirty="0"/>
          </a:p>
        </p:txBody>
      </p:sp>
      <p:sp>
        <p:nvSpPr>
          <p:cNvPr id="3" name="Espace réservé du contenu 2"/>
          <p:cNvSpPr>
            <a:spLocks noGrp="1"/>
          </p:cNvSpPr>
          <p:nvPr>
            <p:ph idx="1"/>
          </p:nvPr>
        </p:nvSpPr>
        <p:spPr/>
        <p:txBody>
          <a:bodyPr>
            <a:normAutofit/>
          </a:bodyPr>
          <a:lstStyle/>
          <a:p>
            <a:endParaRPr lang="fr-FR" dirty="0" smtClean="0"/>
          </a:p>
          <a:p>
            <a:r>
              <a:rPr lang="fr-FR" dirty="0" smtClean="0"/>
              <a:t>Mobilisation de plusieurs cadres théoriques pour chaque question de recherche</a:t>
            </a:r>
          </a:p>
          <a:p>
            <a:pPr lvl="1"/>
            <a:r>
              <a:rPr lang="fr-FR" dirty="0" smtClean="0"/>
              <a:t>Le sémio-pragmatisme pour aborder le rapport entre les enseignants et les injonctions institutionnelles concernant le numérique dans l’EMI</a:t>
            </a:r>
          </a:p>
          <a:p>
            <a:pPr lvl="1"/>
            <a:r>
              <a:rPr lang="fr-FR" dirty="0" smtClean="0"/>
              <a:t>L’interactionnisme symbolique pour aborder la représentation de l’EMI par l’individu avec la prise en compte de son contexte familial, professionnel, ses usages et ses pratiques</a:t>
            </a:r>
          </a:p>
          <a:p>
            <a:pPr lvl="1"/>
            <a:r>
              <a:rPr lang="fr-FR" dirty="0" smtClean="0"/>
              <a:t>Le </a:t>
            </a:r>
            <a:r>
              <a:rPr lang="fr-FR" dirty="0" err="1" smtClean="0"/>
              <a:t>socio-constructivisme</a:t>
            </a:r>
            <a:r>
              <a:rPr lang="fr-FR" dirty="0" smtClean="0"/>
              <a:t> pour comprendre la construction et la mise en place de l’EMI, comme posture professionnelle</a:t>
            </a:r>
            <a:endParaRPr lang="fr-FR" dirty="0"/>
          </a:p>
        </p:txBody>
      </p:sp>
    </p:spTree>
    <p:custDataLst>
      <p:tags r:id="rId1"/>
    </p:custDataLst>
    <p:extLst>
      <p:ext uri="{BB962C8B-B14F-4D97-AF65-F5344CB8AC3E}">
        <p14:creationId xmlns:p14="http://schemas.microsoft.com/office/powerpoint/2010/main" val="1272889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6320" y="365760"/>
            <a:ext cx="9720072" cy="1499616"/>
          </a:xfrm>
        </p:spPr>
        <p:txBody>
          <a:bodyPr>
            <a:normAutofit/>
          </a:bodyPr>
          <a:lstStyle/>
          <a:p>
            <a:r>
              <a:rPr lang="fr-FR" sz="4400" dirty="0" smtClean="0"/>
              <a:t>Une approche compréhensive mise en valeur par une méthodologie multimodale</a:t>
            </a:r>
            <a:endParaRPr lang="fr-FR" sz="4400" dirty="0"/>
          </a:p>
        </p:txBody>
      </p:sp>
      <p:pic>
        <p:nvPicPr>
          <p:cNvPr id="4" name="Image 3"/>
          <p:cNvPicPr/>
          <p:nvPr/>
        </p:nvPicPr>
        <p:blipFill rotWithShape="1">
          <a:blip r:embed="rId4"/>
          <a:srcRect l="3042" t="13169" r="1455"/>
          <a:stretch/>
        </p:blipFill>
        <p:spPr bwMode="auto">
          <a:xfrm>
            <a:off x="1535724" y="1624350"/>
            <a:ext cx="8979876" cy="5099538"/>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4201974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Axes de recherche dans lesquels se déclinent les hypothèses</a:t>
            </a:r>
            <a:endParaRPr lang="fr-FR" sz="4800" dirty="0"/>
          </a:p>
        </p:txBody>
      </p:sp>
      <p:sp>
        <p:nvSpPr>
          <p:cNvPr id="3" name="Espace réservé du contenu 2"/>
          <p:cNvSpPr>
            <a:spLocks noGrp="1"/>
          </p:cNvSpPr>
          <p:nvPr>
            <p:ph idx="1"/>
          </p:nvPr>
        </p:nvSpPr>
        <p:spPr/>
        <p:txBody>
          <a:bodyPr/>
          <a:lstStyle/>
          <a:p>
            <a:pPr algn="just"/>
            <a:r>
              <a:rPr lang="fr-FR" dirty="0"/>
              <a:t>Axe A : Le rapport au cadre institutionnel et au rôle de l’enseignant</a:t>
            </a:r>
          </a:p>
          <a:p>
            <a:pPr algn="just"/>
            <a:r>
              <a:rPr lang="fr-FR" dirty="0"/>
              <a:t>Axe B : Les usages numériques des enseignants du premier degré et la place du numérique dans leur pratique professionnelle</a:t>
            </a:r>
          </a:p>
          <a:p>
            <a:pPr algn="just"/>
            <a:r>
              <a:rPr lang="fr-FR" dirty="0"/>
              <a:t>Axe C : La place du numérique dans les représentations de l’EMI des enseignants du premier degré</a:t>
            </a:r>
          </a:p>
          <a:p>
            <a:endParaRPr lang="fr-FR" dirty="0"/>
          </a:p>
        </p:txBody>
      </p:sp>
    </p:spTree>
    <p:custDataLst>
      <p:tags r:id="rId1"/>
    </p:custDataLst>
    <p:extLst>
      <p:ext uri="{BB962C8B-B14F-4D97-AF65-F5344CB8AC3E}">
        <p14:creationId xmlns:p14="http://schemas.microsoft.com/office/powerpoint/2010/main" val="247849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600" spc="100" dirty="0" smtClean="0"/>
              <a:t>Synthèse </a:t>
            </a:r>
            <a:r>
              <a:rPr lang="fr-FR" sz="5600" spc="100" dirty="0"/>
              <a:t>des résultats </a:t>
            </a:r>
            <a:r>
              <a:rPr lang="fr-FR" sz="5600" spc="100" dirty="0" smtClean="0"/>
              <a:t/>
            </a:r>
            <a:br>
              <a:rPr lang="fr-FR" sz="5600" spc="100" dirty="0" smtClean="0"/>
            </a:br>
            <a:endParaRPr lang="fr-FR" dirty="0"/>
          </a:p>
        </p:txBody>
      </p:sp>
      <p:sp>
        <p:nvSpPr>
          <p:cNvPr id="3" name="Espace réservé du contenu 2"/>
          <p:cNvSpPr>
            <a:spLocks noGrp="1"/>
          </p:cNvSpPr>
          <p:nvPr>
            <p:ph type="body" idx="1"/>
          </p:nvPr>
        </p:nvSpPr>
        <p:spPr/>
        <p:txBody>
          <a:bodyPr>
            <a:normAutofit/>
          </a:bodyPr>
          <a:lstStyle/>
          <a:p>
            <a:endParaRPr lang="fr-FR" dirty="0"/>
          </a:p>
        </p:txBody>
      </p:sp>
    </p:spTree>
    <p:custDataLst>
      <p:tags r:id="rId1"/>
    </p:custDataLst>
    <p:extLst>
      <p:ext uri="{BB962C8B-B14F-4D97-AF65-F5344CB8AC3E}">
        <p14:creationId xmlns:p14="http://schemas.microsoft.com/office/powerpoint/2010/main" val="980185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2677" y="475488"/>
            <a:ext cx="5132363" cy="1499616"/>
          </a:xfrm>
        </p:spPr>
        <p:txBody>
          <a:bodyPr>
            <a:noAutofit/>
          </a:bodyPr>
          <a:lstStyle/>
          <a:p>
            <a:r>
              <a:rPr lang="fr-FR" sz="3200" dirty="0" smtClean="0"/>
              <a:t>Le numérique et l’EMI dans les textes institutionnels</a:t>
            </a:r>
            <a:endParaRPr lang="fr-FR" sz="3200" dirty="0"/>
          </a:p>
        </p:txBody>
      </p:sp>
      <p:pic>
        <p:nvPicPr>
          <p:cNvPr id="4" name="Image 3"/>
          <p:cNvPicPr/>
          <p:nvPr/>
        </p:nvPicPr>
        <p:blipFill rotWithShape="1">
          <a:blip r:embed="rId4"/>
          <a:srcRect l="61074" t="15278" r="11707" b="15560"/>
          <a:stretch/>
        </p:blipFill>
        <p:spPr bwMode="auto">
          <a:xfrm>
            <a:off x="5449824" y="182880"/>
            <a:ext cx="6022848" cy="6522720"/>
          </a:xfrm>
          <a:prstGeom prst="rect">
            <a:avLst/>
          </a:prstGeom>
          <a:ln>
            <a:noFill/>
          </a:ln>
          <a:extLst>
            <a:ext uri="{53640926-AAD7-44D8-BBD7-CCE9431645EC}">
              <a14:shadowObscured xmlns:a14="http://schemas.microsoft.com/office/drawing/2010/main"/>
            </a:ext>
          </a:extLst>
        </p:spPr>
      </p:pic>
      <p:sp>
        <p:nvSpPr>
          <p:cNvPr id="6" name="ZoneTexte 5"/>
          <p:cNvSpPr txBox="1"/>
          <p:nvPr/>
        </p:nvSpPr>
        <p:spPr>
          <a:xfrm>
            <a:off x="1209713" y="3121074"/>
            <a:ext cx="2259145" cy="923330"/>
          </a:xfrm>
          <a:prstGeom prst="rect">
            <a:avLst/>
          </a:prstGeom>
          <a:noFill/>
        </p:spPr>
        <p:txBody>
          <a:bodyPr wrap="none" rtlCol="0">
            <a:spAutoFit/>
          </a:bodyPr>
          <a:lstStyle/>
          <a:p>
            <a:r>
              <a:rPr lang="fr-FR" dirty="0" smtClean="0"/>
              <a:t>Analyse du corpus</a:t>
            </a:r>
          </a:p>
          <a:p>
            <a:r>
              <a:rPr lang="fr-FR" dirty="0" smtClean="0"/>
              <a:t>Entretiens</a:t>
            </a:r>
          </a:p>
          <a:p>
            <a:r>
              <a:rPr lang="fr-FR" dirty="0" smtClean="0"/>
              <a:t>Hypothèses de l’axe A</a:t>
            </a:r>
          </a:p>
        </p:txBody>
      </p:sp>
    </p:spTree>
    <p:custDataLst>
      <p:tags r:id="rId1"/>
    </p:custDataLst>
    <p:extLst>
      <p:ext uri="{BB962C8B-B14F-4D97-AF65-F5344CB8AC3E}">
        <p14:creationId xmlns:p14="http://schemas.microsoft.com/office/powerpoint/2010/main" val="42774532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modèle violine">
      <a:dk1>
        <a:sysClr val="windowText" lastClr="000000"/>
      </a:dk1>
      <a:lt1>
        <a:sysClr val="window" lastClr="FFFFFF"/>
      </a:lt1>
      <a:dk2>
        <a:srgbClr val="632E62"/>
      </a:dk2>
      <a:lt2>
        <a:srgbClr val="EAE5EB"/>
      </a:lt2>
      <a:accent1>
        <a:srgbClr val="D7BBED"/>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17571</TotalTime>
  <Words>2189</Words>
  <Application>Microsoft Office PowerPoint</Application>
  <PresentationFormat>Grand écran</PresentationFormat>
  <Paragraphs>133</Paragraphs>
  <Slides>18</Slides>
  <Notes>15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Arial</vt:lpstr>
      <vt:lpstr>Calibri</vt:lpstr>
      <vt:lpstr>Times New Roman</vt:lpstr>
      <vt:lpstr>Tw Cen MT</vt:lpstr>
      <vt:lpstr>Tw Cen MT Condensed</vt:lpstr>
      <vt:lpstr>Wingdings</vt:lpstr>
      <vt:lpstr>Wingdings 3</vt:lpstr>
      <vt:lpstr>Intégral</vt:lpstr>
      <vt:lpstr>Exemple d’une recherche doctorale</vt:lpstr>
      <vt:lpstr>sujet</vt:lpstr>
      <vt:lpstr>L’éducation aux médias et à l’information</vt:lpstr>
      <vt:lpstr>Question de recherche</vt:lpstr>
      <vt:lpstr>Cadre théorique</vt:lpstr>
      <vt:lpstr>Une approche compréhensive mise en valeur par une méthodologie multimodale</vt:lpstr>
      <vt:lpstr>Axes de recherche dans lesquels se déclinent les hypothèses</vt:lpstr>
      <vt:lpstr>Synthèse des résultats  </vt:lpstr>
      <vt:lpstr>Le numérique et l’EMI dans les textes institutionnels</vt:lpstr>
      <vt:lpstr>Du numérique à la culture numérique</vt:lpstr>
      <vt:lpstr>Pratiques professionnelles </vt:lpstr>
      <vt:lpstr>Présentation PowerPoint</vt:lpstr>
      <vt:lpstr>Présentation PowerPoint</vt:lpstr>
      <vt:lpstr>Présentation PowerPoint</vt:lpstr>
      <vt:lpstr>Représentation de l’EMI chez les enseignants au premier degré</vt:lpstr>
      <vt:lpstr>Présentation PowerPoint</vt:lpstr>
      <vt:lpstr>Apports, prolongements et Limites</vt:lpstr>
      <vt:lpstr>Prolongements possibles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jpascau</dc:creator>
  <cp:lastModifiedBy>jpascau</cp:lastModifiedBy>
  <cp:revision>73</cp:revision>
  <cp:lastPrinted>2021-11-16T07:46:42Z</cp:lastPrinted>
  <dcterms:created xsi:type="dcterms:W3CDTF">2021-10-07T08:13:23Z</dcterms:created>
  <dcterms:modified xsi:type="dcterms:W3CDTF">2021-11-26T07:10:19Z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814D6700-8E09-4499-BCB4-D4B1DE5C25E5</vt:lpwstr>
  </property>
  <property fmtid="{D5CDD505-2E9C-101B-9397-08002B2CF9AE}" pid="3" name="ArticulatePath">
    <vt:lpwstr>Présentation1</vt:lpwstr>
  </property>
</Properties>
</file>