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58" r:id="rId7"/>
    <p:sldId id="264" r:id="rId8"/>
    <p:sldId id="285" r:id="rId9"/>
    <p:sldId id="303" r:id="rId10"/>
    <p:sldId id="304" r:id="rId11"/>
    <p:sldId id="305" r:id="rId12"/>
    <p:sldId id="280" r:id="rId13"/>
    <p:sldId id="293" r:id="rId14"/>
    <p:sldId id="294" r:id="rId15"/>
    <p:sldId id="281" r:id="rId16"/>
    <p:sldId id="295" r:id="rId17"/>
    <p:sldId id="282" r:id="rId18"/>
    <p:sldId id="283" r:id="rId19"/>
    <p:sldId id="296" r:id="rId20"/>
    <p:sldId id="297" r:id="rId21"/>
    <p:sldId id="284" r:id="rId22"/>
    <p:sldId id="287" r:id="rId23"/>
    <p:sldId id="306" r:id="rId24"/>
    <p:sldId id="288" r:id="rId25"/>
    <p:sldId id="308" r:id="rId26"/>
    <p:sldId id="289" r:id="rId27"/>
    <p:sldId id="307" r:id="rId28"/>
    <p:sldId id="290" r:id="rId29"/>
    <p:sldId id="309" r:id="rId30"/>
    <p:sldId id="269" r:id="rId31"/>
    <p:sldId id="291" r:id="rId32"/>
    <p:sldId id="313" r:id="rId33"/>
    <p:sldId id="314" r:id="rId34"/>
    <p:sldId id="311" r:id="rId35"/>
    <p:sldId id="292" r:id="rId36"/>
    <p:sldId id="274" r:id="rId37"/>
    <p:sldId id="298" r:id="rId38"/>
    <p:sldId id="299" r:id="rId39"/>
    <p:sldId id="300" r:id="rId40"/>
    <p:sldId id="302" r:id="rId41"/>
    <p:sldId id="301" r:id="rId42"/>
    <p:sldId id="310" r:id="rId43"/>
    <p:sldId id="276" r:id="rId44"/>
    <p:sldId id="277" r:id="rId45"/>
    <p:sldId id="275"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A50"/>
    <a:srgbClr val="F2F2F2"/>
    <a:srgbClr val="477277"/>
    <a:srgbClr val="F58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1" d="100"/>
          <a:sy n="61" d="100"/>
        </p:scale>
        <p:origin x="8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014FC-F7FE-4CDA-E4C3-FD3B2C0AB4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9541F93-30D4-E4E9-5DE8-9EA13282F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3430E7D-138C-51E0-47E3-F61134F7DE9F}"/>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1E6061D5-0B00-C99E-1575-640F649082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CBD43B-73E0-804C-EE5E-FB08B6CF47C0}"/>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2259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EC991-74F9-B1A1-16DC-6916955478C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C9299E3-1505-0F4E-D61E-502CAC91FC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453F7E-27AA-0EC4-9527-76B4A9F920CD}"/>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9DA09D5F-949A-3607-FD92-D8A66B337B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B37F50-83DD-2EB9-0079-02C9258AACEC}"/>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123215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94D0384-538A-B449-C401-D7A7B2944CE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ADE0B73-E2F1-53F9-9CBC-EEE46090E91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5E2CF7-CD10-A3BD-659A-640725AF3C85}"/>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EF198A3F-B7E0-34A6-26C8-C2F2B6D6B5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AC4C87-BF4B-3FA3-EF05-D5E5E623BB4B}"/>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294393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86B4C9-0FB9-6C23-9B44-43913678A9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5CFF95-1F36-F46C-38C0-1FFC850294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981CB4-A880-8D02-4471-3A47445A092A}"/>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C00B42DE-8DED-A883-B05C-6A00DD6C80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907239-3DFE-9B7B-2023-88BDC51C0EAE}"/>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194112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3B984-7B26-1853-6D27-B235C0B576A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8CC4CD0-C1ED-C03C-4F41-E30CD3D48E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1265DBE-C0E7-B95D-6BBA-97DB4E99B581}"/>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993C8E37-D35C-3ED7-9FD5-18118933F7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049CFB-1144-AE5C-8875-ECF386A34C6D}"/>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158073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0AAFE-F0AC-2817-7DF2-52F8E3E14B0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5DEDA0-F025-7F60-AEB4-03E027A58B1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7502C4A-594E-05E6-EE17-7B16097400E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39E196C-AB54-62AE-921E-9A859648BA72}"/>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6" name="Espace réservé du pied de page 5">
            <a:extLst>
              <a:ext uri="{FF2B5EF4-FFF2-40B4-BE49-F238E27FC236}">
                <a16:creationId xmlns:a16="http://schemas.microsoft.com/office/drawing/2014/main" id="{8EB50249-C89F-E3EE-B350-E9DBAA5476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E724DBF-BAA0-BC94-65A6-E7FF45CC4F14}"/>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41248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5382A-F896-5798-E9D2-7B0444C012E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1BA2BF-D7C7-0F10-FAFC-4986575C7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9E234C8-3E48-D0E8-F7E8-66317CA917C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BD7D344-048F-A4F6-0E8B-68F86C9CA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BD2CE4A-46D9-EE66-2618-F82FD1EF423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491A3F5-8F28-AD6F-E3E6-CE46B487F0FA}"/>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8" name="Espace réservé du pied de page 7">
            <a:extLst>
              <a:ext uri="{FF2B5EF4-FFF2-40B4-BE49-F238E27FC236}">
                <a16:creationId xmlns:a16="http://schemas.microsoft.com/office/drawing/2014/main" id="{D38E02B8-5588-7F40-183C-42DDEBD5FF1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ECB541D-AF7D-9896-410E-EE698BB66D37}"/>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214988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0742A-2900-2008-B15B-617CBD6D28F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7DC7DB5-F71D-3C07-38D7-0DA5A7A2FBD0}"/>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4" name="Espace réservé du pied de page 3">
            <a:extLst>
              <a:ext uri="{FF2B5EF4-FFF2-40B4-BE49-F238E27FC236}">
                <a16:creationId xmlns:a16="http://schemas.microsoft.com/office/drawing/2014/main" id="{11C0A7A4-B51D-5A5B-5AB4-3603598F88F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1EF598E-985E-94FF-262E-7757DF540EB6}"/>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147980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62D5A4-08BB-A74C-0727-3923D7F6127B}"/>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3" name="Espace réservé du pied de page 2">
            <a:extLst>
              <a:ext uri="{FF2B5EF4-FFF2-40B4-BE49-F238E27FC236}">
                <a16:creationId xmlns:a16="http://schemas.microsoft.com/office/drawing/2014/main" id="{85F80F2F-B31E-1BD9-EA90-86829BCDC07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58D77C2-1A18-ED32-EDB1-9AF8B5D18DFC}"/>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197917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C6973-9D43-AF3C-AA4F-2154787C5D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AA4EC1-AAA7-FC47-9848-0550D655A4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7CB279F-447B-7DAA-5879-BED49E767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06ACCC5-F1B4-E672-2B85-45F61076493D}"/>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6" name="Espace réservé du pied de page 5">
            <a:extLst>
              <a:ext uri="{FF2B5EF4-FFF2-40B4-BE49-F238E27FC236}">
                <a16:creationId xmlns:a16="http://schemas.microsoft.com/office/drawing/2014/main" id="{C2F3F75B-C0CF-A9CF-92E7-82FD1E2E6EA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144E7F6-FCCD-1F01-9F8B-1DA2F8B6FFB2}"/>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180721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F86D4D-5C22-F16A-D9BC-30EA2A5D1A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7A12C76-3E4B-2B13-A5C9-FABB5A2116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F6CDBC4-143A-7DCB-0770-83ADD06D3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8847267-8639-D917-B4B1-0D86D3697BDE}"/>
              </a:ext>
            </a:extLst>
          </p:cNvPr>
          <p:cNvSpPr>
            <a:spLocks noGrp="1"/>
          </p:cNvSpPr>
          <p:nvPr>
            <p:ph type="dt" sz="half" idx="10"/>
          </p:nvPr>
        </p:nvSpPr>
        <p:spPr/>
        <p:txBody>
          <a:bodyPr/>
          <a:lstStyle/>
          <a:p>
            <a:fld id="{8C918C4A-883A-4485-B9BC-884EE0E629BB}" type="datetimeFigureOut">
              <a:rPr lang="fr-FR" smtClean="0"/>
              <a:t>02/10/2024</a:t>
            </a:fld>
            <a:endParaRPr lang="fr-FR"/>
          </a:p>
        </p:txBody>
      </p:sp>
      <p:sp>
        <p:nvSpPr>
          <p:cNvPr id="6" name="Espace réservé du pied de page 5">
            <a:extLst>
              <a:ext uri="{FF2B5EF4-FFF2-40B4-BE49-F238E27FC236}">
                <a16:creationId xmlns:a16="http://schemas.microsoft.com/office/drawing/2014/main" id="{1756A9C6-FEF4-37E7-DF4F-D8033A738A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07CEDA-77EC-A7E2-DB77-5687FBAE2CE1}"/>
              </a:ext>
            </a:extLst>
          </p:cNvPr>
          <p:cNvSpPr>
            <a:spLocks noGrp="1"/>
          </p:cNvSpPr>
          <p:nvPr>
            <p:ph type="sldNum" sz="quarter" idx="12"/>
          </p:nvPr>
        </p:nvSpPr>
        <p:spPr/>
        <p:txBody>
          <a:bodyPr/>
          <a:lstStyle/>
          <a:p>
            <a:fld id="{A5389DFF-8597-42BC-BE2C-1328473EA698}" type="slidenum">
              <a:rPr lang="fr-FR" smtClean="0"/>
              <a:t>‹N°›</a:t>
            </a:fld>
            <a:endParaRPr lang="fr-FR"/>
          </a:p>
        </p:txBody>
      </p:sp>
    </p:spTree>
    <p:extLst>
      <p:ext uri="{BB962C8B-B14F-4D97-AF65-F5344CB8AC3E}">
        <p14:creationId xmlns:p14="http://schemas.microsoft.com/office/powerpoint/2010/main" val="23056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6CE40A-22A9-9CFC-EE41-4DA221587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882EC5C-5C6B-2E9B-0EE2-4BA2C5767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D6A7BB-8423-441E-80C1-1F74C7C11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18C4A-883A-4485-B9BC-884EE0E629BB}"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11FAEC0C-503A-D1B3-7D6A-48D39677B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43A8B16-9E00-5BA1-8966-47B1690F6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89DFF-8597-42BC-BE2C-1328473EA698}" type="slidenum">
              <a:rPr lang="fr-FR" smtClean="0"/>
              <a:t>‹N°›</a:t>
            </a:fld>
            <a:endParaRPr lang="fr-FR"/>
          </a:p>
        </p:txBody>
      </p:sp>
    </p:spTree>
    <p:extLst>
      <p:ext uri="{BB962C8B-B14F-4D97-AF65-F5344CB8AC3E}">
        <p14:creationId xmlns:p14="http://schemas.microsoft.com/office/powerpoint/2010/main" val="986468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B8BoqSFbd0Y"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lucas-tower-system.com/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pi.fr/proteger-vos-creations/proteger-votre-marque/les-etapes-cles-du-depot-de-marque"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727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E3A5BF-A5D4-A5E4-BB84-F97236A12593}"/>
              </a:ext>
            </a:extLst>
          </p:cNvPr>
          <p:cNvSpPr/>
          <p:nvPr/>
        </p:nvSpPr>
        <p:spPr>
          <a:xfrm>
            <a:off x="0" y="0"/>
            <a:ext cx="12192000" cy="1240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61031E86-D820-9970-2527-A2CE5BCA7F19}"/>
              </a:ext>
            </a:extLst>
          </p:cNvPr>
          <p:cNvSpPr txBox="1"/>
          <p:nvPr/>
        </p:nvSpPr>
        <p:spPr>
          <a:xfrm flipH="1">
            <a:off x="1420177" y="2585859"/>
            <a:ext cx="9351642" cy="1384995"/>
          </a:xfrm>
          <a:prstGeom prst="rect">
            <a:avLst/>
          </a:prstGeom>
          <a:noFill/>
        </p:spPr>
        <p:txBody>
          <a:bodyPr wrap="square" rtlCol="0">
            <a:spAutoFit/>
          </a:bodyPr>
          <a:lstStyle/>
          <a:p>
            <a:pPr algn="ctr"/>
            <a:r>
              <a:rPr lang="fr-FR" sz="2800" b="1" dirty="0">
                <a:solidFill>
                  <a:schemeClr val="bg1"/>
                </a:solidFill>
                <a:latin typeface="Kayak Sans" panose="02000500000000000000" pitchFamily="2" charset="0"/>
              </a:rPr>
              <a:t>MASTER 1 MIAGE : « MARKETING ET STATISTIQUES »</a:t>
            </a:r>
          </a:p>
          <a:p>
            <a:pPr algn="ctr"/>
            <a:endParaRPr lang="fr-FR" sz="2800" b="1" dirty="0">
              <a:solidFill>
                <a:schemeClr val="bg1"/>
              </a:solidFill>
              <a:latin typeface="Kayak Sans" panose="02000500000000000000" pitchFamily="2" charset="0"/>
            </a:endParaRPr>
          </a:p>
          <a:p>
            <a:pPr algn="ctr"/>
            <a:r>
              <a:rPr lang="fr-FR" sz="2800" b="1" dirty="0">
                <a:solidFill>
                  <a:schemeClr val="bg1"/>
                </a:solidFill>
                <a:latin typeface="Kayak Sans" panose="02000500000000000000" pitchFamily="2" charset="0"/>
              </a:rPr>
              <a:t>WENDY LAUTIER – SOCIETE AKEROS </a:t>
            </a:r>
          </a:p>
        </p:txBody>
      </p:sp>
      <p:pic>
        <p:nvPicPr>
          <p:cNvPr id="5" name="Image 4">
            <a:extLst>
              <a:ext uri="{FF2B5EF4-FFF2-40B4-BE49-F238E27FC236}">
                <a16:creationId xmlns:a16="http://schemas.microsoft.com/office/drawing/2014/main" id="{75861C93-5A41-BB4A-9929-F5D74CD2D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791" y="4649451"/>
            <a:ext cx="4338414" cy="1333518"/>
          </a:xfrm>
          <a:prstGeom prst="rect">
            <a:avLst/>
          </a:prstGeom>
        </p:spPr>
      </p:pic>
      <p:pic>
        <p:nvPicPr>
          <p:cNvPr id="7" name="Image 6">
            <a:extLst>
              <a:ext uri="{FF2B5EF4-FFF2-40B4-BE49-F238E27FC236}">
                <a16:creationId xmlns:a16="http://schemas.microsoft.com/office/drawing/2014/main" id="{6BC142DF-9BB9-4E38-C92F-5A74821A7F34}"/>
              </a:ext>
            </a:extLst>
          </p:cNvPr>
          <p:cNvPicPr>
            <a:picLocks noChangeAspect="1"/>
          </p:cNvPicPr>
          <p:nvPr/>
        </p:nvPicPr>
        <p:blipFill rotWithShape="1">
          <a:blip r:embed="rId3">
            <a:extLst>
              <a:ext uri="{28A0092B-C50C-407E-A947-70E740481C1C}">
                <a14:useLocalDpi xmlns:a14="http://schemas.microsoft.com/office/drawing/2010/main" val="0"/>
              </a:ext>
            </a:extLst>
          </a:blip>
          <a:srcRect t="16376" b="16762"/>
          <a:stretch/>
        </p:blipFill>
        <p:spPr>
          <a:xfrm>
            <a:off x="1506854" y="0"/>
            <a:ext cx="9178291" cy="1240503"/>
          </a:xfrm>
          <a:prstGeom prst="rect">
            <a:avLst/>
          </a:prstGeom>
        </p:spPr>
      </p:pic>
    </p:spTree>
    <p:extLst>
      <p:ext uri="{BB962C8B-B14F-4D97-AF65-F5344CB8AC3E}">
        <p14:creationId xmlns:p14="http://schemas.microsoft.com/office/powerpoint/2010/main" val="526022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1002AD1-C9A2-27DC-418F-1BE3B21D8DBF}"/>
              </a:ext>
            </a:extLst>
          </p:cNvPr>
          <p:cNvSpPr txBox="1"/>
          <p:nvPr/>
        </p:nvSpPr>
        <p:spPr>
          <a:xfrm>
            <a:off x="1091232" y="1421211"/>
            <a:ext cx="9725025" cy="4247317"/>
          </a:xfrm>
          <a:prstGeom prst="rect">
            <a:avLst/>
          </a:prstGeom>
          <a:noFill/>
        </p:spPr>
        <p:txBody>
          <a:bodyPr wrap="square">
            <a:spAutoFit/>
          </a:bodyPr>
          <a:lstStyle/>
          <a:p>
            <a:pPr algn="l"/>
            <a:r>
              <a:rPr lang="fr-FR" b="1" i="0" dirty="0">
                <a:solidFill>
                  <a:srgbClr val="000000"/>
                </a:solidFill>
                <a:effectLst/>
                <a:latin typeface="ff4"/>
              </a:rPr>
              <a:t>Biens industriels</a:t>
            </a:r>
            <a:r>
              <a:rPr lang="fr-FR" b="1" i="0" dirty="0">
                <a:solidFill>
                  <a:srgbClr val="000000"/>
                </a:solidFill>
                <a:effectLst/>
                <a:latin typeface="ff1"/>
              </a:rPr>
              <a:t> : </a:t>
            </a:r>
          </a:p>
          <a:p>
            <a:pPr algn="l"/>
            <a:r>
              <a:rPr lang="fr-FR" dirty="0">
                <a:solidFill>
                  <a:srgbClr val="000000"/>
                </a:solidFill>
                <a:latin typeface="ff1"/>
              </a:rPr>
              <a:t>E</a:t>
            </a:r>
            <a:r>
              <a:rPr lang="fr-FR" b="0" i="0" dirty="0">
                <a:solidFill>
                  <a:srgbClr val="000000"/>
                </a:solidFill>
                <a:effectLst/>
                <a:latin typeface="ff1"/>
              </a:rPr>
              <a:t>nsemble des produits et services fabriqués et vendus aux entreprises du secteur privé ou public, aux associations, aux syndicats, aux collectivités et à l’état. </a:t>
            </a:r>
          </a:p>
          <a:p>
            <a:pPr algn="l"/>
            <a:endParaRPr lang="fr-FR" b="1" i="0" dirty="0">
              <a:solidFill>
                <a:srgbClr val="000000"/>
              </a:solidFill>
              <a:effectLst/>
              <a:latin typeface="ff1"/>
            </a:endParaRPr>
          </a:p>
          <a:p>
            <a:pPr algn="l"/>
            <a:r>
              <a:rPr lang="fr-FR" b="1" i="0" dirty="0">
                <a:solidFill>
                  <a:srgbClr val="000000"/>
                </a:solidFill>
                <a:effectLst/>
                <a:latin typeface="ff4"/>
              </a:rPr>
              <a:t>Les produits industriels : </a:t>
            </a:r>
          </a:p>
          <a:p>
            <a:pPr algn="l"/>
            <a:r>
              <a:rPr lang="fr-FR" b="0" i="0" dirty="0">
                <a:solidFill>
                  <a:srgbClr val="000000"/>
                </a:solidFill>
                <a:effectLst/>
                <a:latin typeface="ff4"/>
              </a:rPr>
              <a:t>-</a:t>
            </a:r>
            <a:r>
              <a:rPr lang="fr-FR" b="0" i="0" dirty="0">
                <a:solidFill>
                  <a:srgbClr val="000000"/>
                </a:solidFill>
                <a:effectLst/>
                <a:latin typeface="ff1"/>
              </a:rPr>
              <a:t>Les matières premières</a:t>
            </a:r>
            <a:endParaRPr lang="fr-FR" b="0" i="0" dirty="0">
              <a:solidFill>
                <a:srgbClr val="000000"/>
              </a:solidFill>
              <a:effectLst/>
              <a:latin typeface="ff4"/>
            </a:endParaRPr>
          </a:p>
          <a:p>
            <a:pPr algn="l"/>
            <a:r>
              <a:rPr lang="fr-FR" b="0" i="0" dirty="0">
                <a:solidFill>
                  <a:srgbClr val="000000"/>
                </a:solidFill>
                <a:effectLst/>
                <a:latin typeface="ff4"/>
              </a:rPr>
              <a:t>-</a:t>
            </a:r>
            <a:r>
              <a:rPr lang="fr-FR" b="0" i="0" dirty="0">
                <a:solidFill>
                  <a:srgbClr val="000000"/>
                </a:solidFill>
                <a:effectLst/>
                <a:latin typeface="ff1"/>
              </a:rPr>
              <a:t>Les produits transformés : matériaux, produits semi-finis, composants</a:t>
            </a:r>
            <a:endParaRPr lang="fr-FR" b="0" i="0" dirty="0">
              <a:solidFill>
                <a:srgbClr val="000000"/>
              </a:solidFill>
              <a:effectLst/>
              <a:latin typeface="ff4"/>
            </a:endParaRPr>
          </a:p>
          <a:p>
            <a:pPr algn="l"/>
            <a:r>
              <a:rPr lang="fr-FR" b="0" i="0" dirty="0">
                <a:solidFill>
                  <a:srgbClr val="000000"/>
                </a:solidFill>
                <a:effectLst/>
                <a:latin typeface="ff4"/>
              </a:rPr>
              <a:t>-</a:t>
            </a:r>
            <a:r>
              <a:rPr lang="fr-FR" b="0" i="0" dirty="0">
                <a:solidFill>
                  <a:srgbClr val="000000"/>
                </a:solidFill>
                <a:effectLst/>
                <a:latin typeface="ff1"/>
              </a:rPr>
              <a:t>Les biens d’équipements lourds : terrains, bâtiments, machines et matériels lourds de production</a:t>
            </a:r>
          </a:p>
          <a:p>
            <a:pPr algn="l"/>
            <a:r>
              <a:rPr lang="fr-FR" b="0" i="0" dirty="0">
                <a:solidFill>
                  <a:srgbClr val="000000"/>
                </a:solidFill>
                <a:effectLst/>
                <a:latin typeface="ff4"/>
              </a:rPr>
              <a:t>-</a:t>
            </a:r>
            <a:r>
              <a:rPr lang="fr-FR" b="0" i="0" dirty="0">
                <a:solidFill>
                  <a:srgbClr val="000000"/>
                </a:solidFill>
                <a:effectLst/>
                <a:latin typeface="ff1"/>
              </a:rPr>
              <a:t>Les biens d’équipements légers : petits matériels, matériel de bureau</a:t>
            </a:r>
            <a:endParaRPr lang="fr-FR" b="0" i="0" dirty="0">
              <a:solidFill>
                <a:srgbClr val="000000"/>
              </a:solidFill>
              <a:effectLst/>
              <a:latin typeface="ff4"/>
            </a:endParaRPr>
          </a:p>
          <a:p>
            <a:pPr algn="l"/>
            <a:r>
              <a:rPr lang="fr-FR" b="0" i="0" dirty="0">
                <a:solidFill>
                  <a:srgbClr val="000000"/>
                </a:solidFill>
                <a:effectLst/>
                <a:latin typeface="ff4"/>
              </a:rPr>
              <a:t>-</a:t>
            </a:r>
            <a:r>
              <a:rPr lang="fr-FR" b="0" i="0" dirty="0">
                <a:solidFill>
                  <a:srgbClr val="000000"/>
                </a:solidFill>
                <a:effectLst/>
                <a:latin typeface="ff1"/>
              </a:rPr>
              <a:t>Les consommables</a:t>
            </a:r>
          </a:p>
          <a:p>
            <a:pPr algn="l"/>
            <a:endParaRPr lang="fr-FR" b="0" i="0" dirty="0">
              <a:solidFill>
                <a:srgbClr val="000000"/>
              </a:solidFill>
              <a:effectLst/>
              <a:latin typeface="ff4"/>
            </a:endParaRPr>
          </a:p>
          <a:p>
            <a:pPr algn="l"/>
            <a:r>
              <a:rPr lang="fr-FR" b="1" i="0" dirty="0">
                <a:solidFill>
                  <a:srgbClr val="000000"/>
                </a:solidFill>
                <a:effectLst/>
                <a:latin typeface="ff4"/>
              </a:rPr>
              <a:t>Les services industriels</a:t>
            </a:r>
            <a:r>
              <a:rPr lang="fr-FR" b="1" i="0" dirty="0">
                <a:solidFill>
                  <a:srgbClr val="000000"/>
                </a:solidFill>
                <a:effectLst/>
                <a:latin typeface="ff1"/>
              </a:rPr>
              <a:t> : </a:t>
            </a:r>
          </a:p>
          <a:p>
            <a:pPr algn="l"/>
            <a:r>
              <a:rPr lang="fr-FR" b="0" i="0" dirty="0">
                <a:solidFill>
                  <a:srgbClr val="000000"/>
                </a:solidFill>
                <a:effectLst/>
                <a:latin typeface="ff1"/>
              </a:rPr>
              <a:t>Ensemble des services achetés par une entreprise pour le bon fonctionnement de son activité. Lié à l’achat d’un produit (maintenance, assistance, dépannage) ou non (téléphonie, publicité, assurances, banques, informatique, matériels de bureau, conseils, transport…)</a:t>
            </a:r>
          </a:p>
        </p:txBody>
      </p:sp>
      <p:sp>
        <p:nvSpPr>
          <p:cNvPr id="2" name="Rectangle 1">
            <a:extLst>
              <a:ext uri="{FF2B5EF4-FFF2-40B4-BE49-F238E27FC236}">
                <a16:creationId xmlns:a16="http://schemas.microsoft.com/office/drawing/2014/main" id="{FA3B4F0D-3666-68F7-49BD-F9AE9A747059}"/>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MARKETING INDUSTRIEL</a:t>
            </a:r>
          </a:p>
        </p:txBody>
      </p:sp>
    </p:spTree>
    <p:extLst>
      <p:ext uri="{BB962C8B-B14F-4D97-AF65-F5344CB8AC3E}">
        <p14:creationId xmlns:p14="http://schemas.microsoft.com/office/powerpoint/2010/main" val="245433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8006409-3BC7-AB16-1816-8B8BE91F7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1216024"/>
            <a:ext cx="7604125" cy="4660593"/>
          </a:xfrm>
          <a:prstGeom prst="rect">
            <a:avLst/>
          </a:prstGeom>
        </p:spPr>
      </p:pic>
      <p:sp>
        <p:nvSpPr>
          <p:cNvPr id="2" name="Rectangle 1">
            <a:extLst>
              <a:ext uri="{FF2B5EF4-FFF2-40B4-BE49-F238E27FC236}">
                <a16:creationId xmlns:a16="http://schemas.microsoft.com/office/drawing/2014/main" id="{8BEDF3BF-C0EA-512A-F889-E6ADB9BE8788}"/>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MARKETING INDUSTRIEL</a:t>
            </a:r>
          </a:p>
        </p:txBody>
      </p:sp>
    </p:spTree>
    <p:extLst>
      <p:ext uri="{BB962C8B-B14F-4D97-AF65-F5344CB8AC3E}">
        <p14:creationId xmlns:p14="http://schemas.microsoft.com/office/powerpoint/2010/main" val="232979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271505-553C-720B-DBF9-66DDD0457ACB}"/>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LE MARKETING DE L’INNOVATION</a:t>
            </a:r>
          </a:p>
        </p:txBody>
      </p:sp>
      <p:sp>
        <p:nvSpPr>
          <p:cNvPr id="6" name="ZoneTexte 5">
            <a:extLst>
              <a:ext uri="{FF2B5EF4-FFF2-40B4-BE49-F238E27FC236}">
                <a16:creationId xmlns:a16="http://schemas.microsoft.com/office/drawing/2014/main" id="{7EDA7434-46AD-8842-4477-03FA8A944633}"/>
              </a:ext>
            </a:extLst>
          </p:cNvPr>
          <p:cNvSpPr txBox="1"/>
          <p:nvPr/>
        </p:nvSpPr>
        <p:spPr>
          <a:xfrm flipH="1">
            <a:off x="3836669" y="1177409"/>
            <a:ext cx="8964931" cy="369332"/>
          </a:xfrm>
          <a:prstGeom prst="rect">
            <a:avLst/>
          </a:prstGeom>
          <a:noFill/>
        </p:spPr>
        <p:txBody>
          <a:bodyPr wrap="square" rtlCol="0">
            <a:spAutoFit/>
          </a:bodyPr>
          <a:lstStyle/>
          <a:p>
            <a:r>
              <a:rPr lang="fr-FR" dirty="0"/>
              <a:t>Bien comprendre son marché avant de l’attaquer !</a:t>
            </a:r>
          </a:p>
        </p:txBody>
      </p:sp>
      <p:pic>
        <p:nvPicPr>
          <p:cNvPr id="8" name="Image 7">
            <a:extLst>
              <a:ext uri="{FF2B5EF4-FFF2-40B4-BE49-F238E27FC236}">
                <a16:creationId xmlns:a16="http://schemas.microsoft.com/office/drawing/2014/main" id="{D9471C3E-3A81-5D70-7154-996CB3CA9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744" y="2447925"/>
            <a:ext cx="7524511" cy="3048000"/>
          </a:xfrm>
          <a:prstGeom prst="rect">
            <a:avLst/>
          </a:prstGeom>
        </p:spPr>
      </p:pic>
    </p:spTree>
    <p:extLst>
      <p:ext uri="{BB962C8B-B14F-4D97-AF65-F5344CB8AC3E}">
        <p14:creationId xmlns:p14="http://schemas.microsoft.com/office/powerpoint/2010/main" val="412572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DC836C5-05E4-D467-2937-274E2AA81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5" y="501650"/>
            <a:ext cx="10001250" cy="4368800"/>
          </a:xfrm>
          <a:prstGeom prst="rect">
            <a:avLst/>
          </a:prstGeom>
        </p:spPr>
      </p:pic>
      <p:sp>
        <p:nvSpPr>
          <p:cNvPr id="7" name="ZoneTexte 6">
            <a:extLst>
              <a:ext uri="{FF2B5EF4-FFF2-40B4-BE49-F238E27FC236}">
                <a16:creationId xmlns:a16="http://schemas.microsoft.com/office/drawing/2014/main" id="{F2F96125-F4CD-49BD-CD36-98DA862238CA}"/>
              </a:ext>
            </a:extLst>
          </p:cNvPr>
          <p:cNvSpPr txBox="1"/>
          <p:nvPr/>
        </p:nvSpPr>
        <p:spPr>
          <a:xfrm>
            <a:off x="4448175" y="5710019"/>
            <a:ext cx="6096000" cy="646331"/>
          </a:xfrm>
          <a:prstGeom prst="rect">
            <a:avLst/>
          </a:prstGeom>
          <a:noFill/>
        </p:spPr>
        <p:txBody>
          <a:bodyPr wrap="square">
            <a:spAutoFit/>
          </a:bodyPr>
          <a:lstStyle/>
          <a:p>
            <a:r>
              <a:rPr lang="fr-FR" dirty="0">
                <a:hlinkClick r:id="rId3"/>
              </a:rPr>
              <a:t>https://youtu.be/B8BoqSFbd0Y</a:t>
            </a:r>
            <a:endParaRPr lang="fr-FR" dirty="0"/>
          </a:p>
          <a:p>
            <a:endParaRPr lang="fr-FR" dirty="0"/>
          </a:p>
        </p:txBody>
      </p:sp>
    </p:spTree>
    <p:extLst>
      <p:ext uri="{BB962C8B-B14F-4D97-AF65-F5344CB8AC3E}">
        <p14:creationId xmlns:p14="http://schemas.microsoft.com/office/powerpoint/2010/main" val="400737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94BBD7-D271-6007-BAB4-C2E733998068}"/>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REEVALUER NOS MARCHES / ETUDE DE MARCHE</a:t>
            </a:r>
          </a:p>
        </p:txBody>
      </p:sp>
      <p:pic>
        <p:nvPicPr>
          <p:cNvPr id="6" name="Image 5" descr="Une image contenant texte, carte de visite, capture d’écran&#10;&#10;Description générée automatiquement">
            <a:extLst>
              <a:ext uri="{FF2B5EF4-FFF2-40B4-BE49-F238E27FC236}">
                <a16:creationId xmlns:a16="http://schemas.microsoft.com/office/drawing/2014/main" id="{CC3777F1-442C-3861-4B85-FCFFE35E0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821" y="800100"/>
            <a:ext cx="6304352" cy="3352800"/>
          </a:xfrm>
          <a:prstGeom prst="rect">
            <a:avLst/>
          </a:prstGeom>
        </p:spPr>
      </p:pic>
      <p:pic>
        <p:nvPicPr>
          <p:cNvPr id="8" name="Image 7">
            <a:extLst>
              <a:ext uri="{FF2B5EF4-FFF2-40B4-BE49-F238E27FC236}">
                <a16:creationId xmlns:a16="http://schemas.microsoft.com/office/drawing/2014/main" id="{9C8A39E5-6A00-B3C2-4D94-FB6C0C16F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641" y="4835525"/>
            <a:ext cx="6594713" cy="2022475"/>
          </a:xfrm>
          <a:prstGeom prst="rect">
            <a:avLst/>
          </a:prstGeom>
        </p:spPr>
      </p:pic>
      <p:sp>
        <p:nvSpPr>
          <p:cNvPr id="2" name="ZoneTexte 1">
            <a:extLst>
              <a:ext uri="{FF2B5EF4-FFF2-40B4-BE49-F238E27FC236}">
                <a16:creationId xmlns:a16="http://schemas.microsoft.com/office/drawing/2014/main" id="{5A77C4C3-0E28-6287-AE8E-11AFEC4D62EE}"/>
              </a:ext>
            </a:extLst>
          </p:cNvPr>
          <p:cNvSpPr txBox="1"/>
          <p:nvPr/>
        </p:nvSpPr>
        <p:spPr>
          <a:xfrm>
            <a:off x="4667248" y="4324350"/>
            <a:ext cx="2857501" cy="369332"/>
          </a:xfrm>
          <a:prstGeom prst="rect">
            <a:avLst/>
          </a:prstGeom>
          <a:noFill/>
        </p:spPr>
        <p:txBody>
          <a:bodyPr wrap="square" rtlCol="0">
            <a:spAutoFit/>
          </a:bodyPr>
          <a:lstStyle/>
          <a:p>
            <a:r>
              <a:rPr lang="fr-FR" b="1" dirty="0"/>
              <a:t>LES ACTEURS DU MARCHE</a:t>
            </a:r>
          </a:p>
        </p:txBody>
      </p:sp>
    </p:spTree>
    <p:extLst>
      <p:ext uri="{BB962C8B-B14F-4D97-AF65-F5344CB8AC3E}">
        <p14:creationId xmlns:p14="http://schemas.microsoft.com/office/powerpoint/2010/main" val="61427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06E1D1-DE8C-A241-D98C-E58E5464716C}"/>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ANALYSE QUANTITATIVE</a:t>
            </a:r>
          </a:p>
        </p:txBody>
      </p:sp>
      <p:pic>
        <p:nvPicPr>
          <p:cNvPr id="6" name="Image 5" descr="Une image contenant texte&#10;&#10;Description générée automatiquement">
            <a:extLst>
              <a:ext uri="{FF2B5EF4-FFF2-40B4-BE49-F238E27FC236}">
                <a16:creationId xmlns:a16="http://schemas.microsoft.com/office/drawing/2014/main" id="{FFA48EB3-83BC-83D0-24CD-3BE6970CE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9" y="885825"/>
            <a:ext cx="8773886" cy="3467100"/>
          </a:xfrm>
          <a:prstGeom prst="rect">
            <a:avLst/>
          </a:prstGeom>
        </p:spPr>
      </p:pic>
      <p:pic>
        <p:nvPicPr>
          <p:cNvPr id="8" name="Image 7">
            <a:extLst>
              <a:ext uri="{FF2B5EF4-FFF2-40B4-BE49-F238E27FC236}">
                <a16:creationId xmlns:a16="http://schemas.microsoft.com/office/drawing/2014/main" id="{281CD7EA-C11C-5E50-070F-E6A54AEC3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425" y="2095500"/>
            <a:ext cx="6426200" cy="4762500"/>
          </a:xfrm>
          <a:prstGeom prst="rect">
            <a:avLst/>
          </a:prstGeom>
        </p:spPr>
      </p:pic>
    </p:spTree>
    <p:extLst>
      <p:ext uri="{BB962C8B-B14F-4D97-AF65-F5344CB8AC3E}">
        <p14:creationId xmlns:p14="http://schemas.microsoft.com/office/powerpoint/2010/main" val="207206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585CBDE-956D-F54E-6E31-069348AA0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624" y="325937"/>
            <a:ext cx="9390752" cy="5946193"/>
          </a:xfrm>
          <a:prstGeom prst="rect">
            <a:avLst/>
          </a:prstGeom>
        </p:spPr>
      </p:pic>
    </p:spTree>
    <p:extLst>
      <p:ext uri="{BB962C8B-B14F-4D97-AF65-F5344CB8AC3E}">
        <p14:creationId xmlns:p14="http://schemas.microsoft.com/office/powerpoint/2010/main" val="146485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A9B0FF-552A-3E01-A1EE-B4240371D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55" y="110752"/>
            <a:ext cx="7212617" cy="3543300"/>
          </a:xfrm>
          <a:prstGeom prst="rect">
            <a:avLst/>
          </a:prstGeom>
        </p:spPr>
      </p:pic>
      <p:pic>
        <p:nvPicPr>
          <p:cNvPr id="5" name="Image 4">
            <a:extLst>
              <a:ext uri="{FF2B5EF4-FFF2-40B4-BE49-F238E27FC236}">
                <a16:creationId xmlns:a16="http://schemas.microsoft.com/office/drawing/2014/main" id="{FD1BD5BF-72F5-6A4C-A7E4-079947C82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220" y="3213474"/>
            <a:ext cx="6181780" cy="3543300"/>
          </a:xfrm>
          <a:prstGeom prst="rect">
            <a:avLst/>
          </a:prstGeom>
        </p:spPr>
      </p:pic>
      <p:pic>
        <p:nvPicPr>
          <p:cNvPr id="6" name="Image 5">
            <a:extLst>
              <a:ext uri="{FF2B5EF4-FFF2-40B4-BE49-F238E27FC236}">
                <a16:creationId xmlns:a16="http://schemas.microsoft.com/office/drawing/2014/main" id="{C006017D-76FE-2957-F36E-6A2202A5A8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3619" y="4328257"/>
            <a:ext cx="1257845" cy="1889498"/>
          </a:xfrm>
          <a:prstGeom prst="rect">
            <a:avLst/>
          </a:prstGeom>
          <a:noFill/>
          <a:ln>
            <a:noFill/>
          </a:ln>
        </p:spPr>
      </p:pic>
      <p:pic>
        <p:nvPicPr>
          <p:cNvPr id="7" name="Image 6">
            <a:extLst>
              <a:ext uri="{FF2B5EF4-FFF2-40B4-BE49-F238E27FC236}">
                <a16:creationId xmlns:a16="http://schemas.microsoft.com/office/drawing/2014/main" id="{696E6B37-EE89-360F-0C7C-E9EFDE33D2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8320" y="748430"/>
            <a:ext cx="1986171" cy="1279567"/>
          </a:xfrm>
          <a:prstGeom prst="rect">
            <a:avLst/>
          </a:prstGeom>
          <a:noFill/>
          <a:ln>
            <a:noFill/>
          </a:ln>
        </p:spPr>
      </p:pic>
    </p:spTree>
    <p:extLst>
      <p:ext uri="{BB962C8B-B14F-4D97-AF65-F5344CB8AC3E}">
        <p14:creationId xmlns:p14="http://schemas.microsoft.com/office/powerpoint/2010/main" val="575755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A91E36-DAC8-F867-977B-5EB4C0B83D2B}"/>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ANALYSE QUALITATIVE</a:t>
            </a:r>
          </a:p>
        </p:txBody>
      </p:sp>
      <p:sp>
        <p:nvSpPr>
          <p:cNvPr id="2" name="ZoneTexte 1">
            <a:extLst>
              <a:ext uri="{FF2B5EF4-FFF2-40B4-BE49-F238E27FC236}">
                <a16:creationId xmlns:a16="http://schemas.microsoft.com/office/drawing/2014/main" id="{0A1A2C2C-892A-020F-4234-45DFF05A1145}"/>
              </a:ext>
            </a:extLst>
          </p:cNvPr>
          <p:cNvSpPr txBox="1"/>
          <p:nvPr/>
        </p:nvSpPr>
        <p:spPr>
          <a:xfrm>
            <a:off x="1266825" y="1135456"/>
            <a:ext cx="9658350" cy="1200329"/>
          </a:xfrm>
          <a:prstGeom prst="rect">
            <a:avLst/>
          </a:prstGeom>
          <a:noFill/>
        </p:spPr>
        <p:txBody>
          <a:bodyPr wrap="square" rtlCol="0">
            <a:spAutoFit/>
          </a:bodyPr>
          <a:lstStyle/>
          <a:p>
            <a:pPr algn="just"/>
            <a:r>
              <a:rPr lang="fr-FR" b="0" i="0" dirty="0">
                <a:solidFill>
                  <a:srgbClr val="323232"/>
                </a:solidFill>
                <a:effectLst/>
                <a:latin typeface="Alegreya"/>
              </a:rPr>
              <a:t>=&gt; approfondir et dépasser ce qui est exprimé rationnellement par l’individu, afin de connaître la profondeur du discours du consommateur et d’analyser ce qu’il a « réellement dans la tête » ;</a:t>
            </a:r>
            <a:br>
              <a:rPr lang="fr-FR" dirty="0"/>
            </a:br>
            <a:r>
              <a:rPr lang="fr-FR" b="0" i="0" dirty="0">
                <a:solidFill>
                  <a:srgbClr val="323232"/>
                </a:solidFill>
                <a:effectLst/>
                <a:latin typeface="Alegreya"/>
              </a:rPr>
              <a:t>mettre à jour les aspects conscients ou inconscients des individus dans leurs motivations, attitudes ou comportements.</a:t>
            </a:r>
            <a:endParaRPr lang="fr-FR" dirty="0"/>
          </a:p>
        </p:txBody>
      </p:sp>
      <p:pic>
        <p:nvPicPr>
          <p:cNvPr id="7" name="Image 6" descr="Une image contenant table&#10;&#10;Description générée automatiquement">
            <a:extLst>
              <a:ext uri="{FF2B5EF4-FFF2-40B4-BE49-F238E27FC236}">
                <a16:creationId xmlns:a16="http://schemas.microsoft.com/office/drawing/2014/main" id="{0FEF0DA3-A8FF-D762-29BC-E151F1481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229" y="2842590"/>
            <a:ext cx="6843542" cy="3469861"/>
          </a:xfrm>
          <a:prstGeom prst="rect">
            <a:avLst/>
          </a:prstGeom>
        </p:spPr>
      </p:pic>
    </p:spTree>
    <p:extLst>
      <p:ext uri="{BB962C8B-B14F-4D97-AF65-F5344CB8AC3E}">
        <p14:creationId xmlns:p14="http://schemas.microsoft.com/office/powerpoint/2010/main" val="368761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5ACE41-769A-0076-C278-5DF063E530C2}"/>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ETUDE QUALITATIVE </a:t>
            </a:r>
          </a:p>
        </p:txBody>
      </p:sp>
      <p:pic>
        <p:nvPicPr>
          <p:cNvPr id="3" name="Image 2" descr="Une image contenant texte&#10;&#10;Description générée automatiquement">
            <a:extLst>
              <a:ext uri="{FF2B5EF4-FFF2-40B4-BE49-F238E27FC236}">
                <a16:creationId xmlns:a16="http://schemas.microsoft.com/office/drawing/2014/main" id="{4C90B26A-8FAA-E0DC-6F9F-CEC7816C0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1" y="852557"/>
            <a:ext cx="11277600" cy="5816600"/>
          </a:xfrm>
          <a:prstGeom prst="rect">
            <a:avLst/>
          </a:prstGeom>
        </p:spPr>
      </p:pic>
    </p:spTree>
    <p:extLst>
      <p:ext uri="{BB962C8B-B14F-4D97-AF65-F5344CB8AC3E}">
        <p14:creationId xmlns:p14="http://schemas.microsoft.com/office/powerpoint/2010/main" val="105180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727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1109A1-9656-8EFC-B968-26AB309A83F8}"/>
              </a:ext>
            </a:extLst>
          </p:cNvPr>
          <p:cNvSpPr/>
          <p:nvPr/>
        </p:nvSpPr>
        <p:spPr>
          <a:xfrm>
            <a:off x="1181100" y="942975"/>
            <a:ext cx="9744075" cy="499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solidFill>
                  <a:schemeClr val="tx1"/>
                </a:solidFill>
                <a:latin typeface="Kayak Sans" panose="02000500000000000000" pitchFamily="2" charset="0"/>
              </a:rPr>
              <a:t>MASTER 1 MIAGE « MARKETING ET STATISTIQUES »</a:t>
            </a:r>
          </a:p>
          <a:p>
            <a:pPr algn="ctr"/>
            <a:endParaRPr lang="fr-FR" sz="2400" b="1" dirty="0">
              <a:solidFill>
                <a:schemeClr val="tx1"/>
              </a:solidFill>
              <a:latin typeface="Kayak Sans" panose="02000500000000000000" pitchFamily="2" charset="0"/>
            </a:endParaRPr>
          </a:p>
          <a:p>
            <a:pPr algn="ctr"/>
            <a:endParaRPr lang="fr-FR" sz="2400" b="1" dirty="0">
              <a:solidFill>
                <a:schemeClr val="tx1"/>
              </a:solidFill>
              <a:latin typeface="Kayak Sans" panose="02000500000000000000" pitchFamily="2" charset="0"/>
            </a:endParaRPr>
          </a:p>
          <a:p>
            <a:pPr algn="ctr"/>
            <a:r>
              <a:rPr lang="fr-FR" sz="2400" b="1" dirty="0">
                <a:solidFill>
                  <a:schemeClr val="tx1"/>
                </a:solidFill>
                <a:latin typeface="Kayak Sans" panose="02000500000000000000" pitchFamily="2" charset="0"/>
              </a:rPr>
              <a:t>Séance N°1 / 2 Octobre: L’entreprise et son marché</a:t>
            </a:r>
          </a:p>
          <a:p>
            <a:pPr algn="ctr"/>
            <a:endParaRPr lang="fr-FR" sz="2400" b="1" dirty="0">
              <a:solidFill>
                <a:schemeClr val="tx1"/>
              </a:solidFill>
              <a:latin typeface="Kayak Sans" panose="02000500000000000000" pitchFamily="2" charset="0"/>
            </a:endParaRPr>
          </a:p>
          <a:p>
            <a:pPr algn="ctr"/>
            <a:r>
              <a:rPr lang="fr-FR" sz="2400" b="1" dirty="0">
                <a:solidFill>
                  <a:schemeClr val="tx1"/>
                </a:solidFill>
                <a:latin typeface="Kayak Sans" panose="02000500000000000000" pitchFamily="2" charset="0"/>
              </a:rPr>
              <a:t>Séance N°2 / 11 Octobre : La stratégie marketing et financière </a:t>
            </a:r>
          </a:p>
          <a:p>
            <a:pPr algn="ctr"/>
            <a:endParaRPr lang="fr-FR" sz="2400" b="1" dirty="0">
              <a:solidFill>
                <a:schemeClr val="tx1"/>
              </a:solidFill>
              <a:latin typeface="Kayak Sans" panose="02000500000000000000" pitchFamily="2" charset="0"/>
            </a:endParaRPr>
          </a:p>
          <a:p>
            <a:pPr algn="ctr"/>
            <a:r>
              <a:rPr lang="fr-FR" sz="2400" b="1" dirty="0">
                <a:solidFill>
                  <a:schemeClr val="tx1"/>
                </a:solidFill>
                <a:latin typeface="Kayak Sans" panose="02000500000000000000" pitchFamily="2" charset="0"/>
              </a:rPr>
              <a:t>Séance N°3 / 8 Novembre : La stratégie commerciale et le « go-to-</a:t>
            </a:r>
            <a:r>
              <a:rPr lang="fr-FR" sz="2400" b="1" dirty="0" err="1">
                <a:solidFill>
                  <a:schemeClr val="tx1"/>
                </a:solidFill>
                <a:latin typeface="Kayak Sans" panose="02000500000000000000" pitchFamily="2" charset="0"/>
              </a:rPr>
              <a:t>market</a:t>
            </a:r>
            <a:r>
              <a:rPr lang="fr-FR" sz="2400" b="1" dirty="0">
                <a:solidFill>
                  <a:schemeClr val="tx1"/>
                </a:solidFill>
                <a:latin typeface="Kayak Sans" panose="02000500000000000000" pitchFamily="2" charset="0"/>
              </a:rPr>
              <a:t> » </a:t>
            </a:r>
          </a:p>
        </p:txBody>
      </p:sp>
    </p:spTree>
    <p:extLst>
      <p:ext uri="{BB962C8B-B14F-4D97-AF65-F5344CB8AC3E}">
        <p14:creationId xmlns:p14="http://schemas.microsoft.com/office/powerpoint/2010/main" val="246026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890869C-E7C7-378E-0EE7-DEDE6AB42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50" y="638175"/>
            <a:ext cx="11188700" cy="5581650"/>
          </a:xfrm>
          <a:prstGeom prst="rect">
            <a:avLst/>
          </a:prstGeom>
        </p:spPr>
      </p:pic>
    </p:spTree>
    <p:extLst>
      <p:ext uri="{BB962C8B-B14F-4D97-AF65-F5344CB8AC3E}">
        <p14:creationId xmlns:p14="http://schemas.microsoft.com/office/powerpoint/2010/main" val="90837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90C2FC3-E986-4C9E-F9CF-121BC2A33A5A}"/>
              </a:ext>
            </a:extLst>
          </p:cNvPr>
          <p:cNvPicPr>
            <a:picLocks noChangeAspect="1"/>
          </p:cNvPicPr>
          <p:nvPr/>
        </p:nvPicPr>
        <p:blipFill rotWithShape="1">
          <a:blip r:embed="rId2">
            <a:extLst>
              <a:ext uri="{28A0092B-C50C-407E-A947-70E740481C1C}">
                <a14:useLocalDpi xmlns:a14="http://schemas.microsoft.com/office/drawing/2010/main" val="0"/>
              </a:ext>
            </a:extLst>
          </a:blip>
          <a:srcRect l="4352" r="4352" b="6729"/>
          <a:stretch/>
        </p:blipFill>
        <p:spPr>
          <a:xfrm>
            <a:off x="-1" y="628651"/>
            <a:ext cx="12192001" cy="6229349"/>
          </a:xfrm>
          <a:prstGeom prst="rect">
            <a:avLst/>
          </a:prstGeom>
        </p:spPr>
      </p:pic>
      <p:sp>
        <p:nvSpPr>
          <p:cNvPr id="6" name="Rectangle 5">
            <a:extLst>
              <a:ext uri="{FF2B5EF4-FFF2-40B4-BE49-F238E27FC236}">
                <a16:creationId xmlns:a16="http://schemas.microsoft.com/office/drawing/2014/main" id="{E2C57D78-4524-6555-999E-96A1E57EAB0D}"/>
              </a:ext>
            </a:extLst>
          </p:cNvPr>
          <p:cNvSpPr/>
          <p:nvPr/>
        </p:nvSpPr>
        <p:spPr>
          <a:xfrm>
            <a:off x="0" y="638176"/>
            <a:ext cx="12192000" cy="622934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82B62C4-8AA5-87C9-29BB-916EA705C99D}"/>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RESULTATS / LES BESOINS CONSOMMATEURS</a:t>
            </a:r>
          </a:p>
        </p:txBody>
      </p:sp>
      <p:sp>
        <p:nvSpPr>
          <p:cNvPr id="2" name="ZoneTexte 1">
            <a:extLst>
              <a:ext uri="{FF2B5EF4-FFF2-40B4-BE49-F238E27FC236}">
                <a16:creationId xmlns:a16="http://schemas.microsoft.com/office/drawing/2014/main" id="{FF125CA9-9A8E-FA20-09FF-ADE1A9BC5A74}"/>
              </a:ext>
            </a:extLst>
          </p:cNvPr>
          <p:cNvSpPr txBox="1"/>
          <p:nvPr/>
        </p:nvSpPr>
        <p:spPr>
          <a:xfrm>
            <a:off x="2352674" y="1896665"/>
            <a:ext cx="7486650" cy="3693319"/>
          </a:xfrm>
          <a:prstGeom prst="rect">
            <a:avLst/>
          </a:prstGeom>
          <a:solidFill>
            <a:schemeClr val="bg1"/>
          </a:solidFill>
        </p:spPr>
        <p:txBody>
          <a:bodyPr wrap="square" rtlCol="0">
            <a:spAutoFit/>
          </a:bodyPr>
          <a:lstStyle/>
          <a:p>
            <a:pPr marL="285750" indent="-285750" algn="ctr">
              <a:lnSpc>
                <a:spcPct val="150000"/>
              </a:lnSpc>
              <a:buFont typeface="Wingdings" panose="05000000000000000000" pitchFamily="2" charset="2"/>
              <a:buChar char="Ø"/>
            </a:pPr>
            <a:endParaRPr lang="fr-FR" b="1" dirty="0"/>
          </a:p>
          <a:p>
            <a:pPr marL="285750" indent="-285750" algn="ctr">
              <a:lnSpc>
                <a:spcPct val="150000"/>
              </a:lnSpc>
              <a:buFont typeface="Wingdings" panose="05000000000000000000" pitchFamily="2" charset="2"/>
              <a:buChar char="Ø"/>
            </a:pPr>
            <a:r>
              <a:rPr lang="fr-FR" b="1" dirty="0"/>
              <a:t>Faire communiquer des systèmes anciens et modernes </a:t>
            </a:r>
          </a:p>
          <a:p>
            <a:pPr marL="285750" indent="-285750" algn="ctr">
              <a:lnSpc>
                <a:spcPct val="150000"/>
              </a:lnSpc>
              <a:buFont typeface="Wingdings" panose="05000000000000000000" pitchFamily="2" charset="2"/>
              <a:buChar char="Ø"/>
            </a:pPr>
            <a:r>
              <a:rPr lang="fr-FR" b="1" dirty="0"/>
              <a:t>Traiter l’environnement complexe d’îlots robotisés</a:t>
            </a:r>
          </a:p>
          <a:p>
            <a:pPr marL="285750" indent="-285750" algn="ctr">
              <a:lnSpc>
                <a:spcPct val="150000"/>
              </a:lnSpc>
              <a:buFont typeface="Wingdings" panose="05000000000000000000" pitchFamily="2" charset="2"/>
              <a:buChar char="Ø"/>
            </a:pPr>
            <a:r>
              <a:rPr lang="fr-FR" b="1" dirty="0"/>
              <a:t>Certains fabricants de robots ne donnent pas accès aux protocoles de communication </a:t>
            </a:r>
          </a:p>
          <a:p>
            <a:pPr marL="285750" indent="-285750" algn="ctr">
              <a:lnSpc>
                <a:spcPct val="150000"/>
              </a:lnSpc>
              <a:buFont typeface="Wingdings" panose="05000000000000000000" pitchFamily="2" charset="2"/>
              <a:buChar char="Ø"/>
            </a:pPr>
            <a:r>
              <a:rPr lang="fr-FR" b="1" dirty="0"/>
              <a:t>Avoir des systèmes collaboratifs entre parcs de robots</a:t>
            </a:r>
          </a:p>
          <a:p>
            <a:pPr marL="285750" indent="-285750" algn="ctr">
              <a:lnSpc>
                <a:spcPct val="150000"/>
              </a:lnSpc>
              <a:buFont typeface="Wingdings" panose="05000000000000000000" pitchFamily="2" charset="2"/>
              <a:buChar char="Ø"/>
            </a:pPr>
            <a:r>
              <a:rPr lang="fr-FR" b="1" dirty="0"/>
              <a:t>Simuler les augmentations de production</a:t>
            </a:r>
          </a:p>
          <a:p>
            <a:pPr marL="285750" indent="-285750" algn="ctr">
              <a:lnSpc>
                <a:spcPct val="150000"/>
              </a:lnSpc>
              <a:buFont typeface="Wingdings" panose="05000000000000000000" pitchFamily="2" charset="2"/>
              <a:buChar char="Ø"/>
            </a:pPr>
            <a:r>
              <a:rPr lang="fr-FR" b="1" dirty="0"/>
              <a:t>Automatiser les tâches dangereuses et soulager les opérateurs </a:t>
            </a:r>
          </a:p>
          <a:p>
            <a:pPr marL="285750" indent="-285750">
              <a:buFont typeface="Wingdings" panose="05000000000000000000" pitchFamily="2" charset="2"/>
              <a:buChar char="Ø"/>
            </a:pPr>
            <a:endParaRPr lang="fr-FR" dirty="0"/>
          </a:p>
        </p:txBody>
      </p:sp>
    </p:spTree>
    <p:extLst>
      <p:ext uri="{BB962C8B-B14F-4D97-AF65-F5344CB8AC3E}">
        <p14:creationId xmlns:p14="http://schemas.microsoft.com/office/powerpoint/2010/main" val="2983535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CD3BA3-1B71-E473-296D-F318C26651CD}"/>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LES 4P EN B2B</a:t>
            </a:r>
          </a:p>
        </p:txBody>
      </p:sp>
      <p:sp>
        <p:nvSpPr>
          <p:cNvPr id="5" name="ZoneTexte 4">
            <a:extLst>
              <a:ext uri="{FF2B5EF4-FFF2-40B4-BE49-F238E27FC236}">
                <a16:creationId xmlns:a16="http://schemas.microsoft.com/office/drawing/2014/main" id="{41B604CC-9BC2-8240-2951-F9B8BEABEF8F}"/>
              </a:ext>
            </a:extLst>
          </p:cNvPr>
          <p:cNvSpPr txBox="1"/>
          <p:nvPr/>
        </p:nvSpPr>
        <p:spPr>
          <a:xfrm>
            <a:off x="981075" y="1314450"/>
            <a:ext cx="6610350" cy="3139321"/>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fr-FR" b="1" dirty="0"/>
              <a:t>Nombre limité d’acheteurs (hétérogènes et influents)</a:t>
            </a:r>
          </a:p>
          <a:p>
            <a:pPr marL="285750" indent="-285750">
              <a:lnSpc>
                <a:spcPct val="150000"/>
              </a:lnSpc>
              <a:buFont typeface="Wingdings" panose="05000000000000000000" pitchFamily="2" charset="2"/>
              <a:buChar char="v"/>
            </a:pPr>
            <a:r>
              <a:rPr lang="fr-FR" b="1" dirty="0"/>
              <a:t>Des relations sur le long-terme</a:t>
            </a:r>
          </a:p>
          <a:p>
            <a:pPr marL="285750" indent="-285750">
              <a:lnSpc>
                <a:spcPct val="150000"/>
              </a:lnSpc>
              <a:buFont typeface="Wingdings" panose="05000000000000000000" pitchFamily="2" charset="2"/>
              <a:buChar char="v"/>
            </a:pPr>
            <a:r>
              <a:rPr lang="fr-FR" b="1" dirty="0"/>
              <a:t>Des interactions plus importantes </a:t>
            </a:r>
          </a:p>
          <a:p>
            <a:pPr marL="285750" indent="-285750">
              <a:lnSpc>
                <a:spcPct val="150000"/>
              </a:lnSpc>
              <a:buFont typeface="Wingdings" panose="05000000000000000000" pitchFamily="2" charset="2"/>
              <a:buChar char="v"/>
            </a:pPr>
            <a:r>
              <a:rPr lang="fr-FR" b="1" dirty="0"/>
              <a:t>Un processus de décision d’achat collectif </a:t>
            </a:r>
          </a:p>
          <a:p>
            <a:pPr marL="285750" indent="-285750">
              <a:lnSpc>
                <a:spcPct val="150000"/>
              </a:lnSpc>
              <a:buFont typeface="Wingdings" panose="05000000000000000000" pitchFamily="2" charset="2"/>
              <a:buChar char="v"/>
            </a:pPr>
            <a:r>
              <a:rPr lang="fr-FR" b="1" dirty="0"/>
              <a:t>L’importance du ROI</a:t>
            </a:r>
          </a:p>
          <a:p>
            <a:pPr marL="285750" indent="-285750">
              <a:lnSpc>
                <a:spcPct val="150000"/>
              </a:lnSpc>
              <a:buFont typeface="Wingdings" panose="05000000000000000000" pitchFamily="2" charset="2"/>
              <a:buChar char="v"/>
            </a:pPr>
            <a:r>
              <a:rPr lang="fr-FR" b="1" dirty="0"/>
              <a:t>Communication interpersonnelle </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endParaRPr lang="fr-FR" dirty="0"/>
          </a:p>
        </p:txBody>
      </p:sp>
      <p:pic>
        <p:nvPicPr>
          <p:cNvPr id="3" name="Image 2">
            <a:extLst>
              <a:ext uri="{FF2B5EF4-FFF2-40B4-BE49-F238E27FC236}">
                <a16:creationId xmlns:a16="http://schemas.microsoft.com/office/drawing/2014/main" id="{C00D8AD7-58B5-6884-4F17-4B84EF73E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2705100"/>
            <a:ext cx="5962650" cy="3790950"/>
          </a:xfrm>
          <a:prstGeom prst="rect">
            <a:avLst/>
          </a:prstGeom>
        </p:spPr>
      </p:pic>
    </p:spTree>
    <p:extLst>
      <p:ext uri="{BB962C8B-B14F-4D97-AF65-F5344CB8AC3E}">
        <p14:creationId xmlns:p14="http://schemas.microsoft.com/office/powerpoint/2010/main" val="3046965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19D350-B426-1C6A-3D30-742B12540EA6}"/>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LES 4P APPLIQUES A AKEROS</a:t>
            </a:r>
          </a:p>
        </p:txBody>
      </p:sp>
      <p:pic>
        <p:nvPicPr>
          <p:cNvPr id="6" name="Image 5" descr="Une image contenant texte&#10;&#10;Description générée automatiquement">
            <a:extLst>
              <a:ext uri="{FF2B5EF4-FFF2-40B4-BE49-F238E27FC236}">
                <a16:creationId xmlns:a16="http://schemas.microsoft.com/office/drawing/2014/main" id="{06CCC043-472A-CCC5-B294-AF81ABCBC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649" y="1241312"/>
            <a:ext cx="6660702" cy="4813525"/>
          </a:xfrm>
          <a:prstGeom prst="rect">
            <a:avLst/>
          </a:prstGeom>
        </p:spPr>
      </p:pic>
    </p:spTree>
    <p:extLst>
      <p:ext uri="{BB962C8B-B14F-4D97-AF65-F5344CB8AC3E}">
        <p14:creationId xmlns:p14="http://schemas.microsoft.com/office/powerpoint/2010/main" val="31638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17F371-E231-11EF-2C74-1FF8CFC4DFD9}"/>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EXERCICE</a:t>
            </a:r>
          </a:p>
        </p:txBody>
      </p:sp>
      <p:sp>
        <p:nvSpPr>
          <p:cNvPr id="5" name="ZoneTexte 4">
            <a:extLst>
              <a:ext uri="{FF2B5EF4-FFF2-40B4-BE49-F238E27FC236}">
                <a16:creationId xmlns:a16="http://schemas.microsoft.com/office/drawing/2014/main" id="{B5F0E3A0-7E13-6F6A-BA05-3B98B875A1FA}"/>
              </a:ext>
            </a:extLst>
          </p:cNvPr>
          <p:cNvSpPr txBox="1"/>
          <p:nvPr/>
        </p:nvSpPr>
        <p:spPr>
          <a:xfrm>
            <a:off x="1119187" y="761999"/>
            <a:ext cx="9953625" cy="984885"/>
          </a:xfrm>
          <a:prstGeom prst="rect">
            <a:avLst/>
          </a:prstGeom>
          <a:noFill/>
        </p:spPr>
        <p:txBody>
          <a:bodyPr wrap="square" rtlCol="0">
            <a:spAutoFit/>
          </a:bodyPr>
          <a:lstStyle/>
          <a:p>
            <a:pPr algn="ctr"/>
            <a:r>
              <a:rPr lang="fr-FR" sz="2000" b="1" dirty="0"/>
              <a:t>Après explication du produit, du marché et des cibles d’AKEROS, proposez des éléments stratégiques et opérationnels des 4P de l’entreprise  </a:t>
            </a:r>
          </a:p>
          <a:p>
            <a:endParaRPr lang="fr-FR" dirty="0"/>
          </a:p>
        </p:txBody>
      </p:sp>
      <p:pic>
        <p:nvPicPr>
          <p:cNvPr id="2" name="Image 1" descr="Une image contenant texte&#10;&#10;Description générée automatiquement">
            <a:extLst>
              <a:ext uri="{FF2B5EF4-FFF2-40B4-BE49-F238E27FC236}">
                <a16:creationId xmlns:a16="http://schemas.microsoft.com/office/drawing/2014/main" id="{1F6FA364-B679-0C74-057B-9DA84BB1F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648" y="1606569"/>
            <a:ext cx="6660702" cy="4813525"/>
          </a:xfrm>
          <a:prstGeom prst="rect">
            <a:avLst/>
          </a:prstGeom>
        </p:spPr>
      </p:pic>
      <p:sp>
        <p:nvSpPr>
          <p:cNvPr id="3" name="ZoneTexte 2">
            <a:extLst>
              <a:ext uri="{FF2B5EF4-FFF2-40B4-BE49-F238E27FC236}">
                <a16:creationId xmlns:a16="http://schemas.microsoft.com/office/drawing/2014/main" id="{86CE0F63-ECE3-6915-8527-B436BEFBA3D9}"/>
              </a:ext>
            </a:extLst>
          </p:cNvPr>
          <p:cNvSpPr txBox="1"/>
          <p:nvPr/>
        </p:nvSpPr>
        <p:spPr>
          <a:xfrm>
            <a:off x="8334374" y="6279779"/>
            <a:ext cx="3581399" cy="461665"/>
          </a:xfrm>
          <a:prstGeom prst="rect">
            <a:avLst/>
          </a:prstGeom>
          <a:noFill/>
        </p:spPr>
        <p:txBody>
          <a:bodyPr wrap="square" rtlCol="0">
            <a:spAutoFit/>
          </a:bodyPr>
          <a:lstStyle/>
          <a:p>
            <a:r>
              <a:rPr lang="fr-FR" sz="2400" dirty="0"/>
              <a:t>wendy.grunsky@gmail.com</a:t>
            </a:r>
          </a:p>
        </p:txBody>
      </p:sp>
    </p:spTree>
    <p:extLst>
      <p:ext uri="{BB962C8B-B14F-4D97-AF65-F5344CB8AC3E}">
        <p14:creationId xmlns:p14="http://schemas.microsoft.com/office/powerpoint/2010/main" val="3456893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517773-1881-A856-11A6-1A369AB5DA76}"/>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REDEFINIR LE PRODUIT</a:t>
            </a:r>
          </a:p>
        </p:txBody>
      </p:sp>
      <p:sp>
        <p:nvSpPr>
          <p:cNvPr id="2" name="ZoneTexte 1">
            <a:extLst>
              <a:ext uri="{FF2B5EF4-FFF2-40B4-BE49-F238E27FC236}">
                <a16:creationId xmlns:a16="http://schemas.microsoft.com/office/drawing/2014/main" id="{DF3F5DAE-227D-1310-9FF8-6648180D151D}"/>
              </a:ext>
            </a:extLst>
          </p:cNvPr>
          <p:cNvSpPr txBox="1"/>
          <p:nvPr/>
        </p:nvSpPr>
        <p:spPr>
          <a:xfrm>
            <a:off x="1062037" y="1044904"/>
            <a:ext cx="10067925" cy="5632311"/>
          </a:xfrm>
          <a:prstGeom prst="rect">
            <a:avLst/>
          </a:prstGeom>
          <a:noFill/>
        </p:spPr>
        <p:txBody>
          <a:bodyPr wrap="square" rtlCol="0">
            <a:spAutoFit/>
          </a:bodyPr>
          <a:lstStyle/>
          <a:p>
            <a:pPr algn="ctr"/>
            <a:r>
              <a:rPr lang="fr-FR" b="1" dirty="0"/>
              <a:t>Créer une réelle offre à partir d’un savoir-faire intangible</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r>
              <a:rPr lang="fr-FR" b="1" dirty="0"/>
              <a:t>En B2B le produit s’accompagne d’un service (maintenance, formation)</a:t>
            </a:r>
          </a:p>
          <a:p>
            <a:pPr algn="ctr"/>
            <a:endParaRPr lang="fr-FR" dirty="0"/>
          </a:p>
          <a:p>
            <a:pPr algn="ctr"/>
            <a:r>
              <a:rPr lang="fr-FR" dirty="0"/>
              <a:t>  </a:t>
            </a:r>
          </a:p>
        </p:txBody>
      </p:sp>
      <p:pic>
        <p:nvPicPr>
          <p:cNvPr id="5" name="Image 4" descr="Une image contenant texte, capture d’écran, diagramme, conception&#10;&#10;Description générée automatiquement">
            <a:extLst>
              <a:ext uri="{FF2B5EF4-FFF2-40B4-BE49-F238E27FC236}">
                <a16:creationId xmlns:a16="http://schemas.microsoft.com/office/drawing/2014/main" id="{E4FB337A-1481-3997-FB9E-4EA85D77C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299" y="1749097"/>
            <a:ext cx="6375400" cy="3574492"/>
          </a:xfrm>
          <a:prstGeom prst="rect">
            <a:avLst/>
          </a:prstGeom>
        </p:spPr>
      </p:pic>
    </p:spTree>
    <p:extLst>
      <p:ext uri="{BB962C8B-B14F-4D97-AF65-F5344CB8AC3E}">
        <p14:creationId xmlns:p14="http://schemas.microsoft.com/office/powerpoint/2010/main" val="2031823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F5B292-CDB7-2CC5-4EB9-2779EDD44290}"/>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PROPOSITION DE VALEUR</a:t>
            </a:r>
            <a:endParaRPr lang="fr-FR" sz="2000" b="1" dirty="0"/>
          </a:p>
        </p:txBody>
      </p:sp>
      <p:pic>
        <p:nvPicPr>
          <p:cNvPr id="6" name="Image 5">
            <a:extLst>
              <a:ext uri="{FF2B5EF4-FFF2-40B4-BE49-F238E27FC236}">
                <a16:creationId xmlns:a16="http://schemas.microsoft.com/office/drawing/2014/main" id="{035A0D38-B362-C38D-5B87-FFD3771C2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67" y="628651"/>
            <a:ext cx="10276866" cy="4421570"/>
          </a:xfrm>
          <a:prstGeom prst="rect">
            <a:avLst/>
          </a:prstGeom>
        </p:spPr>
      </p:pic>
      <p:pic>
        <p:nvPicPr>
          <p:cNvPr id="8" name="Image 7" descr="Une image contenant texte, capture d’écran&#10;&#10;Description générée automatiquement">
            <a:extLst>
              <a:ext uri="{FF2B5EF4-FFF2-40B4-BE49-F238E27FC236}">
                <a16:creationId xmlns:a16="http://schemas.microsoft.com/office/drawing/2014/main" id="{53E28A72-3A52-1A49-7810-91819DA6C0A9}"/>
              </a:ext>
            </a:extLst>
          </p:cNvPr>
          <p:cNvPicPr>
            <a:picLocks noChangeAspect="1"/>
          </p:cNvPicPr>
          <p:nvPr/>
        </p:nvPicPr>
        <p:blipFill>
          <a:blip r:embed="rId3">
            <a:extLst>
              <a:ext uri="{28A0092B-C50C-407E-A947-70E740481C1C}">
                <a14:useLocalDpi xmlns:a14="http://schemas.microsoft.com/office/drawing/2010/main" val="0"/>
              </a:ext>
            </a:extLst>
          </a:blip>
          <a:srcRect t="9814" b="13243"/>
          <a:stretch/>
        </p:blipFill>
        <p:spPr>
          <a:xfrm>
            <a:off x="152400" y="5050221"/>
            <a:ext cx="11887200" cy="1807779"/>
          </a:xfrm>
          <a:prstGeom prst="rect">
            <a:avLst/>
          </a:prstGeom>
        </p:spPr>
      </p:pic>
    </p:spTree>
    <p:extLst>
      <p:ext uri="{BB962C8B-B14F-4D97-AF65-F5344CB8AC3E}">
        <p14:creationId xmlns:p14="http://schemas.microsoft.com/office/powerpoint/2010/main" val="23787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42F553-8E17-E9FA-CB36-AC77B59A3768}"/>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ELABORATION DU BUSINESS MODEL</a:t>
            </a:r>
            <a:endParaRPr lang="fr-FR" sz="2000" b="1" dirty="0"/>
          </a:p>
        </p:txBody>
      </p:sp>
      <p:pic>
        <p:nvPicPr>
          <p:cNvPr id="2" name="Image 1" descr="Une image contenant texte, capture d’écran, diagramme, conception&#10;&#10;Description générée automatiquement">
            <a:extLst>
              <a:ext uri="{FF2B5EF4-FFF2-40B4-BE49-F238E27FC236}">
                <a16:creationId xmlns:a16="http://schemas.microsoft.com/office/drawing/2014/main" id="{89FE8EF2-5F0D-1B96-768B-796E37780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263" y="628651"/>
            <a:ext cx="8637473" cy="6229349"/>
          </a:xfrm>
          <a:prstGeom prst="rect">
            <a:avLst/>
          </a:prstGeom>
        </p:spPr>
      </p:pic>
    </p:spTree>
    <p:extLst>
      <p:ext uri="{BB962C8B-B14F-4D97-AF65-F5344CB8AC3E}">
        <p14:creationId xmlns:p14="http://schemas.microsoft.com/office/powerpoint/2010/main" val="358695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301A6-6A52-2DE1-7BD0-CD4B43507A09}"/>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STRATEGIE DE PARTENARIAT</a:t>
            </a:r>
          </a:p>
        </p:txBody>
      </p:sp>
      <p:sp>
        <p:nvSpPr>
          <p:cNvPr id="6" name="ZoneTexte 5">
            <a:extLst>
              <a:ext uri="{FF2B5EF4-FFF2-40B4-BE49-F238E27FC236}">
                <a16:creationId xmlns:a16="http://schemas.microsoft.com/office/drawing/2014/main" id="{A9E8CA2B-D331-0358-B7DB-CC45020CC5BA}"/>
              </a:ext>
            </a:extLst>
          </p:cNvPr>
          <p:cNvSpPr txBox="1"/>
          <p:nvPr/>
        </p:nvSpPr>
        <p:spPr>
          <a:xfrm>
            <a:off x="595310" y="923883"/>
            <a:ext cx="11001375" cy="4588628"/>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
            </a:pPr>
            <a:r>
              <a:rPr lang="fr-FR" sz="1600" dirty="0">
                <a:effectLst/>
                <a:latin typeface="Kayak Sans" panose="02000500000000000000" pitchFamily="2" charset="0"/>
                <a:ea typeface="Calibri" panose="020F0502020204030204" pitchFamily="34" charset="0"/>
                <a:cs typeface="Times New Roman" panose="02020603050405020304" pitchFamily="18" charset="0"/>
              </a:rPr>
              <a:t>permet une pénétration de marché accélérée</a:t>
            </a:r>
          </a:p>
          <a:p>
            <a:pPr marL="285750" indent="-285750" algn="just">
              <a:lnSpc>
                <a:spcPct val="107000"/>
              </a:lnSpc>
              <a:spcAft>
                <a:spcPts val="800"/>
              </a:spcAft>
              <a:buFont typeface="Wingdings" panose="05000000000000000000" pitchFamily="2" charset="2"/>
              <a:buChar char="§"/>
            </a:pPr>
            <a:r>
              <a:rPr lang="fr-FR" sz="1600" dirty="0">
                <a:effectLst/>
                <a:latin typeface="Kayak Sans" panose="02000500000000000000" pitchFamily="2" charset="0"/>
                <a:ea typeface="Calibri" panose="020F0502020204030204" pitchFamily="34" charset="0"/>
                <a:cs typeface="Times New Roman" panose="02020603050405020304" pitchFamily="18" charset="0"/>
              </a:rPr>
              <a:t>proposer une solution clé-en-main aux clients finaux</a:t>
            </a:r>
            <a:r>
              <a:rPr lang="fr-FR" sz="1600" dirty="0">
                <a:latin typeface="Kayak Sans" panose="02000500000000000000" pitchFamily="2"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
            </a:pPr>
            <a:r>
              <a:rPr lang="fr-FR" sz="1600" dirty="0">
                <a:effectLst/>
                <a:latin typeface="Kayak Sans" panose="02000500000000000000" pitchFamily="2" charset="0"/>
                <a:ea typeface="Calibri" panose="020F0502020204030204" pitchFamily="34" charset="0"/>
                <a:cs typeface="Times New Roman" panose="02020603050405020304" pitchFamily="18" charset="0"/>
              </a:rPr>
              <a:t>bénéficier des ressources et images de nos partenaires et d’avoir une communication partagée </a:t>
            </a:r>
          </a:p>
          <a:p>
            <a:pPr marL="285750" indent="-285750" algn="just">
              <a:lnSpc>
                <a:spcPct val="107000"/>
              </a:lnSpc>
              <a:spcAft>
                <a:spcPts val="800"/>
              </a:spcAft>
              <a:buFont typeface="Wingdings" panose="05000000000000000000" pitchFamily="2" charset="2"/>
              <a:buChar char="§"/>
            </a:pPr>
            <a:r>
              <a:rPr lang="fr-FR" sz="1600" dirty="0">
                <a:effectLst/>
                <a:latin typeface="Kayak Sans" panose="02000500000000000000" pitchFamily="2" charset="0"/>
                <a:ea typeface="Calibri" panose="020F0502020204030204" pitchFamily="34" charset="0"/>
                <a:cs typeface="Times New Roman" panose="02020603050405020304" pitchFamily="18" charset="0"/>
              </a:rPr>
              <a:t>nous rapprocher de grosses structures et des plus grands constructeurs robotiques </a:t>
            </a:r>
            <a:endParaRPr lang="fr-FR" sz="1600" dirty="0">
              <a:latin typeface="Kayak Sans" panose="02000500000000000000" pitchFamily="2"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fr-FR" sz="1600" dirty="0">
                <a:effectLst/>
                <a:latin typeface="Kayak Sans" panose="02000500000000000000" pitchFamily="2" charset="0"/>
                <a:ea typeface="Calibri" panose="020F0502020204030204" pitchFamily="34" charset="0"/>
                <a:cs typeface="Times New Roman" panose="02020603050405020304" pitchFamily="18" charset="0"/>
              </a:rPr>
              <a:t>tirer profit de leurs forces commerciales et évangéliser notre solution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fr-FR" sz="1600" dirty="0">
                <a:effectLst/>
                <a:latin typeface="Kayak Sans" panose="02000500000000000000" pitchFamily="2" charset="0"/>
                <a:ea typeface="Calibri" panose="020F0502020204030204" pitchFamily="34" charset="0"/>
                <a:cs typeface="Times New Roman" panose="02020603050405020304" pitchFamily="18" charset="0"/>
              </a:rPr>
              <a:t>mettre en avant le savoir-faire robotique français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dirty="0">
                <a:effectLst/>
                <a:latin typeface="Kayak Sans" panose="02000500000000000000" pitchFamily="2" charset="0"/>
                <a:ea typeface="Calibri" panose="020F0502020204030204" pitchFamily="34" charset="0"/>
                <a:cs typeface="Times New Roman" panose="02020603050405020304" pitchFamily="18" charset="0"/>
              </a:rPr>
              <a:t>Le partenariat modifie l’approche en laissant les constructeurs organiser la commercialisation, l’intégration et l’assistance auprès des clients. Cette approche nous permet un déploiement de la solution ISI</a:t>
            </a:r>
            <a:r>
              <a:rPr lang="fr-FR" sz="1600" dirty="0">
                <a:effectLst/>
                <a:latin typeface="Calibri" panose="020F0502020204030204" pitchFamily="34" charset="0"/>
                <a:ea typeface="Calibri" panose="020F0502020204030204" pitchFamily="34" charset="0"/>
                <a:cs typeface="Calibri" panose="020F0502020204030204" pitchFamily="34" charset="0"/>
              </a:rPr>
              <a:t>®</a:t>
            </a:r>
            <a:r>
              <a:rPr lang="fr-FR" sz="1600" dirty="0">
                <a:effectLst/>
                <a:latin typeface="Kayak Sans" panose="02000500000000000000" pitchFamily="2" charset="0"/>
                <a:ea typeface="Calibri" panose="020F0502020204030204" pitchFamily="34" charset="0"/>
                <a:cs typeface="Times New Roman" panose="02020603050405020304" pitchFamily="18" charset="0"/>
              </a:rPr>
              <a:t> immédiat avec une intégration organisée avec les moyens de services du fabricant de robots.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dirty="0">
                <a:effectLst/>
                <a:latin typeface="Kayak Sans" panose="02000500000000000000" pitchFamily="2" charset="0"/>
                <a:ea typeface="Calibri" panose="020F0502020204030204" pitchFamily="34" charset="0"/>
                <a:cs typeface="Times New Roman" panose="02020603050405020304" pitchFamily="18" charset="0"/>
              </a:rPr>
              <a:t>Cette règle collaborative </a:t>
            </a:r>
            <a:r>
              <a:rPr lang="fr-FR" sz="1600" dirty="0">
                <a:latin typeface="Kayak Sans" panose="02000500000000000000" pitchFamily="2" charset="0"/>
                <a:ea typeface="Calibri" panose="020F0502020204030204" pitchFamily="34" charset="0"/>
                <a:cs typeface="Times New Roman" panose="02020603050405020304" pitchFamily="18" charset="0"/>
              </a:rPr>
              <a:t>est</a:t>
            </a:r>
            <a:r>
              <a:rPr lang="fr-FR" sz="1600" dirty="0">
                <a:effectLst/>
                <a:latin typeface="Kayak Sans" panose="02000500000000000000" pitchFamily="2" charset="0"/>
                <a:ea typeface="Calibri" panose="020F0502020204030204" pitchFamily="34" charset="0"/>
                <a:cs typeface="Times New Roman" panose="02020603050405020304" pitchFamily="18" charset="0"/>
              </a:rPr>
              <a:t> qualifiée par contrat ou protocole de partenariat. Le contrat comprend les règles de collaboration commerciale, la mise à disposition de support et le soutien pour la réalisation de contrats de marché. Il fixe la durée du partenariat et les modalités de sortie. Les modules développés par AKEROS, spécifiques au produit du partenaire, restent confidentiels.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dirty="0">
                <a:effectLst/>
                <a:latin typeface="Kayak Sans" panose="02000500000000000000" pitchFamily="2" charset="0"/>
                <a:ea typeface="Calibri" panose="020F0502020204030204" pitchFamily="34" charset="0"/>
                <a:cs typeface="Times New Roman" panose="02020603050405020304" pitchFamily="18" charset="0"/>
              </a:rPr>
              <a:t>Nous souhaitons désormais trouver d’autres partenaires pour consolider notre positionnement et accélérer la mise sur le marché de notre produit. Idéalement, nous souhaitons avoir un partenaire par secteur d’activité.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4A147F19-23F6-2E86-8B62-0251E084D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599" y="5607719"/>
            <a:ext cx="1180795" cy="1180795"/>
          </a:xfrm>
          <a:prstGeom prst="rect">
            <a:avLst/>
          </a:prstGeom>
        </p:spPr>
      </p:pic>
    </p:spTree>
    <p:extLst>
      <p:ext uri="{BB962C8B-B14F-4D97-AF65-F5344CB8AC3E}">
        <p14:creationId xmlns:p14="http://schemas.microsoft.com/office/powerpoint/2010/main" val="43870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34210E-D1DA-29A5-4B24-1F5C49DB1494}"/>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LUCAS ROBOTIC</a:t>
            </a:r>
          </a:p>
        </p:txBody>
      </p:sp>
      <p:sp>
        <p:nvSpPr>
          <p:cNvPr id="5" name="ZoneTexte 4">
            <a:extLst>
              <a:ext uri="{FF2B5EF4-FFF2-40B4-BE49-F238E27FC236}">
                <a16:creationId xmlns:a16="http://schemas.microsoft.com/office/drawing/2014/main" id="{EAA7F277-1114-7329-8521-91D22B7188CE}"/>
              </a:ext>
            </a:extLst>
          </p:cNvPr>
          <p:cNvSpPr txBox="1"/>
          <p:nvPr/>
        </p:nvSpPr>
        <p:spPr>
          <a:xfrm>
            <a:off x="852487" y="1210444"/>
            <a:ext cx="10487025" cy="3951338"/>
          </a:xfrm>
          <a:prstGeom prst="rect">
            <a:avLst/>
          </a:prstGeom>
          <a:noFill/>
        </p:spPr>
        <p:txBody>
          <a:bodyPr wrap="square">
            <a:spAutoFit/>
          </a:bodyPr>
          <a:lstStyle/>
          <a:p>
            <a:pPr marL="171450" indent="-171450" algn="just">
              <a:lnSpc>
                <a:spcPct val="150000"/>
              </a:lnSpc>
              <a:spcAft>
                <a:spcPts val="800"/>
              </a:spcAft>
              <a:buFont typeface="Arial" panose="020B0604020202020204" pitchFamily="34" charset="0"/>
              <a:buChar char="•"/>
            </a:pPr>
            <a:r>
              <a:rPr lang="fr-FR" sz="1600" dirty="0">
                <a:effectLst/>
                <a:latin typeface="Kayak Sans" panose="02000500000000000000" pitchFamily="2" charset="0"/>
                <a:ea typeface="Calibri" panose="020F0502020204030204" pitchFamily="34" charset="0"/>
                <a:cs typeface="Times New Roman" panose="02020603050405020304" pitchFamily="18" charset="0"/>
              </a:rPr>
              <a:t>ISI pouvait apporter rapidement une réponse concrète au cas d’usage suivant : Projet EAZY COMPACT tôlerie 4.0 = comment faire communiquer une machine laser MAZAK avec une tour robotisée LUCAS et un ERP. L’objectif ici est d’automatiser une chaîne de production et d’offrir aux opérateurs une interface unique et intuitive. Notre solution composée de briques modulables était l’outil idéal car il était question ici d’utiliser le c</a:t>
            </a:r>
            <a:r>
              <a:rPr lang="fr-FR" sz="1600" dirty="0">
                <a:effectLst/>
                <a:latin typeface="Cambria" panose="02040503050406030204" pitchFamily="18" charset="0"/>
                <a:ea typeface="Calibri" panose="020F0502020204030204" pitchFamily="34" charset="0"/>
                <a:cs typeface="Cambria" panose="02040503050406030204" pitchFamily="18" charset="0"/>
              </a:rPr>
              <a:t>œ</a:t>
            </a:r>
            <a:r>
              <a:rPr lang="fr-FR" sz="1600" dirty="0">
                <a:effectLst/>
                <a:latin typeface="Kayak Sans" panose="02000500000000000000" pitchFamily="2" charset="0"/>
                <a:ea typeface="Calibri" panose="020F0502020204030204" pitchFamily="34" charset="0"/>
                <a:cs typeface="Times New Roman" panose="02020603050405020304" pitchFamily="18" charset="0"/>
              </a:rPr>
              <a:t>ur de notre plateforme et de pouvoir s</a:t>
            </a:r>
            <a:r>
              <a:rPr lang="fr-FR" sz="1600" dirty="0">
                <a:effectLst/>
                <a:latin typeface="Kayak Sans" panose="02000500000000000000" pitchFamily="2" charset="0"/>
                <a:ea typeface="Calibri" panose="020F0502020204030204" pitchFamily="34" charset="0"/>
                <a:cs typeface="Kayak Sans" panose="02000500000000000000" pitchFamily="2" charset="0"/>
              </a:rPr>
              <a:t>’</a:t>
            </a:r>
            <a:r>
              <a:rPr lang="fr-FR" sz="1600" dirty="0">
                <a:effectLst/>
                <a:latin typeface="Kayak Sans" panose="02000500000000000000" pitchFamily="2" charset="0"/>
                <a:ea typeface="Calibri" panose="020F0502020204030204" pitchFamily="34" charset="0"/>
                <a:cs typeface="Times New Roman" panose="02020603050405020304" pitchFamily="18" charset="0"/>
              </a:rPr>
              <a:t>adapter avec le d</a:t>
            </a:r>
            <a:r>
              <a:rPr lang="fr-FR" sz="1600" dirty="0">
                <a:effectLst/>
                <a:latin typeface="Kayak Sans" panose="02000500000000000000" pitchFamily="2" charset="0"/>
                <a:ea typeface="Calibri" panose="020F0502020204030204" pitchFamily="34" charset="0"/>
                <a:cs typeface="Kayak Sans" panose="02000500000000000000" pitchFamily="2" charset="0"/>
              </a:rPr>
              <a:t>é</a:t>
            </a:r>
            <a:r>
              <a:rPr lang="fr-FR" sz="1600" dirty="0">
                <a:effectLst/>
                <a:latin typeface="Kayak Sans" panose="02000500000000000000" pitchFamily="2" charset="0"/>
                <a:ea typeface="Calibri" panose="020F0502020204030204" pitchFamily="34" charset="0"/>
                <a:cs typeface="Times New Roman" panose="02020603050405020304" pitchFamily="18" charset="0"/>
              </a:rPr>
              <a:t>veloppement de briques sp</a:t>
            </a:r>
            <a:r>
              <a:rPr lang="fr-FR" sz="1600" dirty="0">
                <a:effectLst/>
                <a:latin typeface="Kayak Sans" panose="02000500000000000000" pitchFamily="2" charset="0"/>
                <a:ea typeface="Calibri" panose="020F0502020204030204" pitchFamily="34" charset="0"/>
                <a:cs typeface="Kayak Sans" panose="02000500000000000000" pitchFamily="2" charset="0"/>
              </a:rPr>
              <a:t>é</a:t>
            </a:r>
            <a:r>
              <a:rPr lang="fr-FR" sz="1600" dirty="0">
                <a:effectLst/>
                <a:latin typeface="Kayak Sans" panose="02000500000000000000" pitchFamily="2" charset="0"/>
                <a:ea typeface="Calibri" panose="020F0502020204030204" pitchFamily="34" charset="0"/>
                <a:cs typeface="Times New Roman" panose="02020603050405020304" pitchFamily="18" charset="0"/>
              </a:rPr>
              <a:t>cifiques.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800"/>
              </a:spcAft>
              <a:buFont typeface="Arial" panose="020B0604020202020204" pitchFamily="34" charset="0"/>
              <a:buChar char="•"/>
            </a:pPr>
            <a:r>
              <a:rPr lang="fr-FR" sz="1600" dirty="0">
                <a:latin typeface="Kayak Sans" panose="02000500000000000000" pitchFamily="2" charset="0"/>
                <a:ea typeface="Calibri" panose="020F0502020204030204" pitchFamily="34" charset="0"/>
                <a:cs typeface="Times New Roman" panose="02020603050405020304" pitchFamily="18" charset="0"/>
              </a:rPr>
              <a:t>G</a:t>
            </a:r>
            <a:r>
              <a:rPr lang="fr-FR" sz="1600" dirty="0">
                <a:effectLst/>
                <a:latin typeface="Kayak Sans" panose="02000500000000000000" pitchFamily="2" charset="0"/>
                <a:ea typeface="Calibri" panose="020F0502020204030204" pitchFamily="34" charset="0"/>
                <a:cs typeface="Times New Roman" panose="02020603050405020304" pitchFamily="18" charset="0"/>
              </a:rPr>
              <a:t>ain de temps pour LUCAS considérable : plus besoin de prendre une équipe en interne pour développer sur deux ans cette solution (sans être assurés du résultat), nous pouvions y répondre en trois mois sur le lot 1. L’objectif étant de rajouter d’autres tours et systèmes robotisés par la suite, sans être obligés de tout redévelopper.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800"/>
              </a:spcAft>
              <a:buFont typeface="Arial" panose="020B0604020202020204" pitchFamily="34" charset="0"/>
              <a:buChar char="•"/>
            </a:pPr>
            <a:r>
              <a:rPr lang="fr-FR" sz="1600" dirty="0">
                <a:effectLst/>
                <a:latin typeface="Kayak Sans" panose="02000500000000000000" pitchFamily="2" charset="0"/>
                <a:ea typeface="Calibri" panose="020F0502020204030204" pitchFamily="34" charset="0"/>
                <a:cs typeface="Times New Roman" panose="02020603050405020304" pitchFamily="18" charset="0"/>
              </a:rPr>
              <a:t>Ensemble, nous pourrons proposer une réponse forte au marché. LUCAS va ainsi produire des machines plus performantes et automatisées, à un coût compétitif.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396626AB-0C00-4B84-8DB8-7CD757B56A70}"/>
              </a:ext>
            </a:extLst>
          </p:cNvPr>
          <p:cNvSpPr txBox="1"/>
          <p:nvPr/>
        </p:nvSpPr>
        <p:spPr>
          <a:xfrm>
            <a:off x="4457700" y="5743575"/>
            <a:ext cx="8582025" cy="369332"/>
          </a:xfrm>
          <a:prstGeom prst="rect">
            <a:avLst/>
          </a:prstGeom>
          <a:noFill/>
        </p:spPr>
        <p:txBody>
          <a:bodyPr wrap="square" rtlCol="0">
            <a:spAutoFit/>
          </a:bodyPr>
          <a:lstStyle/>
          <a:p>
            <a:r>
              <a:rPr lang="fr-FR" dirty="0">
                <a:hlinkClick r:id="rId2"/>
              </a:rPr>
              <a:t>https://lucas-tower-system.com/fr</a:t>
            </a:r>
            <a:r>
              <a:rPr lang="fr-FR" dirty="0"/>
              <a:t> </a:t>
            </a:r>
          </a:p>
        </p:txBody>
      </p:sp>
    </p:spTree>
    <p:extLst>
      <p:ext uri="{BB962C8B-B14F-4D97-AF65-F5344CB8AC3E}">
        <p14:creationId xmlns:p14="http://schemas.microsoft.com/office/powerpoint/2010/main" val="281156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727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A4BAC6-F2BA-AFBA-A511-A3520065E699}"/>
              </a:ext>
            </a:extLst>
          </p:cNvPr>
          <p:cNvSpPr/>
          <p:nvPr/>
        </p:nvSpPr>
        <p:spPr>
          <a:xfrm>
            <a:off x="1223962" y="933450"/>
            <a:ext cx="9744075" cy="499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u="sng" dirty="0">
              <a:solidFill>
                <a:schemeClr val="tx1"/>
              </a:solidFill>
              <a:latin typeface="Kayak Sans" panose="02000500000000000000" pitchFamily="2" charset="0"/>
            </a:endParaRPr>
          </a:p>
          <a:p>
            <a:pPr algn="ctr"/>
            <a:endParaRPr lang="fr-FR" sz="2400" b="1" u="sng" dirty="0">
              <a:solidFill>
                <a:schemeClr val="tx1"/>
              </a:solidFill>
              <a:latin typeface="Kayak Sans" panose="02000500000000000000" pitchFamily="2" charset="0"/>
            </a:endParaRPr>
          </a:p>
          <a:p>
            <a:pPr algn="ctr"/>
            <a:r>
              <a:rPr lang="fr-FR" sz="2400" b="1" u="sng" dirty="0">
                <a:solidFill>
                  <a:schemeClr val="tx1"/>
                </a:solidFill>
                <a:latin typeface="Kayak Sans" panose="02000500000000000000" pitchFamily="2" charset="0"/>
              </a:rPr>
              <a:t>SEANCE N°2 : La stratégie marketing et financière</a:t>
            </a:r>
          </a:p>
          <a:p>
            <a:pPr algn="ctr"/>
            <a:endParaRPr lang="fr-FR" sz="2400" b="1" u="sng" dirty="0">
              <a:solidFill>
                <a:schemeClr val="tx1"/>
              </a:solidFill>
              <a:latin typeface="Kayak Sans" panose="02000500000000000000" pitchFamily="2" charset="0"/>
            </a:endParaRPr>
          </a:p>
          <a:p>
            <a:pPr algn="ctr"/>
            <a:r>
              <a:rPr lang="fr-FR" sz="2000" b="1" dirty="0">
                <a:solidFill>
                  <a:schemeClr val="tx1"/>
                </a:solidFill>
                <a:latin typeface="Kayak Sans" panose="02000500000000000000" pitchFamily="2" charset="0"/>
              </a:rPr>
              <a:t>Comment préparer la pénétration du marché ? </a:t>
            </a:r>
          </a:p>
          <a:p>
            <a:pPr algn="ctr"/>
            <a:r>
              <a:rPr lang="fr-FR" sz="2000" b="1" dirty="0">
                <a:solidFill>
                  <a:schemeClr val="tx1"/>
                </a:solidFill>
                <a:latin typeface="Kayak Sans" panose="02000500000000000000" pitchFamily="2" charset="0"/>
              </a:rPr>
              <a:t>Le rôle du marketing dans notre organisation </a:t>
            </a:r>
          </a:p>
          <a:p>
            <a:pPr algn="ctr"/>
            <a:endParaRPr lang="fr-FR" b="1" dirty="0">
              <a:solidFill>
                <a:schemeClr val="tx1"/>
              </a:solidFill>
              <a:latin typeface="Kayak Sans" panose="02000500000000000000" pitchFamily="2" charset="0"/>
            </a:endParaRPr>
          </a:p>
          <a:p>
            <a:pPr marL="285750" indent="-285750" algn="ctr">
              <a:lnSpc>
                <a:spcPct val="150000"/>
              </a:lnSpc>
              <a:buFont typeface="Wingdings" panose="05000000000000000000" pitchFamily="2" charset="2"/>
              <a:buChar char="q"/>
            </a:pPr>
            <a:r>
              <a:rPr lang="fr-FR" b="0" i="0" dirty="0">
                <a:solidFill>
                  <a:srgbClr val="000000"/>
                </a:solidFill>
                <a:effectLst/>
                <a:latin typeface="Kayak Sans" panose="02000500000000000000" pitchFamily="2" charset="0"/>
              </a:rPr>
              <a:t>Réflexions stratégiques et ambitions</a:t>
            </a:r>
          </a:p>
          <a:p>
            <a:pPr marL="285750" indent="-285750" algn="ctr">
              <a:lnSpc>
                <a:spcPct val="150000"/>
              </a:lnSpc>
              <a:buFont typeface="Wingdings" panose="05000000000000000000" pitchFamily="2" charset="2"/>
              <a:buChar char="q"/>
            </a:pPr>
            <a:r>
              <a:rPr lang="fr-FR" b="0" i="0" dirty="0">
                <a:solidFill>
                  <a:srgbClr val="000000"/>
                </a:solidFill>
                <a:effectLst/>
                <a:latin typeface="Kayak Sans" panose="02000500000000000000" pitchFamily="2" charset="0"/>
              </a:rPr>
              <a:t>Le marketing industriel et de l’innovation</a:t>
            </a:r>
          </a:p>
          <a:p>
            <a:pPr marL="285750" indent="-285750" algn="ctr">
              <a:lnSpc>
                <a:spcPct val="150000"/>
              </a:lnSpc>
              <a:buFont typeface="Wingdings" panose="05000000000000000000" pitchFamily="2" charset="2"/>
              <a:buChar char="q"/>
            </a:pPr>
            <a:r>
              <a:rPr lang="fr-FR" dirty="0">
                <a:solidFill>
                  <a:srgbClr val="000000"/>
                </a:solidFill>
                <a:latin typeface="Kayak Sans" panose="02000500000000000000" pitchFamily="2" charset="0"/>
              </a:rPr>
              <a:t>Le marché : analyse quantitative et qualitative</a:t>
            </a:r>
            <a:endParaRPr lang="fr-FR" b="0" i="0" dirty="0">
              <a:solidFill>
                <a:srgbClr val="000000"/>
              </a:solidFill>
              <a:effectLst/>
              <a:latin typeface="Kayak Sans" panose="02000500000000000000" pitchFamily="2" charset="0"/>
            </a:endParaRPr>
          </a:p>
          <a:p>
            <a:pPr marL="285750" indent="-285750" algn="ctr">
              <a:lnSpc>
                <a:spcPct val="150000"/>
              </a:lnSpc>
              <a:buFont typeface="Wingdings" panose="05000000000000000000" pitchFamily="2" charset="2"/>
              <a:buChar char="q"/>
            </a:pPr>
            <a:r>
              <a:rPr lang="fr-FR" b="0" i="0" dirty="0">
                <a:solidFill>
                  <a:srgbClr val="000000"/>
                </a:solidFill>
                <a:effectLst/>
                <a:latin typeface="Kayak Sans" panose="02000500000000000000" pitchFamily="2" charset="0"/>
              </a:rPr>
              <a:t>Les besoins des consommateurs</a:t>
            </a:r>
          </a:p>
          <a:p>
            <a:pPr marL="285750" indent="-285750" algn="ctr">
              <a:lnSpc>
                <a:spcPct val="150000"/>
              </a:lnSpc>
              <a:buFont typeface="Wingdings" panose="05000000000000000000" pitchFamily="2" charset="2"/>
              <a:buChar char="q"/>
            </a:pPr>
            <a:r>
              <a:rPr lang="fr-FR" dirty="0">
                <a:solidFill>
                  <a:srgbClr val="000000"/>
                </a:solidFill>
                <a:latin typeface="Kayak Sans" panose="02000500000000000000" pitchFamily="2" charset="0"/>
              </a:rPr>
              <a:t>Le marketing mix</a:t>
            </a:r>
            <a:endParaRPr lang="fr-FR" b="0" i="0" dirty="0">
              <a:solidFill>
                <a:srgbClr val="000000"/>
              </a:solidFill>
              <a:effectLst/>
              <a:latin typeface="Kayak Sans" panose="02000500000000000000" pitchFamily="2" charset="0"/>
            </a:endParaRPr>
          </a:p>
          <a:p>
            <a:pPr marL="285750" indent="-285750" algn="ctr">
              <a:lnSpc>
                <a:spcPct val="150000"/>
              </a:lnSpc>
              <a:buFont typeface="Wingdings" panose="05000000000000000000" pitchFamily="2" charset="2"/>
              <a:buChar char="q"/>
            </a:pPr>
            <a:r>
              <a:rPr lang="fr-FR" dirty="0">
                <a:solidFill>
                  <a:srgbClr val="000000"/>
                </a:solidFill>
                <a:latin typeface="Kayak Sans" panose="02000500000000000000" pitchFamily="2" charset="0"/>
              </a:rPr>
              <a:t>La proposition de valeur</a:t>
            </a:r>
          </a:p>
          <a:p>
            <a:pPr marL="285750" indent="-285750" algn="ctr">
              <a:lnSpc>
                <a:spcPct val="150000"/>
              </a:lnSpc>
              <a:buFont typeface="Wingdings" panose="05000000000000000000" pitchFamily="2" charset="2"/>
              <a:buChar char="q"/>
            </a:pPr>
            <a:r>
              <a:rPr lang="fr-FR" b="0" i="0" dirty="0">
                <a:solidFill>
                  <a:srgbClr val="000000"/>
                </a:solidFill>
                <a:effectLst/>
                <a:latin typeface="Kayak Sans" panose="02000500000000000000" pitchFamily="2" charset="0"/>
              </a:rPr>
              <a:t>La stratégie financière </a:t>
            </a:r>
          </a:p>
          <a:p>
            <a:pPr marL="285750" indent="-285750" algn="ctr">
              <a:lnSpc>
                <a:spcPct val="150000"/>
              </a:lnSpc>
              <a:buFont typeface="Wingdings" panose="05000000000000000000" pitchFamily="2" charset="2"/>
              <a:buChar char="q"/>
            </a:pPr>
            <a:endParaRPr lang="fr-FR" b="0" i="0" dirty="0">
              <a:solidFill>
                <a:srgbClr val="000000"/>
              </a:solidFill>
              <a:effectLst/>
              <a:latin typeface="Kayak Sans" panose="02000500000000000000" pitchFamily="2" charset="0"/>
            </a:endParaRPr>
          </a:p>
          <a:p>
            <a:pPr algn="ctr"/>
            <a:endParaRPr lang="fr-FR" sz="2400" b="1" dirty="0">
              <a:solidFill>
                <a:schemeClr val="tx1"/>
              </a:solidFill>
              <a:latin typeface="Kayak Sans" panose="02000500000000000000" pitchFamily="2" charset="0"/>
            </a:endParaRPr>
          </a:p>
        </p:txBody>
      </p:sp>
    </p:spTree>
    <p:extLst>
      <p:ext uri="{BB962C8B-B14F-4D97-AF65-F5344CB8AC3E}">
        <p14:creationId xmlns:p14="http://schemas.microsoft.com/office/powerpoint/2010/main" val="645891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BB1458C-88AC-8945-2333-997D20936DEF}"/>
              </a:ext>
            </a:extLst>
          </p:cNvPr>
          <p:cNvPicPr>
            <a:picLocks noChangeAspect="1"/>
          </p:cNvPicPr>
          <p:nvPr/>
        </p:nvPicPr>
        <p:blipFill>
          <a:blip r:embed="rId2">
            <a:extLst>
              <a:ext uri="{28A0092B-C50C-407E-A947-70E740481C1C}">
                <a14:useLocalDpi xmlns:a14="http://schemas.microsoft.com/office/drawing/2010/main" val="0"/>
              </a:ext>
            </a:extLst>
          </a:blip>
          <a:srcRect l="6029"/>
          <a:stretch/>
        </p:blipFill>
        <p:spPr>
          <a:xfrm>
            <a:off x="24714" y="647701"/>
            <a:ext cx="12167286" cy="5608944"/>
          </a:xfrm>
          <a:prstGeom prst="rect">
            <a:avLst/>
          </a:prstGeom>
        </p:spPr>
      </p:pic>
    </p:spTree>
    <p:extLst>
      <p:ext uri="{BB962C8B-B14F-4D97-AF65-F5344CB8AC3E}">
        <p14:creationId xmlns:p14="http://schemas.microsoft.com/office/powerpoint/2010/main" val="2366888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E356C36-9947-1687-4EB8-11FC55C1EDA9}"/>
              </a:ext>
            </a:extLst>
          </p:cNvPr>
          <p:cNvPicPr>
            <a:picLocks noChangeAspect="1"/>
          </p:cNvPicPr>
          <p:nvPr/>
        </p:nvPicPr>
        <p:blipFill rotWithShape="1">
          <a:blip r:embed="rId2">
            <a:extLst>
              <a:ext uri="{28A0092B-C50C-407E-A947-70E740481C1C}">
                <a14:useLocalDpi xmlns:a14="http://schemas.microsoft.com/office/drawing/2010/main" val="0"/>
              </a:ext>
            </a:extLst>
          </a:blip>
          <a:srcRect t="9028" b="10833"/>
          <a:stretch/>
        </p:blipFill>
        <p:spPr>
          <a:xfrm>
            <a:off x="1838324" y="0"/>
            <a:ext cx="8557641" cy="6858000"/>
          </a:xfrm>
          <a:prstGeom prst="rect">
            <a:avLst/>
          </a:prstGeom>
        </p:spPr>
      </p:pic>
    </p:spTree>
    <p:extLst>
      <p:ext uri="{BB962C8B-B14F-4D97-AF65-F5344CB8AC3E}">
        <p14:creationId xmlns:p14="http://schemas.microsoft.com/office/powerpoint/2010/main" val="3805479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0F9D05-185E-375D-4653-4284732EA5FF}"/>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COMMUNIQUER SON OFFRE</a:t>
            </a:r>
          </a:p>
        </p:txBody>
      </p:sp>
      <p:sp>
        <p:nvSpPr>
          <p:cNvPr id="2" name="ZoneTexte 1">
            <a:extLst>
              <a:ext uri="{FF2B5EF4-FFF2-40B4-BE49-F238E27FC236}">
                <a16:creationId xmlns:a16="http://schemas.microsoft.com/office/drawing/2014/main" id="{42E13981-D396-1E0D-5040-667F44CDFBDD}"/>
              </a:ext>
            </a:extLst>
          </p:cNvPr>
          <p:cNvSpPr txBox="1"/>
          <p:nvPr/>
        </p:nvSpPr>
        <p:spPr>
          <a:xfrm>
            <a:off x="607218" y="900472"/>
            <a:ext cx="10977563" cy="5957528"/>
          </a:xfrm>
          <a:prstGeom prst="rect">
            <a:avLst/>
          </a:prstGeom>
          <a:noFill/>
        </p:spPr>
        <p:txBody>
          <a:bodyPr wrap="square" rtlCol="0">
            <a:spAutoFit/>
          </a:bodyPr>
          <a:lstStyle/>
          <a:p>
            <a:pPr marL="285750" indent="-285750" algn="just">
              <a:lnSpc>
                <a:spcPct val="107000"/>
              </a:lnSpc>
              <a:spcBef>
                <a:spcPts val="600"/>
              </a:spcBef>
              <a:spcAft>
                <a:spcPts val="600"/>
              </a:spcAft>
              <a:buFont typeface="Courier New" panose="02070309020205020404" pitchFamily="49" charset="0"/>
              <a:buChar char="o"/>
            </a:pPr>
            <a:r>
              <a:rPr lang="fr-FR" sz="1800" b="1" dirty="0">
                <a:effectLst/>
                <a:latin typeface="Kayak Sans" panose="02000500000000000000" pitchFamily="2" charset="0"/>
                <a:ea typeface="Kayak Sans" panose="02000500000000000000" pitchFamily="2" charset="0"/>
                <a:cs typeface="Times New Roman" panose="02020603050405020304" pitchFamily="18" charset="0"/>
              </a:rPr>
              <a:t>Médias : </a:t>
            </a:r>
          </a:p>
          <a:p>
            <a:pPr marL="342900" lvl="0" indent="-342900" algn="just">
              <a:lnSpc>
                <a:spcPct val="107000"/>
              </a:lnSpc>
              <a:spcBef>
                <a:spcPts val="600"/>
              </a:spcBef>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Presse (articles dans </a:t>
            </a:r>
            <a:r>
              <a:rPr lang="fr-FR" sz="1800" dirty="0" err="1">
                <a:effectLst/>
                <a:latin typeface="Kayak Sans" panose="02000500000000000000" pitchFamily="2" charset="0"/>
                <a:ea typeface="Kayak Sans" panose="02000500000000000000" pitchFamily="2" charset="0"/>
                <a:cs typeface="Times New Roman" panose="02020603050405020304" pitchFamily="18" charset="0"/>
              </a:rPr>
              <a:t>Placéco</a:t>
            </a:r>
            <a:r>
              <a:rPr lang="fr-FR" sz="1800" dirty="0">
                <a:effectLst/>
                <a:latin typeface="Kayak Sans" panose="02000500000000000000" pitchFamily="2" charset="0"/>
                <a:ea typeface="Kayak Sans" panose="02000500000000000000" pitchFamily="2" charset="0"/>
                <a:cs typeface="Times New Roman" panose="02020603050405020304" pitchFamily="18" charset="0"/>
              </a:rPr>
              <a:t>, Sud-Ouest, Mesures, Machines Production…)</a:t>
            </a:r>
          </a:p>
          <a:p>
            <a:pPr marL="342900" lvl="0" indent="-342900" algn="just">
              <a:lnSpc>
                <a:spcPct val="107000"/>
              </a:lnSpc>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Site web (refonte par une agence)</a:t>
            </a:r>
          </a:p>
          <a:p>
            <a:pPr marL="342900" lvl="0" indent="-342900" algn="just">
              <a:lnSpc>
                <a:spcPct val="107000"/>
              </a:lnSpc>
              <a:spcAft>
                <a:spcPts val="600"/>
              </a:spcAft>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Télévision (reportages prévus avec France 3 et </a:t>
            </a:r>
            <a:r>
              <a:rPr lang="fr-FR" sz="1800" dirty="0" err="1">
                <a:effectLst/>
                <a:latin typeface="Kayak Sans" panose="02000500000000000000" pitchFamily="2" charset="0"/>
                <a:ea typeface="Kayak Sans" panose="02000500000000000000" pitchFamily="2" charset="0"/>
                <a:cs typeface="Times New Roman" panose="02020603050405020304" pitchFamily="18" charset="0"/>
              </a:rPr>
              <a:t>Placéco</a:t>
            </a:r>
            <a:r>
              <a:rPr lang="fr-FR" sz="1800" dirty="0">
                <a:effectLst/>
                <a:latin typeface="Kayak Sans" panose="02000500000000000000" pitchFamily="2" charset="0"/>
                <a:ea typeface="Kayak Sans" panose="02000500000000000000" pitchFamily="2" charset="0"/>
                <a:cs typeface="Times New Roman" panose="02020603050405020304" pitchFamily="18" charset="0"/>
              </a:rPr>
              <a:t>)</a:t>
            </a:r>
          </a:p>
          <a:p>
            <a:pPr marL="285750" indent="-285750" algn="just">
              <a:lnSpc>
                <a:spcPct val="107000"/>
              </a:lnSpc>
              <a:spcBef>
                <a:spcPts val="600"/>
              </a:spcBef>
              <a:spcAft>
                <a:spcPts val="600"/>
              </a:spcAft>
              <a:buFont typeface="Courier New" panose="02070309020205020404" pitchFamily="49" charset="0"/>
              <a:buChar char="o"/>
            </a:pPr>
            <a:r>
              <a:rPr lang="fr-FR" sz="1800" b="1" dirty="0">
                <a:effectLst/>
                <a:latin typeface="Kayak Sans" panose="02000500000000000000" pitchFamily="2" charset="0"/>
                <a:ea typeface="Kayak Sans" panose="02000500000000000000" pitchFamily="2" charset="0"/>
                <a:cs typeface="Times New Roman" panose="02020603050405020304" pitchFamily="18" charset="0"/>
              </a:rPr>
              <a:t>Hors-Médias : </a:t>
            </a:r>
          </a:p>
          <a:p>
            <a:pPr marL="342900" lvl="0" indent="-342900" algn="just">
              <a:lnSpc>
                <a:spcPct val="107000"/>
              </a:lnSpc>
              <a:spcBef>
                <a:spcPts val="600"/>
              </a:spcBef>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Réseaux sociaux (LinkedIn et Twitter) </a:t>
            </a:r>
          </a:p>
          <a:p>
            <a:pPr marL="342900" lvl="0" indent="-342900" algn="just">
              <a:lnSpc>
                <a:spcPct val="107000"/>
              </a:lnSpc>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Supports papiers (goodies, plaquettes, kakemono)</a:t>
            </a:r>
          </a:p>
          <a:p>
            <a:pPr marL="342900" lvl="0" indent="-342900" algn="just">
              <a:lnSpc>
                <a:spcPct val="107000"/>
              </a:lnSpc>
              <a:spcAft>
                <a:spcPts val="600"/>
              </a:spcAft>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Evènementiel (participation à de nombreux salons professionnels et forums) </a:t>
            </a:r>
          </a:p>
          <a:p>
            <a:pPr marL="285750" indent="-285750" algn="just">
              <a:lnSpc>
                <a:spcPct val="107000"/>
              </a:lnSpc>
              <a:spcBef>
                <a:spcPts val="600"/>
              </a:spcBef>
              <a:spcAft>
                <a:spcPts val="600"/>
              </a:spcAft>
              <a:buFont typeface="Courier New" panose="02070309020205020404" pitchFamily="49" charset="0"/>
              <a:buChar char="o"/>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Nous sommes aussi membres de plusieurs </a:t>
            </a:r>
            <a:r>
              <a:rPr lang="fr-FR" sz="1800" b="1" dirty="0">
                <a:effectLst/>
                <a:latin typeface="Kayak Sans" panose="02000500000000000000" pitchFamily="2" charset="0"/>
                <a:ea typeface="Kayak Sans" panose="02000500000000000000" pitchFamily="2" charset="0"/>
                <a:cs typeface="Times New Roman" panose="02020603050405020304" pitchFamily="18" charset="0"/>
              </a:rPr>
              <a:t>réseaux et clusters </a:t>
            </a:r>
            <a:r>
              <a:rPr lang="fr-FR" sz="1800" dirty="0">
                <a:effectLst/>
                <a:latin typeface="Kayak Sans" panose="02000500000000000000" pitchFamily="2" charset="0"/>
                <a:ea typeface="Kayak Sans" panose="02000500000000000000" pitchFamily="2" charset="0"/>
                <a:cs typeface="Times New Roman" panose="02020603050405020304" pitchFamily="18" charset="0"/>
              </a:rPr>
              <a:t>régionaux et nationaux (Bordeaux Technowest, Aquitaine Robotics, French Tech, Digital Aquitaine, Aerospace Valley, Robotics Place, GEPPIA) afin de :</a:t>
            </a:r>
          </a:p>
          <a:p>
            <a:pPr marL="342900" lvl="0" indent="-342900" algn="just">
              <a:lnSpc>
                <a:spcPct val="107000"/>
              </a:lnSpc>
              <a:spcBef>
                <a:spcPts val="600"/>
              </a:spcBef>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rencontrer de nouveaux adhérents</a:t>
            </a:r>
          </a:p>
          <a:p>
            <a:pPr marL="342900" lvl="0" indent="-342900" algn="just">
              <a:lnSpc>
                <a:spcPct val="107000"/>
              </a:lnSpc>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participer à des évènements </a:t>
            </a:r>
          </a:p>
          <a:p>
            <a:pPr marL="342900" lvl="0" indent="-342900" algn="just">
              <a:lnSpc>
                <a:spcPct val="107000"/>
              </a:lnSpc>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consolider les liens avec la région et les centres de recherche</a:t>
            </a:r>
          </a:p>
          <a:p>
            <a:pPr marL="342900" lvl="0" indent="-342900" algn="just">
              <a:lnSpc>
                <a:spcPct val="107000"/>
              </a:lnSpc>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participer à des projets collaboratifs</a:t>
            </a:r>
          </a:p>
          <a:p>
            <a:pPr marL="342900" lvl="0" indent="-342900" algn="just">
              <a:lnSpc>
                <a:spcPct val="107000"/>
              </a:lnSpc>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mettre en commun les compétences</a:t>
            </a:r>
          </a:p>
          <a:p>
            <a:pPr marL="342900" lvl="0" indent="-342900" algn="just">
              <a:lnSpc>
                <a:spcPct val="107000"/>
              </a:lnSpc>
              <a:spcAft>
                <a:spcPts val="600"/>
              </a:spcAft>
              <a:buFont typeface="Kayak Sans" panose="02000500000000000000" pitchFamily="2"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trouver des utilisateurs finaux et des cas d’usage</a:t>
            </a:r>
          </a:p>
          <a:p>
            <a:endParaRPr lang="fr-FR" dirty="0"/>
          </a:p>
        </p:txBody>
      </p:sp>
    </p:spTree>
    <p:extLst>
      <p:ext uri="{BB962C8B-B14F-4D97-AF65-F5344CB8AC3E}">
        <p14:creationId xmlns:p14="http://schemas.microsoft.com/office/powerpoint/2010/main" val="136202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92123A-106F-C300-BFA2-155F9A3A43FF}"/>
              </a:ext>
            </a:extLst>
          </p:cNvPr>
          <p:cNvSpPr/>
          <p:nvPr/>
        </p:nvSpPr>
        <p:spPr>
          <a:xfrm>
            <a:off x="0" y="1"/>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DIFFERENCIATION SUR LE MARCHE</a:t>
            </a:r>
          </a:p>
        </p:txBody>
      </p:sp>
      <p:sp>
        <p:nvSpPr>
          <p:cNvPr id="2" name="ZoneTexte 1">
            <a:extLst>
              <a:ext uri="{FF2B5EF4-FFF2-40B4-BE49-F238E27FC236}">
                <a16:creationId xmlns:a16="http://schemas.microsoft.com/office/drawing/2014/main" id="{524B6F60-DE81-0C26-7178-2DD398BDA257}"/>
              </a:ext>
            </a:extLst>
          </p:cNvPr>
          <p:cNvSpPr txBox="1"/>
          <p:nvPr/>
        </p:nvSpPr>
        <p:spPr>
          <a:xfrm>
            <a:off x="768214" y="998250"/>
            <a:ext cx="8372475" cy="5509200"/>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fr-FR" dirty="0"/>
              <a:t>Deux modes de déploiements (cloud et local) </a:t>
            </a:r>
          </a:p>
          <a:p>
            <a:pPr marL="285750" indent="-285750">
              <a:lnSpc>
                <a:spcPct val="150000"/>
              </a:lnSpc>
              <a:buFont typeface="Wingdings" panose="05000000000000000000" pitchFamily="2" charset="2"/>
              <a:buChar char="v"/>
            </a:pPr>
            <a:r>
              <a:rPr lang="fr-FR" dirty="0"/>
              <a:t>Intégration facile et rapide</a:t>
            </a:r>
          </a:p>
          <a:p>
            <a:pPr marL="285750" indent="-285750">
              <a:lnSpc>
                <a:spcPct val="150000"/>
              </a:lnSpc>
              <a:buFont typeface="Wingdings" panose="05000000000000000000" pitchFamily="2" charset="2"/>
              <a:buChar char="v"/>
            </a:pPr>
            <a:r>
              <a:rPr lang="fr-FR" dirty="0"/>
              <a:t>Interface unique et intuitive </a:t>
            </a:r>
          </a:p>
          <a:p>
            <a:pPr marL="285750" indent="-285750">
              <a:lnSpc>
                <a:spcPct val="150000"/>
              </a:lnSpc>
              <a:buFont typeface="Wingdings" panose="05000000000000000000" pitchFamily="2" charset="2"/>
              <a:buChar char="v"/>
            </a:pPr>
            <a:r>
              <a:rPr lang="fr-FR" dirty="0"/>
              <a:t>Adaptation aux métiers </a:t>
            </a:r>
          </a:p>
          <a:p>
            <a:pPr marL="285750" indent="-285750">
              <a:lnSpc>
                <a:spcPct val="150000"/>
              </a:lnSpc>
              <a:buFont typeface="Wingdings" panose="05000000000000000000" pitchFamily="2" charset="2"/>
              <a:buChar char="v"/>
            </a:pPr>
            <a:r>
              <a:rPr lang="fr-FR" dirty="0"/>
              <a:t>Apport de valeurs économiques : </a:t>
            </a:r>
          </a:p>
          <a:p>
            <a:pPr marL="342900" lvl="0" indent="-342900" algn="just">
              <a:lnSpc>
                <a:spcPct val="150000"/>
              </a:lnSpc>
              <a:spcBef>
                <a:spcPts val="600"/>
              </a:spcBef>
              <a:buFont typeface="Calibri" panose="020F0502020204030204" pitchFamily="34"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Routage avec simulations possibles qui optimise les coûts </a:t>
            </a:r>
          </a:p>
          <a:p>
            <a:pPr marL="342900" lvl="0" indent="-342900" algn="just">
              <a:lnSpc>
                <a:spcPct val="150000"/>
              </a:lnSpc>
              <a:buFont typeface="Calibri" panose="020F0502020204030204" pitchFamily="34"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Bilan énergie / produit </a:t>
            </a:r>
          </a:p>
          <a:p>
            <a:pPr marL="342900" lvl="0" indent="-342900" algn="just">
              <a:lnSpc>
                <a:spcPct val="150000"/>
              </a:lnSpc>
              <a:buFont typeface="Calibri" panose="020F0502020204030204" pitchFamily="34"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Analyse de l’exploitation</a:t>
            </a:r>
          </a:p>
          <a:p>
            <a:pPr marL="342900" lvl="0" indent="-342900" algn="just">
              <a:lnSpc>
                <a:spcPct val="150000"/>
              </a:lnSpc>
              <a:buFont typeface="Calibri" panose="020F0502020204030204" pitchFamily="34"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Gestion des incidents </a:t>
            </a:r>
          </a:p>
          <a:p>
            <a:pPr marL="342900" lvl="0" indent="-342900" algn="just">
              <a:lnSpc>
                <a:spcPct val="150000"/>
              </a:lnSpc>
              <a:buFont typeface="Calibri" panose="020F0502020204030204" pitchFamily="34"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Réduction des temps à non-valeur ajoutée</a:t>
            </a:r>
          </a:p>
          <a:p>
            <a:pPr marL="342900" lvl="0" indent="-342900" algn="just">
              <a:lnSpc>
                <a:spcPct val="150000"/>
              </a:lnSpc>
              <a:buFont typeface="Calibri" panose="020F0502020204030204" pitchFamily="34"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Sélection des flux </a:t>
            </a:r>
          </a:p>
          <a:p>
            <a:pPr marL="342900" lvl="0" indent="-342900" algn="just">
              <a:lnSpc>
                <a:spcPct val="150000"/>
              </a:lnSpc>
              <a:spcAft>
                <a:spcPts val="600"/>
              </a:spcAft>
              <a:buFont typeface="Calibri" panose="020F0502020204030204" pitchFamily="34" charset="0"/>
              <a:buChar char="-"/>
            </a:pPr>
            <a:r>
              <a:rPr lang="fr-FR" sz="1800" dirty="0">
                <a:effectLst/>
                <a:latin typeface="Kayak Sans" panose="02000500000000000000" pitchFamily="2" charset="0"/>
                <a:ea typeface="Kayak Sans" panose="02000500000000000000" pitchFamily="2" charset="0"/>
                <a:cs typeface="Times New Roman" panose="02020603050405020304" pitchFamily="18" charset="0"/>
              </a:rPr>
              <a:t>Augmentation de la productivité </a:t>
            </a:r>
          </a:p>
          <a:p>
            <a:endParaRPr lang="fr-FR" dirty="0"/>
          </a:p>
        </p:txBody>
      </p:sp>
      <p:pic>
        <p:nvPicPr>
          <p:cNvPr id="3" name="Image 2" descr="Une image contenant sombre">
            <a:extLst>
              <a:ext uri="{FF2B5EF4-FFF2-40B4-BE49-F238E27FC236}">
                <a16:creationId xmlns:a16="http://schemas.microsoft.com/office/drawing/2014/main" id="{0CAB3584-17A9-C031-9906-8AC60F0570A8}"/>
              </a:ext>
            </a:extLst>
          </p:cNvPr>
          <p:cNvPicPr>
            <a:picLocks noChangeAspect="1"/>
          </p:cNvPicPr>
          <p:nvPr/>
        </p:nvPicPr>
        <p:blipFill rotWithShape="1">
          <a:blip r:embed="rId2">
            <a:extLst>
              <a:ext uri="{28A0092B-C50C-407E-A947-70E740481C1C}">
                <a14:useLocalDpi xmlns:a14="http://schemas.microsoft.com/office/drawing/2010/main" val="0"/>
              </a:ext>
            </a:extLst>
          </a:blip>
          <a:srcRect l="15028" r="16299"/>
          <a:stretch/>
        </p:blipFill>
        <p:spPr>
          <a:xfrm>
            <a:off x="7237549" y="647701"/>
            <a:ext cx="4954451" cy="6210299"/>
          </a:xfrm>
          <a:prstGeom prst="rect">
            <a:avLst/>
          </a:prstGeom>
        </p:spPr>
      </p:pic>
    </p:spTree>
    <p:extLst>
      <p:ext uri="{BB962C8B-B14F-4D97-AF65-F5344CB8AC3E}">
        <p14:creationId xmlns:p14="http://schemas.microsoft.com/office/powerpoint/2010/main" val="4059407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F384675-9782-27F6-2D7B-5A489A48AAFF}"/>
              </a:ext>
            </a:extLst>
          </p:cNvPr>
          <p:cNvPicPr>
            <a:picLocks noChangeAspect="1"/>
          </p:cNvPicPr>
          <p:nvPr/>
        </p:nvPicPr>
        <p:blipFill rotWithShape="1">
          <a:blip r:embed="rId2">
            <a:extLst>
              <a:ext uri="{28A0092B-C50C-407E-A947-70E740481C1C}">
                <a14:useLocalDpi xmlns:a14="http://schemas.microsoft.com/office/drawing/2010/main" val="0"/>
              </a:ext>
            </a:extLst>
          </a:blip>
          <a:srcRect l="33426" r="31018"/>
          <a:stretch/>
        </p:blipFill>
        <p:spPr>
          <a:xfrm>
            <a:off x="0" y="0"/>
            <a:ext cx="3657600" cy="6858000"/>
          </a:xfrm>
          <a:prstGeom prst="rect">
            <a:avLst/>
          </a:prstGeom>
        </p:spPr>
      </p:pic>
      <p:sp>
        <p:nvSpPr>
          <p:cNvPr id="8" name="Rectangle 7">
            <a:extLst>
              <a:ext uri="{FF2B5EF4-FFF2-40B4-BE49-F238E27FC236}">
                <a16:creationId xmlns:a16="http://schemas.microsoft.com/office/drawing/2014/main" id="{9B86F671-6956-BD4C-4475-45F3AB670879}"/>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CYBERSECURITE</a:t>
            </a:r>
          </a:p>
        </p:txBody>
      </p:sp>
      <p:sp>
        <p:nvSpPr>
          <p:cNvPr id="2" name="ZoneTexte 1">
            <a:extLst>
              <a:ext uri="{FF2B5EF4-FFF2-40B4-BE49-F238E27FC236}">
                <a16:creationId xmlns:a16="http://schemas.microsoft.com/office/drawing/2014/main" id="{7382C352-A3A3-1869-0255-D7615C728D03}"/>
              </a:ext>
            </a:extLst>
          </p:cNvPr>
          <p:cNvSpPr txBox="1"/>
          <p:nvPr/>
        </p:nvSpPr>
        <p:spPr>
          <a:xfrm>
            <a:off x="4688681" y="1622637"/>
            <a:ext cx="6284119" cy="4524315"/>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Virtualisation</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 : déploiement avec des modules qui ne sont pas dépendants, nous pouvons arrêter un seul module sans remettre en cause l’ensemble du système</a:t>
            </a:r>
            <a:endParaRPr lang="fr-FR"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Modules se parlent de manière </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sécurisée</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 (certificat </a:t>
            </a:r>
            <a:r>
              <a:rPr lang="fr-FR" sz="1800" dirty="0" err="1">
                <a:effectLst/>
                <a:latin typeface="Arial" panose="020B0604020202020204" pitchFamily="34" charset="0"/>
                <a:ea typeface="Times New Roman" panose="02020603050405020304" pitchFamily="18" charset="0"/>
                <a:cs typeface="Times New Roman" panose="02020603050405020304" pitchFamily="18" charset="0"/>
              </a:rPr>
              <a:t>tls</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 et authentifiées </a:t>
            </a:r>
            <a:endParaRPr lang="fr-FR"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2 </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types d’authentifications </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 celle de l’opérateur (A2F) et celle du système </a:t>
            </a:r>
            <a:endParaRPr lang="fr-FR"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457200" algn="just">
              <a:lnSpc>
                <a:spcPct val="150000"/>
              </a:lnSpc>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L’important c’est d’avoir les bons outils pour détecter les failles (</a:t>
            </a:r>
            <a:r>
              <a:rPr lang="fr-FR" sz="1800" dirty="0" err="1">
                <a:effectLst/>
                <a:latin typeface="Arial" panose="020B0604020202020204" pitchFamily="34" charset="0"/>
                <a:ea typeface="Times New Roman" panose="02020603050405020304" pitchFamily="18" charset="0"/>
                <a:cs typeface="Times New Roman" panose="02020603050405020304" pitchFamily="18" charset="0"/>
              </a:rPr>
              <a:t>metrics</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 et réagir vite !</a:t>
            </a:r>
            <a:endParaRPr lang="fr-FR" sz="1800" dirty="0">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441196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73A5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FAB7CF-1D33-1BE5-3EAE-414EBF452D3E}"/>
              </a:ext>
            </a:extLst>
          </p:cNvPr>
          <p:cNvSpPr/>
          <p:nvPr/>
        </p:nvSpPr>
        <p:spPr>
          <a:xfrm>
            <a:off x="0" y="-3809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STRATEGIE FINANCIERE</a:t>
            </a:r>
          </a:p>
        </p:txBody>
      </p:sp>
      <p:sp>
        <p:nvSpPr>
          <p:cNvPr id="5" name="ZoneTexte 4">
            <a:extLst>
              <a:ext uri="{FF2B5EF4-FFF2-40B4-BE49-F238E27FC236}">
                <a16:creationId xmlns:a16="http://schemas.microsoft.com/office/drawing/2014/main" id="{B9C7C6DF-2CAA-C4AA-0EC0-38708685553C}"/>
              </a:ext>
            </a:extLst>
          </p:cNvPr>
          <p:cNvSpPr txBox="1"/>
          <p:nvPr/>
        </p:nvSpPr>
        <p:spPr>
          <a:xfrm>
            <a:off x="2610916" y="1191531"/>
            <a:ext cx="6970166" cy="1477328"/>
          </a:xfrm>
          <a:prstGeom prst="rect">
            <a:avLst/>
          </a:prstGeom>
          <a:noFill/>
        </p:spPr>
        <p:txBody>
          <a:bodyPr wrap="square" rtlCol="0">
            <a:spAutoFit/>
          </a:bodyPr>
          <a:lstStyle/>
          <a:p>
            <a:pPr marL="285750" indent="-285750" algn="ctr">
              <a:buFont typeface="Wingdings" panose="05000000000000000000" pitchFamily="2" charset="2"/>
              <a:buChar char="v"/>
            </a:pPr>
            <a:r>
              <a:rPr lang="fr-FR" dirty="0">
                <a:solidFill>
                  <a:schemeClr val="bg1"/>
                </a:solidFill>
              </a:rPr>
              <a:t>Prise de participation dans le capital d’un groupe industriel </a:t>
            </a:r>
          </a:p>
          <a:p>
            <a:pPr marL="285750" indent="-285750" algn="ctr">
              <a:buFont typeface="Wingdings" panose="05000000000000000000" pitchFamily="2" charset="2"/>
              <a:buChar char="v"/>
            </a:pPr>
            <a:endParaRPr lang="fr-FR" dirty="0">
              <a:solidFill>
                <a:schemeClr val="bg1"/>
              </a:solidFill>
            </a:endParaRPr>
          </a:p>
          <a:p>
            <a:pPr marL="285750" indent="-285750" algn="ctr">
              <a:buFont typeface="Wingdings" panose="05000000000000000000" pitchFamily="2" charset="2"/>
              <a:buChar char="v"/>
            </a:pPr>
            <a:r>
              <a:rPr lang="fr-FR" dirty="0">
                <a:solidFill>
                  <a:schemeClr val="bg1"/>
                </a:solidFill>
              </a:rPr>
              <a:t>Prêt Innovation R&amp;D BPI France : financer son programme R&amp;D</a:t>
            </a:r>
          </a:p>
          <a:p>
            <a:pPr marL="285750" indent="-285750" algn="ctr">
              <a:buFont typeface="Wingdings" panose="05000000000000000000" pitchFamily="2" charset="2"/>
              <a:buChar char="v"/>
            </a:pPr>
            <a:endParaRPr lang="fr-FR" dirty="0">
              <a:solidFill>
                <a:schemeClr val="bg1"/>
              </a:solidFill>
            </a:endParaRPr>
          </a:p>
          <a:p>
            <a:pPr marL="285750" indent="-285750" algn="ctr">
              <a:buFont typeface="Wingdings" panose="05000000000000000000" pitchFamily="2" charset="2"/>
              <a:buChar char="v"/>
            </a:pPr>
            <a:r>
              <a:rPr lang="fr-FR" dirty="0">
                <a:solidFill>
                  <a:schemeClr val="bg1"/>
                </a:solidFill>
              </a:rPr>
              <a:t>Les appels à projets et concours (projets européens, Concours </a:t>
            </a:r>
            <a:r>
              <a:rPr lang="fr-FR" dirty="0" err="1">
                <a:solidFill>
                  <a:schemeClr val="bg1"/>
                </a:solidFill>
              </a:rPr>
              <a:t>I-Nov</a:t>
            </a:r>
            <a:r>
              <a:rPr lang="fr-FR" dirty="0">
                <a:solidFill>
                  <a:schemeClr val="bg1"/>
                </a:solidFill>
              </a:rPr>
              <a:t>)</a:t>
            </a:r>
          </a:p>
        </p:txBody>
      </p:sp>
      <p:pic>
        <p:nvPicPr>
          <p:cNvPr id="3" name="Image 2" descr="Une image contenant diagramme, capture d’écran, Graphique, graphisme&#10;&#10;Description générée automatiquement">
            <a:extLst>
              <a:ext uri="{FF2B5EF4-FFF2-40B4-BE49-F238E27FC236}">
                <a16:creationId xmlns:a16="http://schemas.microsoft.com/office/drawing/2014/main" id="{544F6FA2-E760-1332-3CB5-32D446B359A1}"/>
              </a:ext>
            </a:extLst>
          </p:cNvPr>
          <p:cNvPicPr>
            <a:picLocks noChangeAspect="1"/>
          </p:cNvPicPr>
          <p:nvPr/>
        </p:nvPicPr>
        <p:blipFill>
          <a:blip r:embed="rId2">
            <a:extLst>
              <a:ext uri="{28A0092B-C50C-407E-A947-70E740481C1C}">
                <a14:useLocalDpi xmlns:a14="http://schemas.microsoft.com/office/drawing/2010/main" val="0"/>
              </a:ext>
            </a:extLst>
          </a:blip>
          <a:srcRect l="2113" t="6144" r="3048" b="5303"/>
          <a:stretch/>
        </p:blipFill>
        <p:spPr>
          <a:xfrm>
            <a:off x="2855168" y="3011785"/>
            <a:ext cx="6481663" cy="3630753"/>
          </a:xfrm>
          <a:prstGeom prst="rect">
            <a:avLst/>
          </a:prstGeom>
        </p:spPr>
      </p:pic>
    </p:spTree>
    <p:extLst>
      <p:ext uri="{BB962C8B-B14F-4D97-AF65-F5344CB8AC3E}">
        <p14:creationId xmlns:p14="http://schemas.microsoft.com/office/powerpoint/2010/main" val="4075851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4677088-AE01-2454-8174-D9450D492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27" y="352425"/>
            <a:ext cx="11246346" cy="6324600"/>
          </a:xfrm>
          <a:prstGeom prst="rect">
            <a:avLst/>
          </a:prstGeom>
        </p:spPr>
      </p:pic>
    </p:spTree>
    <p:extLst>
      <p:ext uri="{BB962C8B-B14F-4D97-AF65-F5344CB8AC3E}">
        <p14:creationId xmlns:p14="http://schemas.microsoft.com/office/powerpoint/2010/main" val="2429879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DE7A80-4CFA-5945-B9C7-F428FF12081A}"/>
              </a:ext>
            </a:extLst>
          </p:cNvPr>
          <p:cNvSpPr/>
          <p:nvPr/>
        </p:nvSpPr>
        <p:spPr>
          <a:xfrm>
            <a:off x="0" y="-3809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DEPOT DE MARQUE</a:t>
            </a:r>
          </a:p>
        </p:txBody>
      </p:sp>
      <p:pic>
        <p:nvPicPr>
          <p:cNvPr id="6" name="Image 5">
            <a:extLst>
              <a:ext uri="{FF2B5EF4-FFF2-40B4-BE49-F238E27FC236}">
                <a16:creationId xmlns:a16="http://schemas.microsoft.com/office/drawing/2014/main" id="{DD608E61-7456-81D4-07A8-498A4D01C823}"/>
              </a:ext>
            </a:extLst>
          </p:cNvPr>
          <p:cNvPicPr>
            <a:picLocks noChangeAspect="1"/>
          </p:cNvPicPr>
          <p:nvPr/>
        </p:nvPicPr>
        <p:blipFill rotWithShape="1">
          <a:blip r:embed="rId2">
            <a:extLst>
              <a:ext uri="{28A0092B-C50C-407E-A947-70E740481C1C}">
                <a14:useLocalDpi xmlns:a14="http://schemas.microsoft.com/office/drawing/2010/main" val="0"/>
              </a:ext>
            </a:extLst>
          </a:blip>
          <a:srcRect r="-20276" b="62699"/>
          <a:stretch/>
        </p:blipFill>
        <p:spPr>
          <a:xfrm>
            <a:off x="152399" y="1543052"/>
            <a:ext cx="4476752" cy="3470960"/>
          </a:xfrm>
          <a:prstGeom prst="rect">
            <a:avLst/>
          </a:prstGeom>
        </p:spPr>
      </p:pic>
      <p:pic>
        <p:nvPicPr>
          <p:cNvPr id="8" name="Image 7">
            <a:extLst>
              <a:ext uri="{FF2B5EF4-FFF2-40B4-BE49-F238E27FC236}">
                <a16:creationId xmlns:a16="http://schemas.microsoft.com/office/drawing/2014/main" id="{2F2CD49C-45AF-312E-C924-CF09E921B623}"/>
              </a:ext>
            </a:extLst>
          </p:cNvPr>
          <p:cNvPicPr>
            <a:picLocks noChangeAspect="1"/>
          </p:cNvPicPr>
          <p:nvPr/>
        </p:nvPicPr>
        <p:blipFill rotWithShape="1">
          <a:blip r:embed="rId2">
            <a:extLst>
              <a:ext uri="{28A0092B-C50C-407E-A947-70E740481C1C}">
                <a14:useLocalDpi xmlns:a14="http://schemas.microsoft.com/office/drawing/2010/main" val="0"/>
              </a:ext>
            </a:extLst>
          </a:blip>
          <a:srcRect l="7201" t="68986" r="-241"/>
          <a:stretch/>
        </p:blipFill>
        <p:spPr>
          <a:xfrm>
            <a:off x="8055989" y="1663199"/>
            <a:ext cx="3876677" cy="3230665"/>
          </a:xfrm>
          <a:prstGeom prst="rect">
            <a:avLst/>
          </a:prstGeom>
        </p:spPr>
      </p:pic>
      <p:pic>
        <p:nvPicPr>
          <p:cNvPr id="10" name="Image 9">
            <a:extLst>
              <a:ext uri="{FF2B5EF4-FFF2-40B4-BE49-F238E27FC236}">
                <a16:creationId xmlns:a16="http://schemas.microsoft.com/office/drawing/2014/main" id="{124911AC-86D1-AC2B-D51E-7569D1098A00}"/>
              </a:ext>
            </a:extLst>
          </p:cNvPr>
          <p:cNvPicPr>
            <a:picLocks noChangeAspect="1"/>
          </p:cNvPicPr>
          <p:nvPr/>
        </p:nvPicPr>
        <p:blipFill rotWithShape="1">
          <a:blip r:embed="rId2">
            <a:extLst>
              <a:ext uri="{28A0092B-C50C-407E-A947-70E740481C1C}">
                <a14:useLocalDpi xmlns:a14="http://schemas.microsoft.com/office/drawing/2010/main" val="0"/>
              </a:ext>
            </a:extLst>
          </a:blip>
          <a:srcRect t="37083" r="-3125" b="31745"/>
          <a:stretch/>
        </p:blipFill>
        <p:spPr>
          <a:xfrm>
            <a:off x="3805239" y="1543052"/>
            <a:ext cx="4474587" cy="3381373"/>
          </a:xfrm>
          <a:prstGeom prst="rect">
            <a:avLst/>
          </a:prstGeom>
        </p:spPr>
      </p:pic>
      <p:sp>
        <p:nvSpPr>
          <p:cNvPr id="11" name="ZoneTexte 10">
            <a:extLst>
              <a:ext uri="{FF2B5EF4-FFF2-40B4-BE49-F238E27FC236}">
                <a16:creationId xmlns:a16="http://schemas.microsoft.com/office/drawing/2014/main" id="{049F6166-A5A1-F3BE-308D-DE5B8DC64F43}"/>
              </a:ext>
            </a:extLst>
          </p:cNvPr>
          <p:cNvSpPr txBox="1"/>
          <p:nvPr/>
        </p:nvSpPr>
        <p:spPr>
          <a:xfrm>
            <a:off x="1217041" y="5947462"/>
            <a:ext cx="10220325" cy="646331"/>
          </a:xfrm>
          <a:prstGeom prst="rect">
            <a:avLst/>
          </a:prstGeom>
          <a:noFill/>
        </p:spPr>
        <p:txBody>
          <a:bodyPr wrap="square" rtlCol="0">
            <a:spAutoFit/>
          </a:bodyPr>
          <a:lstStyle/>
          <a:p>
            <a:r>
              <a:rPr lang="fr-FR" dirty="0">
                <a:hlinkClick r:id="rId3"/>
              </a:rPr>
              <a:t>https://www.inpi.fr/proteger-vos-creations/proteger-votre-marque/les-etapes-cles-du-depot-de-marque</a:t>
            </a:r>
            <a:endParaRPr lang="fr-FR" dirty="0"/>
          </a:p>
          <a:p>
            <a:endParaRPr lang="fr-FR" dirty="0"/>
          </a:p>
        </p:txBody>
      </p:sp>
    </p:spTree>
    <p:extLst>
      <p:ext uri="{BB962C8B-B14F-4D97-AF65-F5344CB8AC3E}">
        <p14:creationId xmlns:p14="http://schemas.microsoft.com/office/powerpoint/2010/main" val="2808550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018614-AD2A-4316-3EBE-99580A2D42A9}"/>
              </a:ext>
            </a:extLst>
          </p:cNvPr>
          <p:cNvSpPr/>
          <p:nvPr/>
        </p:nvSpPr>
        <p:spPr>
          <a:xfrm>
            <a:off x="0" y="-47624"/>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DEPOT DE BREVET </a:t>
            </a:r>
          </a:p>
        </p:txBody>
      </p:sp>
      <p:pic>
        <p:nvPicPr>
          <p:cNvPr id="6" name="Image 5" descr="Une image contenant texte&#10;&#10;Description générée automatiquement">
            <a:extLst>
              <a:ext uri="{FF2B5EF4-FFF2-40B4-BE49-F238E27FC236}">
                <a16:creationId xmlns:a16="http://schemas.microsoft.com/office/drawing/2014/main" id="{B7C47752-F6E2-640D-9C1B-1110110BC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499" y="939799"/>
            <a:ext cx="3736975" cy="5335077"/>
          </a:xfrm>
          <a:prstGeom prst="rect">
            <a:avLst/>
          </a:prstGeom>
          <a:ln>
            <a:solidFill>
              <a:schemeClr val="tx1"/>
            </a:solidFill>
          </a:ln>
        </p:spPr>
      </p:pic>
      <p:pic>
        <p:nvPicPr>
          <p:cNvPr id="7" name="Image 6">
            <a:extLst>
              <a:ext uri="{FF2B5EF4-FFF2-40B4-BE49-F238E27FC236}">
                <a16:creationId xmlns:a16="http://schemas.microsoft.com/office/drawing/2014/main" id="{271D2DC7-2027-1249-20C3-D338B49C1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4371"/>
            <a:ext cx="7952795" cy="3853531"/>
          </a:xfrm>
          <a:prstGeom prst="rect">
            <a:avLst/>
          </a:prstGeom>
        </p:spPr>
      </p:pic>
    </p:spTree>
    <p:extLst>
      <p:ext uri="{BB962C8B-B14F-4D97-AF65-F5344CB8AC3E}">
        <p14:creationId xmlns:p14="http://schemas.microsoft.com/office/powerpoint/2010/main" val="815990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8F0642-299D-CBA5-79FA-84081720CA9D}"/>
              </a:ext>
            </a:extLst>
          </p:cNvPr>
          <p:cNvSpPr/>
          <p:nvPr/>
        </p:nvSpPr>
        <p:spPr>
          <a:xfrm>
            <a:off x="0" y="-47624"/>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EXERCICE</a:t>
            </a:r>
          </a:p>
        </p:txBody>
      </p:sp>
      <p:sp>
        <p:nvSpPr>
          <p:cNvPr id="5" name="ZoneTexte 4">
            <a:extLst>
              <a:ext uri="{FF2B5EF4-FFF2-40B4-BE49-F238E27FC236}">
                <a16:creationId xmlns:a16="http://schemas.microsoft.com/office/drawing/2014/main" id="{6BCA856A-A994-55C5-0291-06EEB772F657}"/>
              </a:ext>
            </a:extLst>
          </p:cNvPr>
          <p:cNvSpPr txBox="1"/>
          <p:nvPr/>
        </p:nvSpPr>
        <p:spPr>
          <a:xfrm>
            <a:off x="1781175" y="814943"/>
            <a:ext cx="8629650" cy="369332"/>
          </a:xfrm>
          <a:prstGeom prst="rect">
            <a:avLst/>
          </a:prstGeom>
          <a:noFill/>
        </p:spPr>
        <p:txBody>
          <a:bodyPr wrap="square" rtlCol="0">
            <a:spAutoFit/>
          </a:bodyPr>
          <a:lstStyle/>
          <a:p>
            <a:r>
              <a:rPr lang="fr-FR" b="1" dirty="0"/>
              <a:t>Avec tous les éléments indiqués précédemment, élaborez la matrice SWOT d’AKEROS</a:t>
            </a:r>
          </a:p>
        </p:txBody>
      </p:sp>
      <p:pic>
        <p:nvPicPr>
          <p:cNvPr id="7" name="Image 6" descr="Une image contenant table&#10;&#10;Description générée automatiquement">
            <a:extLst>
              <a:ext uri="{FF2B5EF4-FFF2-40B4-BE49-F238E27FC236}">
                <a16:creationId xmlns:a16="http://schemas.microsoft.com/office/drawing/2014/main" id="{F5D393C7-4854-BC66-54EF-AB7C2B0ED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294" y="1303892"/>
            <a:ext cx="7395412" cy="5051412"/>
          </a:xfrm>
          <a:prstGeom prst="rect">
            <a:avLst/>
          </a:prstGeom>
        </p:spPr>
      </p:pic>
      <p:sp>
        <p:nvSpPr>
          <p:cNvPr id="2" name="ZoneTexte 1">
            <a:extLst>
              <a:ext uri="{FF2B5EF4-FFF2-40B4-BE49-F238E27FC236}">
                <a16:creationId xmlns:a16="http://schemas.microsoft.com/office/drawing/2014/main" id="{D68E9725-6E20-3505-D1CE-4B3B3184CE54}"/>
              </a:ext>
            </a:extLst>
          </p:cNvPr>
          <p:cNvSpPr txBox="1"/>
          <p:nvPr/>
        </p:nvSpPr>
        <p:spPr>
          <a:xfrm>
            <a:off x="8372474" y="6244088"/>
            <a:ext cx="3581399" cy="461665"/>
          </a:xfrm>
          <a:prstGeom prst="rect">
            <a:avLst/>
          </a:prstGeom>
          <a:noFill/>
        </p:spPr>
        <p:txBody>
          <a:bodyPr wrap="square" rtlCol="0">
            <a:spAutoFit/>
          </a:bodyPr>
          <a:lstStyle/>
          <a:p>
            <a:r>
              <a:rPr lang="fr-FR" sz="2400" dirty="0"/>
              <a:t>wendy.grunsky@gmail.com</a:t>
            </a:r>
          </a:p>
        </p:txBody>
      </p:sp>
    </p:spTree>
    <p:extLst>
      <p:ext uri="{BB962C8B-B14F-4D97-AF65-F5344CB8AC3E}">
        <p14:creationId xmlns:p14="http://schemas.microsoft.com/office/powerpoint/2010/main" val="275174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93FB47-4DFE-289F-FC86-191B5E59A60E}"/>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RAPPEL DE LA SOLUTION ISI®</a:t>
            </a:r>
            <a:endParaRPr lang="fr-FR" sz="2000" b="1" dirty="0"/>
          </a:p>
        </p:txBody>
      </p:sp>
      <p:sp>
        <p:nvSpPr>
          <p:cNvPr id="10" name="ZoneTexte 9">
            <a:extLst>
              <a:ext uri="{FF2B5EF4-FFF2-40B4-BE49-F238E27FC236}">
                <a16:creationId xmlns:a16="http://schemas.microsoft.com/office/drawing/2014/main" id="{344D1A8A-8B4E-9E54-90FC-13B77486F386}"/>
              </a:ext>
            </a:extLst>
          </p:cNvPr>
          <p:cNvSpPr txBox="1"/>
          <p:nvPr/>
        </p:nvSpPr>
        <p:spPr>
          <a:xfrm>
            <a:off x="709612" y="6173160"/>
            <a:ext cx="10772776" cy="584775"/>
          </a:xfrm>
          <a:prstGeom prst="rect">
            <a:avLst/>
          </a:prstGeom>
          <a:solidFill>
            <a:srgbClr val="477277"/>
          </a:solidFill>
        </p:spPr>
        <p:txBody>
          <a:bodyPr wrap="square" rtlCol="0">
            <a:spAutoFit/>
          </a:bodyPr>
          <a:lstStyle/>
          <a:p>
            <a:pPr algn="just"/>
            <a:r>
              <a:rPr lang="fr-FR" sz="1600" dirty="0">
                <a:solidFill>
                  <a:schemeClr val="bg1"/>
                </a:solidFill>
                <a:latin typeface="Calibri" panose="020F0502020204030204" pitchFamily="34" charset="0"/>
                <a:ea typeface="Times New Roman" panose="02020603050405020304" pitchFamily="18" charset="0"/>
              </a:rPr>
              <a:t>E</a:t>
            </a:r>
            <a:r>
              <a:rPr lang="fr-FR" sz="1600" dirty="0">
                <a:solidFill>
                  <a:schemeClr val="bg1"/>
                </a:solidFill>
                <a:effectLst/>
                <a:latin typeface="Calibri" panose="020F0502020204030204" pitchFamily="34" charset="0"/>
                <a:ea typeface="Times New Roman" panose="02020603050405020304" pitchFamily="18" charset="0"/>
              </a:rPr>
              <a:t>xemple d’intégration d’ISI® au sein d’une usine 4.0 : </a:t>
            </a:r>
            <a:r>
              <a:rPr lang="fr-FR" sz="1600" dirty="0">
                <a:solidFill>
                  <a:schemeClr val="bg1"/>
                </a:solidFill>
                <a:latin typeface="Calibri" panose="020F0502020204030204" pitchFamily="34" charset="0"/>
                <a:ea typeface="Times New Roman" panose="02020603050405020304" pitchFamily="18" charset="0"/>
              </a:rPr>
              <a:t>plusieurs </a:t>
            </a:r>
            <a:r>
              <a:rPr lang="fr-FR" sz="1600" dirty="0">
                <a:solidFill>
                  <a:schemeClr val="bg1"/>
                </a:solidFill>
                <a:effectLst/>
                <a:latin typeface="Calibri" panose="020F0502020204030204" pitchFamily="34" charset="0"/>
                <a:ea typeface="Times New Roman" panose="02020603050405020304" pitchFamily="18" charset="0"/>
              </a:rPr>
              <a:t>systèmes robotisés hétérogènes qui communiquent, peu importe les langages ou protocoles. Nous venons créer des scénarios et nous intervenons principalement sur l’ordonnancement.</a:t>
            </a:r>
            <a:endParaRPr lang="fr-FR" sz="1600" dirty="0">
              <a:solidFill>
                <a:schemeClr val="bg1"/>
              </a:solidFill>
            </a:endParaRPr>
          </a:p>
        </p:txBody>
      </p:sp>
      <p:pic>
        <p:nvPicPr>
          <p:cNvPr id="11" name="Image 10" descr="Une image contenant jouet, Jeu de construction&#10;&#10;Description générée automatiquement">
            <a:extLst>
              <a:ext uri="{FF2B5EF4-FFF2-40B4-BE49-F238E27FC236}">
                <a16:creationId xmlns:a16="http://schemas.microsoft.com/office/drawing/2014/main" id="{326D8182-CAA5-0014-4488-0E5CC58FE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678" y="647701"/>
            <a:ext cx="8306643" cy="5461694"/>
          </a:xfrm>
          <a:prstGeom prst="rect">
            <a:avLst/>
          </a:prstGeom>
        </p:spPr>
      </p:pic>
    </p:spTree>
    <p:extLst>
      <p:ext uri="{BB962C8B-B14F-4D97-AF65-F5344CB8AC3E}">
        <p14:creationId xmlns:p14="http://schemas.microsoft.com/office/powerpoint/2010/main" val="3633439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D02137-0ECB-802F-76FF-732045BAD4F8}"/>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DES QUESTIONS ?</a:t>
            </a:r>
          </a:p>
        </p:txBody>
      </p:sp>
      <p:pic>
        <p:nvPicPr>
          <p:cNvPr id="3" name="Image 2" descr="Une image contenant texte, neige, skiant, extérieur">
            <a:extLst>
              <a:ext uri="{FF2B5EF4-FFF2-40B4-BE49-F238E27FC236}">
                <a16:creationId xmlns:a16="http://schemas.microsoft.com/office/drawing/2014/main" id="{56CCF4A3-4E93-5C63-50A7-7F83B9CF1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902" y="933451"/>
            <a:ext cx="8250195" cy="5711568"/>
          </a:xfrm>
          <a:prstGeom prst="rect">
            <a:avLst/>
          </a:prstGeom>
        </p:spPr>
      </p:pic>
    </p:spTree>
    <p:extLst>
      <p:ext uri="{BB962C8B-B14F-4D97-AF65-F5344CB8AC3E}">
        <p14:creationId xmlns:p14="http://schemas.microsoft.com/office/powerpoint/2010/main" val="2162038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59C166-79F3-6FD8-3E7B-414336DA0AA9}"/>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PROCHAINES SEANCES </a:t>
            </a:r>
          </a:p>
        </p:txBody>
      </p:sp>
      <p:sp>
        <p:nvSpPr>
          <p:cNvPr id="3" name="ZoneTexte 2">
            <a:extLst>
              <a:ext uri="{FF2B5EF4-FFF2-40B4-BE49-F238E27FC236}">
                <a16:creationId xmlns:a16="http://schemas.microsoft.com/office/drawing/2014/main" id="{9A89F683-4132-4910-BB78-2541ADC18CB8}"/>
              </a:ext>
            </a:extLst>
          </p:cNvPr>
          <p:cNvSpPr txBox="1"/>
          <p:nvPr/>
        </p:nvSpPr>
        <p:spPr>
          <a:xfrm>
            <a:off x="1271587" y="2085022"/>
            <a:ext cx="9648825" cy="1569660"/>
          </a:xfrm>
          <a:prstGeom prst="rect">
            <a:avLst/>
          </a:prstGeom>
          <a:noFill/>
        </p:spPr>
        <p:txBody>
          <a:bodyPr wrap="square">
            <a:spAutoFit/>
          </a:bodyPr>
          <a:lstStyle/>
          <a:p>
            <a:pPr algn="ctr"/>
            <a:r>
              <a:rPr lang="fr-FR" sz="2400" b="1" dirty="0">
                <a:solidFill>
                  <a:schemeClr val="tx1"/>
                </a:solidFill>
                <a:latin typeface="Kayak Sans" panose="02000500000000000000" pitchFamily="2" charset="0"/>
              </a:rPr>
              <a:t> </a:t>
            </a:r>
          </a:p>
          <a:p>
            <a:pPr algn="ctr"/>
            <a:endParaRPr lang="fr-FR" sz="2400" b="1" dirty="0">
              <a:solidFill>
                <a:schemeClr val="tx1"/>
              </a:solidFill>
              <a:latin typeface="Kayak Sans" panose="02000500000000000000" pitchFamily="2" charset="0"/>
            </a:endParaRPr>
          </a:p>
          <a:p>
            <a:pPr algn="ctr"/>
            <a:r>
              <a:rPr lang="fr-FR" sz="2400" b="1" dirty="0">
                <a:solidFill>
                  <a:schemeClr val="tx1"/>
                </a:solidFill>
                <a:latin typeface="Kayak Sans" panose="02000500000000000000" pitchFamily="2" charset="0"/>
              </a:rPr>
              <a:t>Séance N°3 / 8 Novembre : La stratégie commerciale et le « go-to-</a:t>
            </a:r>
            <a:r>
              <a:rPr lang="fr-FR" sz="2400" b="1" dirty="0" err="1">
                <a:solidFill>
                  <a:schemeClr val="tx1"/>
                </a:solidFill>
                <a:latin typeface="Kayak Sans" panose="02000500000000000000" pitchFamily="2" charset="0"/>
              </a:rPr>
              <a:t>market</a:t>
            </a:r>
            <a:r>
              <a:rPr lang="fr-FR" sz="2400" b="1" dirty="0">
                <a:solidFill>
                  <a:schemeClr val="tx1"/>
                </a:solidFill>
                <a:latin typeface="Kayak Sans" panose="02000500000000000000" pitchFamily="2" charset="0"/>
              </a:rPr>
              <a:t> » </a:t>
            </a:r>
          </a:p>
        </p:txBody>
      </p:sp>
      <p:pic>
        <p:nvPicPr>
          <p:cNvPr id="2" name="Image 1" descr="Une image contenant texte, clipart&#10;&#10;Description générée automatiquement">
            <a:extLst>
              <a:ext uri="{FF2B5EF4-FFF2-40B4-BE49-F238E27FC236}">
                <a16:creationId xmlns:a16="http://schemas.microsoft.com/office/drawing/2014/main" id="{F8B7D041-00CE-3A9C-6D9C-E1C349186904}"/>
              </a:ext>
            </a:extLst>
          </p:cNvPr>
          <p:cNvPicPr>
            <a:picLocks noChangeAspect="1"/>
          </p:cNvPicPr>
          <p:nvPr/>
        </p:nvPicPr>
        <p:blipFill>
          <a:blip r:embed="rId2"/>
          <a:stretch>
            <a:fillRect/>
          </a:stretch>
        </p:blipFill>
        <p:spPr>
          <a:xfrm>
            <a:off x="5543908" y="5020794"/>
            <a:ext cx="1104182" cy="1098036"/>
          </a:xfrm>
          <a:prstGeom prst="rect">
            <a:avLst/>
          </a:prstGeom>
        </p:spPr>
      </p:pic>
    </p:spTree>
    <p:extLst>
      <p:ext uri="{BB962C8B-B14F-4D97-AF65-F5344CB8AC3E}">
        <p14:creationId xmlns:p14="http://schemas.microsoft.com/office/powerpoint/2010/main" val="1314508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7727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7CEEE1-BB9F-9D7F-A11A-1756E753CD6C}"/>
              </a:ext>
            </a:extLst>
          </p:cNvPr>
          <p:cNvSpPr/>
          <p:nvPr/>
        </p:nvSpPr>
        <p:spPr>
          <a:xfrm>
            <a:off x="0" y="0"/>
            <a:ext cx="12192000" cy="1240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A9ACD04-2580-8407-95F6-A5F8ED243FA9}"/>
              </a:ext>
            </a:extLst>
          </p:cNvPr>
          <p:cNvSpPr txBox="1"/>
          <p:nvPr/>
        </p:nvSpPr>
        <p:spPr>
          <a:xfrm flipH="1">
            <a:off x="1420177" y="2585859"/>
            <a:ext cx="9351642" cy="1384995"/>
          </a:xfrm>
          <a:prstGeom prst="rect">
            <a:avLst/>
          </a:prstGeom>
          <a:noFill/>
        </p:spPr>
        <p:txBody>
          <a:bodyPr wrap="square" rtlCol="0">
            <a:spAutoFit/>
          </a:bodyPr>
          <a:lstStyle/>
          <a:p>
            <a:pPr algn="ctr"/>
            <a:r>
              <a:rPr lang="fr-FR" sz="2800" b="1" dirty="0">
                <a:solidFill>
                  <a:schemeClr val="bg1"/>
                </a:solidFill>
                <a:latin typeface="Kayak Sans" panose="02000500000000000000" pitchFamily="2" charset="0"/>
              </a:rPr>
              <a:t>WENDY LAUTIER</a:t>
            </a:r>
          </a:p>
          <a:p>
            <a:pPr algn="ctr"/>
            <a:endParaRPr lang="fr-FR" sz="2800" b="1" dirty="0">
              <a:solidFill>
                <a:schemeClr val="bg1"/>
              </a:solidFill>
              <a:latin typeface="Kayak Sans" panose="02000500000000000000" pitchFamily="2" charset="0"/>
            </a:endParaRPr>
          </a:p>
          <a:p>
            <a:pPr algn="ctr"/>
            <a:r>
              <a:rPr lang="fr-FR" sz="2800" b="1" dirty="0">
                <a:solidFill>
                  <a:schemeClr val="bg1"/>
                </a:solidFill>
                <a:latin typeface="Kayak Sans" panose="02000500000000000000" pitchFamily="2" charset="0"/>
              </a:rPr>
              <a:t>wendy.grunsky@gmail.com</a:t>
            </a:r>
          </a:p>
        </p:txBody>
      </p:sp>
      <p:pic>
        <p:nvPicPr>
          <p:cNvPr id="6" name="Image 5">
            <a:extLst>
              <a:ext uri="{FF2B5EF4-FFF2-40B4-BE49-F238E27FC236}">
                <a16:creationId xmlns:a16="http://schemas.microsoft.com/office/drawing/2014/main" id="{B76ACE82-1C2F-A3A0-257B-349F4841C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791" y="4649451"/>
            <a:ext cx="4338414" cy="1333518"/>
          </a:xfrm>
          <a:prstGeom prst="rect">
            <a:avLst/>
          </a:prstGeom>
        </p:spPr>
      </p:pic>
      <p:pic>
        <p:nvPicPr>
          <p:cNvPr id="7" name="Image 6">
            <a:extLst>
              <a:ext uri="{FF2B5EF4-FFF2-40B4-BE49-F238E27FC236}">
                <a16:creationId xmlns:a16="http://schemas.microsoft.com/office/drawing/2014/main" id="{608DA930-4AB9-D5E4-E2C4-475CEFB154AD}"/>
              </a:ext>
            </a:extLst>
          </p:cNvPr>
          <p:cNvPicPr>
            <a:picLocks noChangeAspect="1"/>
          </p:cNvPicPr>
          <p:nvPr/>
        </p:nvPicPr>
        <p:blipFill rotWithShape="1">
          <a:blip r:embed="rId3">
            <a:extLst>
              <a:ext uri="{28A0092B-C50C-407E-A947-70E740481C1C}">
                <a14:useLocalDpi xmlns:a14="http://schemas.microsoft.com/office/drawing/2010/main" val="0"/>
              </a:ext>
            </a:extLst>
          </a:blip>
          <a:srcRect t="16376" b="16762"/>
          <a:stretch/>
        </p:blipFill>
        <p:spPr>
          <a:xfrm>
            <a:off x="1506854" y="0"/>
            <a:ext cx="9178291" cy="1240503"/>
          </a:xfrm>
          <a:prstGeom prst="rect">
            <a:avLst/>
          </a:prstGeom>
        </p:spPr>
      </p:pic>
    </p:spTree>
    <p:extLst>
      <p:ext uri="{BB962C8B-B14F-4D97-AF65-F5344CB8AC3E}">
        <p14:creationId xmlns:p14="http://schemas.microsoft.com/office/powerpoint/2010/main" val="345006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ACA5F13-CE2C-0877-B900-0A852200180D}"/>
              </a:ext>
            </a:extLst>
          </p:cNvPr>
          <p:cNvPicPr>
            <a:picLocks noChangeAspect="1"/>
          </p:cNvPicPr>
          <p:nvPr/>
        </p:nvPicPr>
        <p:blipFill rotWithShape="1">
          <a:blip r:embed="rId2">
            <a:extLst>
              <a:ext uri="{28A0092B-C50C-407E-A947-70E740481C1C}">
                <a14:useLocalDpi xmlns:a14="http://schemas.microsoft.com/office/drawing/2010/main" val="0"/>
              </a:ext>
            </a:extLst>
          </a:blip>
          <a:srcRect t="7466" b="7479"/>
          <a:stretch/>
        </p:blipFill>
        <p:spPr>
          <a:xfrm>
            <a:off x="2153478" y="3222973"/>
            <a:ext cx="7885044" cy="3635027"/>
          </a:xfrm>
          <a:prstGeom prst="rect">
            <a:avLst/>
          </a:prstGeom>
        </p:spPr>
      </p:pic>
      <p:sp>
        <p:nvSpPr>
          <p:cNvPr id="4" name="Rectangle 3">
            <a:extLst>
              <a:ext uri="{FF2B5EF4-FFF2-40B4-BE49-F238E27FC236}">
                <a16:creationId xmlns:a16="http://schemas.microsoft.com/office/drawing/2014/main" id="{C4C1F31C-170E-39E1-05FC-D00B5945A1F9}"/>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REFLEXIONS STRATEGIQUES</a:t>
            </a:r>
          </a:p>
        </p:txBody>
      </p:sp>
      <p:sp>
        <p:nvSpPr>
          <p:cNvPr id="5" name="ZoneTexte 4">
            <a:extLst>
              <a:ext uri="{FF2B5EF4-FFF2-40B4-BE49-F238E27FC236}">
                <a16:creationId xmlns:a16="http://schemas.microsoft.com/office/drawing/2014/main" id="{5EC2A100-5076-B9FC-0B8E-3A615DB68ED8}"/>
              </a:ext>
            </a:extLst>
          </p:cNvPr>
          <p:cNvSpPr txBox="1"/>
          <p:nvPr/>
        </p:nvSpPr>
        <p:spPr>
          <a:xfrm>
            <a:off x="411232" y="1219937"/>
            <a:ext cx="5800724" cy="1754326"/>
          </a:xfrm>
          <a:prstGeom prst="rect">
            <a:avLst/>
          </a:prstGeom>
          <a:noFill/>
        </p:spPr>
        <p:txBody>
          <a:bodyPr wrap="square" rtlCol="0">
            <a:spAutoFit/>
          </a:bodyPr>
          <a:lstStyle/>
          <a:p>
            <a:pPr marL="285750" indent="-285750">
              <a:buFont typeface="Wingdings" panose="05000000000000000000" pitchFamily="2" charset="2"/>
              <a:buChar char="q"/>
            </a:pPr>
            <a:r>
              <a:rPr lang="fr-FR" dirty="0"/>
              <a:t>Ecrire le projet de l’entreprise et le business plan</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a:t>Restructurer les équipes et recruter les bons éléments </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a:t>Abandonner la partie « Services »</a:t>
            </a:r>
          </a:p>
          <a:p>
            <a:endParaRPr lang="fr-FR" dirty="0"/>
          </a:p>
        </p:txBody>
      </p:sp>
      <p:sp>
        <p:nvSpPr>
          <p:cNvPr id="8" name="ZoneTexte 7">
            <a:extLst>
              <a:ext uri="{FF2B5EF4-FFF2-40B4-BE49-F238E27FC236}">
                <a16:creationId xmlns:a16="http://schemas.microsoft.com/office/drawing/2014/main" id="{5F225FEA-9002-0B1F-2523-D3C37E73F21D}"/>
              </a:ext>
            </a:extLst>
          </p:cNvPr>
          <p:cNvSpPr txBox="1"/>
          <p:nvPr/>
        </p:nvSpPr>
        <p:spPr>
          <a:xfrm>
            <a:off x="6211956" y="1219937"/>
            <a:ext cx="6334539" cy="1754326"/>
          </a:xfrm>
          <a:prstGeom prst="rect">
            <a:avLst/>
          </a:prstGeom>
          <a:noFill/>
        </p:spPr>
        <p:txBody>
          <a:bodyPr wrap="square" rtlCol="0">
            <a:spAutoFit/>
          </a:bodyPr>
          <a:lstStyle/>
          <a:p>
            <a:pPr marL="285750" indent="-285750">
              <a:buFont typeface="Wingdings" panose="05000000000000000000" pitchFamily="2" charset="2"/>
              <a:buChar char="q"/>
            </a:pPr>
            <a:r>
              <a:rPr lang="fr-FR" dirty="0"/>
              <a:t>Séparer les divisions ; robotique et systèmes embarqués</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a:t>Faire rentrer un acteur extérieur dans le capital</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a:t>Commencer notre internationalisation plus tôt  </a:t>
            </a:r>
          </a:p>
          <a:p>
            <a:endParaRPr lang="fr-FR" dirty="0"/>
          </a:p>
        </p:txBody>
      </p:sp>
    </p:spTree>
    <p:extLst>
      <p:ext uri="{BB962C8B-B14F-4D97-AF65-F5344CB8AC3E}">
        <p14:creationId xmlns:p14="http://schemas.microsoft.com/office/powerpoint/2010/main" val="215261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89;p41">
            <a:extLst>
              <a:ext uri="{FF2B5EF4-FFF2-40B4-BE49-F238E27FC236}">
                <a16:creationId xmlns:a16="http://schemas.microsoft.com/office/drawing/2014/main" id="{10AE7855-4BE8-DEC1-3CE8-7B5E3905587A}"/>
              </a:ext>
            </a:extLst>
          </p:cNvPr>
          <p:cNvPicPr preferRelativeResize="0"/>
          <p:nvPr/>
        </p:nvPicPr>
        <p:blipFill rotWithShape="1">
          <a:blip r:embed="rId2">
            <a:alphaModFix/>
          </a:blip>
          <a:srcRect t="10801" b="71196"/>
          <a:stretch/>
        </p:blipFill>
        <p:spPr>
          <a:xfrm>
            <a:off x="657011" y="1328555"/>
            <a:ext cx="11033618" cy="1086702"/>
          </a:xfrm>
          <a:prstGeom prst="rect">
            <a:avLst/>
          </a:prstGeom>
          <a:noFill/>
          <a:ln>
            <a:noFill/>
          </a:ln>
        </p:spPr>
      </p:pic>
      <p:pic>
        <p:nvPicPr>
          <p:cNvPr id="6" name="Google Shape;291;p41">
            <a:extLst>
              <a:ext uri="{FF2B5EF4-FFF2-40B4-BE49-F238E27FC236}">
                <a16:creationId xmlns:a16="http://schemas.microsoft.com/office/drawing/2014/main" id="{BE51072D-71EA-4C99-9B5D-D6ACA47160F4}"/>
              </a:ext>
            </a:extLst>
          </p:cNvPr>
          <p:cNvPicPr preferRelativeResize="0"/>
          <p:nvPr/>
        </p:nvPicPr>
        <p:blipFill rotWithShape="1">
          <a:blip r:embed="rId3">
            <a:alphaModFix/>
          </a:blip>
          <a:srcRect/>
          <a:stretch/>
        </p:blipFill>
        <p:spPr>
          <a:xfrm>
            <a:off x="1617506" y="2650712"/>
            <a:ext cx="744181" cy="690642"/>
          </a:xfrm>
          <a:prstGeom prst="rect">
            <a:avLst/>
          </a:prstGeom>
          <a:noFill/>
          <a:ln>
            <a:noFill/>
          </a:ln>
        </p:spPr>
      </p:pic>
      <p:sp>
        <p:nvSpPr>
          <p:cNvPr id="7" name="ZoneTexte 1">
            <a:extLst>
              <a:ext uri="{FF2B5EF4-FFF2-40B4-BE49-F238E27FC236}">
                <a16:creationId xmlns:a16="http://schemas.microsoft.com/office/drawing/2014/main" id="{3DFA8851-C575-471A-A2F3-B6975FF98032}"/>
              </a:ext>
            </a:extLst>
          </p:cNvPr>
          <p:cNvSpPr txBox="1"/>
          <p:nvPr/>
        </p:nvSpPr>
        <p:spPr>
          <a:xfrm>
            <a:off x="2723491" y="2811367"/>
            <a:ext cx="6900659"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a:latin typeface="Kayak Sans" panose="02000500000000000000" pitchFamily="2" charset="0"/>
              </a:rPr>
              <a:t>Parts de marché : focus industrie 4.0 / secteur robotique</a:t>
            </a:r>
          </a:p>
        </p:txBody>
      </p:sp>
      <p:sp>
        <p:nvSpPr>
          <p:cNvPr id="8" name="ZoneTexte 8">
            <a:extLst>
              <a:ext uri="{FF2B5EF4-FFF2-40B4-BE49-F238E27FC236}">
                <a16:creationId xmlns:a16="http://schemas.microsoft.com/office/drawing/2014/main" id="{3A6E5994-7632-43A6-847D-CB1616612020}"/>
              </a:ext>
            </a:extLst>
          </p:cNvPr>
          <p:cNvSpPr txBox="1"/>
          <p:nvPr/>
        </p:nvSpPr>
        <p:spPr>
          <a:xfrm>
            <a:off x="2723491" y="3801814"/>
            <a:ext cx="4157459"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a:latin typeface="Kayak Sans" panose="02000500000000000000" pitchFamily="2" charset="0"/>
              </a:rPr>
              <a:t>Acteur majeur marché national</a:t>
            </a:r>
          </a:p>
        </p:txBody>
      </p:sp>
      <p:sp>
        <p:nvSpPr>
          <p:cNvPr id="9" name="ZoneTexte 9">
            <a:extLst>
              <a:ext uri="{FF2B5EF4-FFF2-40B4-BE49-F238E27FC236}">
                <a16:creationId xmlns:a16="http://schemas.microsoft.com/office/drawing/2014/main" id="{DA8523D7-2D74-4AC8-B683-774395632657}"/>
              </a:ext>
            </a:extLst>
          </p:cNvPr>
          <p:cNvSpPr txBox="1"/>
          <p:nvPr/>
        </p:nvSpPr>
        <p:spPr>
          <a:xfrm>
            <a:off x="2723491" y="4792261"/>
            <a:ext cx="4634537"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a:latin typeface="Kayak Sans" panose="02000500000000000000" pitchFamily="2" charset="0"/>
              </a:rPr>
              <a:t>Une différenciation marquée des concurrents</a:t>
            </a:r>
          </a:p>
        </p:txBody>
      </p:sp>
      <p:pic>
        <p:nvPicPr>
          <p:cNvPr id="10" name="Image 9">
            <a:extLst>
              <a:ext uri="{FF2B5EF4-FFF2-40B4-BE49-F238E27FC236}">
                <a16:creationId xmlns:a16="http://schemas.microsoft.com/office/drawing/2014/main" id="{58A7E57F-AF82-42FA-B128-FB2799DE0B8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63" b="100000" l="1146" r="95000"/>
                    </a14:imgEffect>
                  </a14:imgLayer>
                </a14:imgProps>
              </a:ext>
              <a:ext uri="{28A0092B-C50C-407E-A947-70E740481C1C}">
                <a14:useLocalDpi xmlns:a14="http://schemas.microsoft.com/office/drawing/2010/main" val="0"/>
              </a:ext>
            </a:extLst>
          </a:blip>
          <a:srcRect l="28370" r="27746"/>
          <a:stretch/>
        </p:blipFill>
        <p:spPr>
          <a:xfrm>
            <a:off x="1657262" y="3641159"/>
            <a:ext cx="676658" cy="690642"/>
          </a:xfrm>
          <a:prstGeom prst="rect">
            <a:avLst/>
          </a:prstGeom>
        </p:spPr>
      </p:pic>
      <p:pic>
        <p:nvPicPr>
          <p:cNvPr id="11" name="Image 10">
            <a:extLst>
              <a:ext uri="{FF2B5EF4-FFF2-40B4-BE49-F238E27FC236}">
                <a16:creationId xmlns:a16="http://schemas.microsoft.com/office/drawing/2014/main" id="{A20D2E5B-0787-44EA-8118-B98C0592B5EB}"/>
              </a:ext>
            </a:extLst>
          </p:cNvPr>
          <p:cNvPicPr>
            <a:picLocks noChangeAspect="1"/>
          </p:cNvPicPr>
          <p:nvPr/>
        </p:nvPicPr>
        <p:blipFill rotWithShape="1">
          <a:blip r:embed="rId6"/>
          <a:srcRect l="14924" t="9594" r="14924" b="11235"/>
          <a:stretch/>
        </p:blipFill>
        <p:spPr>
          <a:xfrm>
            <a:off x="1628764" y="4631606"/>
            <a:ext cx="683592" cy="690642"/>
          </a:xfrm>
          <a:prstGeom prst="rect">
            <a:avLst/>
          </a:prstGeom>
        </p:spPr>
      </p:pic>
      <p:sp>
        <p:nvSpPr>
          <p:cNvPr id="12" name="Rectangle 11">
            <a:extLst>
              <a:ext uri="{FF2B5EF4-FFF2-40B4-BE49-F238E27FC236}">
                <a16:creationId xmlns:a16="http://schemas.microsoft.com/office/drawing/2014/main" id="{0A060CFB-1D03-DA08-4A33-1D90CA8B3F75}"/>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AMBITIONS</a:t>
            </a:r>
          </a:p>
        </p:txBody>
      </p:sp>
    </p:spTree>
    <p:extLst>
      <p:ext uri="{BB962C8B-B14F-4D97-AF65-F5344CB8AC3E}">
        <p14:creationId xmlns:p14="http://schemas.microsoft.com/office/powerpoint/2010/main" val="132514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6D6F8D-576C-364D-E05D-F74D1792ACB7}"/>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AMBITIONS</a:t>
            </a:r>
          </a:p>
        </p:txBody>
      </p:sp>
      <p:pic>
        <p:nvPicPr>
          <p:cNvPr id="5" name="Image 4">
            <a:extLst>
              <a:ext uri="{FF2B5EF4-FFF2-40B4-BE49-F238E27FC236}">
                <a16:creationId xmlns:a16="http://schemas.microsoft.com/office/drawing/2014/main" id="{9C787D47-2339-4369-B990-15A374D584F3}"/>
              </a:ext>
            </a:extLst>
          </p:cNvPr>
          <p:cNvPicPr>
            <a:picLocks noChangeAspect="1"/>
          </p:cNvPicPr>
          <p:nvPr/>
        </p:nvPicPr>
        <p:blipFill>
          <a:blip r:embed="rId2"/>
          <a:stretch>
            <a:fillRect/>
          </a:stretch>
        </p:blipFill>
        <p:spPr>
          <a:xfrm>
            <a:off x="269768" y="825996"/>
            <a:ext cx="11652464" cy="5922674"/>
          </a:xfrm>
          <a:prstGeom prst="rect">
            <a:avLst/>
          </a:prstGeom>
        </p:spPr>
      </p:pic>
    </p:spTree>
    <p:extLst>
      <p:ext uri="{BB962C8B-B14F-4D97-AF65-F5344CB8AC3E}">
        <p14:creationId xmlns:p14="http://schemas.microsoft.com/office/powerpoint/2010/main" val="426610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1;p43">
            <a:extLst>
              <a:ext uri="{FF2B5EF4-FFF2-40B4-BE49-F238E27FC236}">
                <a16:creationId xmlns:a16="http://schemas.microsoft.com/office/drawing/2014/main" id="{4405470F-6AA9-DCA1-3A21-56159DABF107}"/>
              </a:ext>
            </a:extLst>
          </p:cNvPr>
          <p:cNvPicPr preferRelativeResize="0"/>
          <p:nvPr/>
        </p:nvPicPr>
        <p:blipFill rotWithShape="1">
          <a:blip r:embed="rId2">
            <a:alphaModFix/>
          </a:blip>
          <a:srcRect/>
          <a:stretch/>
        </p:blipFill>
        <p:spPr>
          <a:xfrm>
            <a:off x="8786809" y="2068810"/>
            <a:ext cx="3011677" cy="2220146"/>
          </a:xfrm>
          <a:prstGeom prst="rect">
            <a:avLst/>
          </a:prstGeom>
          <a:noFill/>
          <a:ln>
            <a:noFill/>
          </a:ln>
        </p:spPr>
      </p:pic>
      <p:sp>
        <p:nvSpPr>
          <p:cNvPr id="6" name="Google Shape;312;p43">
            <a:extLst>
              <a:ext uri="{FF2B5EF4-FFF2-40B4-BE49-F238E27FC236}">
                <a16:creationId xmlns:a16="http://schemas.microsoft.com/office/drawing/2014/main" id="{7E6C1D82-EC39-3AEC-69D3-C5453D238B03}"/>
              </a:ext>
            </a:extLst>
          </p:cNvPr>
          <p:cNvSpPr txBox="1"/>
          <p:nvPr/>
        </p:nvSpPr>
        <p:spPr>
          <a:xfrm>
            <a:off x="639550" y="1192078"/>
            <a:ext cx="8255972" cy="1731213"/>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15900" marR="0" lvl="0" indent="-215900" algn="l" rtl="0">
              <a:lnSpc>
                <a:spcPct val="150000"/>
              </a:lnSpc>
              <a:spcBef>
                <a:spcPts val="0"/>
              </a:spcBef>
              <a:spcAft>
                <a:spcPts val="0"/>
              </a:spcAft>
              <a:buClr>
                <a:schemeClr val="dk1"/>
              </a:buClr>
              <a:buSzPts val="1400"/>
              <a:buFont typeface="Noto Sans Symbols"/>
              <a:buChar char="⮚"/>
            </a:pPr>
            <a:r>
              <a:rPr lang="fr" sz="1800" dirty="0">
                <a:solidFill>
                  <a:schemeClr val="dk1"/>
                </a:solidFill>
                <a:latin typeface="Kayak Sans" panose="02000500000000000000" pitchFamily="2" charset="0"/>
              </a:rPr>
              <a:t>Que le </a:t>
            </a:r>
            <a:r>
              <a:rPr lang="fr" sz="1800" dirty="0">
                <a:solidFill>
                  <a:srgbClr val="F39B80"/>
                </a:solidFill>
                <a:latin typeface="Kayak Sans" panose="02000500000000000000" pitchFamily="2" charset="0"/>
                <a:sym typeface="Arial"/>
              </a:rPr>
              <a:t>projet </a:t>
            </a:r>
            <a:r>
              <a:rPr lang="fr" sz="1800" dirty="0">
                <a:solidFill>
                  <a:schemeClr val="dk1"/>
                </a:solidFill>
                <a:latin typeface="Kayak Sans" panose="02000500000000000000" pitchFamily="2" charset="0"/>
                <a:sym typeface="Arial"/>
              </a:rPr>
              <a:t>AKEROS suscite des aspirations à nos futurs talents</a:t>
            </a:r>
            <a:endParaRPr sz="1800" dirty="0">
              <a:latin typeface="Kayak Sans" panose="02000500000000000000" pitchFamily="2" charset="0"/>
            </a:endParaRPr>
          </a:p>
          <a:p>
            <a:pPr marL="215900" marR="0" lvl="0" indent="-215900" algn="l" rtl="0">
              <a:lnSpc>
                <a:spcPct val="150000"/>
              </a:lnSpc>
              <a:spcBef>
                <a:spcPts val="0"/>
              </a:spcBef>
              <a:spcAft>
                <a:spcPts val="0"/>
              </a:spcAft>
              <a:buClr>
                <a:schemeClr val="dk1"/>
              </a:buClr>
              <a:buSzPts val="1400"/>
              <a:buFont typeface="Noto Sans Symbols"/>
              <a:buChar char="⮚"/>
            </a:pPr>
            <a:r>
              <a:rPr lang="fr" sz="1800" dirty="0">
                <a:solidFill>
                  <a:schemeClr val="dk1"/>
                </a:solidFill>
                <a:latin typeface="Kayak Sans" panose="02000500000000000000" pitchFamily="2" charset="0"/>
                <a:sym typeface="Arial"/>
              </a:rPr>
              <a:t>Donner des opportunités d’</a:t>
            </a:r>
            <a:r>
              <a:rPr lang="fr" sz="1800" dirty="0">
                <a:solidFill>
                  <a:srgbClr val="F39B80"/>
                </a:solidFill>
                <a:latin typeface="Kayak Sans" panose="02000500000000000000" pitchFamily="2" charset="0"/>
                <a:sym typeface="Arial"/>
              </a:rPr>
              <a:t>évolution</a:t>
            </a:r>
            <a:endParaRPr sz="1800" dirty="0">
              <a:solidFill>
                <a:srgbClr val="F39B80"/>
              </a:solidFill>
              <a:latin typeface="Kayak Sans" panose="02000500000000000000" pitchFamily="2" charset="0"/>
            </a:endParaRPr>
          </a:p>
          <a:p>
            <a:pPr marL="215900" marR="0" lvl="0" indent="-215900" algn="l" rtl="0">
              <a:lnSpc>
                <a:spcPct val="150000"/>
              </a:lnSpc>
              <a:spcBef>
                <a:spcPts val="0"/>
              </a:spcBef>
              <a:spcAft>
                <a:spcPts val="0"/>
              </a:spcAft>
              <a:buClr>
                <a:schemeClr val="dk1"/>
              </a:buClr>
              <a:buSzPts val="1400"/>
              <a:buFont typeface="Noto Sans Symbols"/>
              <a:buChar char="⮚"/>
            </a:pPr>
            <a:r>
              <a:rPr lang="fr" sz="1800" dirty="0">
                <a:solidFill>
                  <a:schemeClr val="dk1"/>
                </a:solidFill>
                <a:latin typeface="Kayak Sans" panose="02000500000000000000" pitchFamily="2" charset="0"/>
                <a:sym typeface="Arial"/>
              </a:rPr>
              <a:t>250h de </a:t>
            </a:r>
            <a:r>
              <a:rPr lang="fr" sz="1800" dirty="0">
                <a:solidFill>
                  <a:srgbClr val="F39B80"/>
                </a:solidFill>
                <a:latin typeface="Kayak Sans" panose="02000500000000000000" pitchFamily="2" charset="0"/>
                <a:sym typeface="Arial"/>
              </a:rPr>
              <a:t>formation</a:t>
            </a:r>
            <a:r>
              <a:rPr lang="fr" sz="1800" dirty="0">
                <a:solidFill>
                  <a:schemeClr val="dk1"/>
                </a:solidFill>
                <a:latin typeface="Kayak Sans" panose="02000500000000000000" pitchFamily="2" charset="0"/>
                <a:sym typeface="Arial"/>
              </a:rPr>
              <a:t> prévues sur 2023</a:t>
            </a:r>
            <a:endParaRPr sz="1800" dirty="0">
              <a:latin typeface="Kayak Sans" panose="02000500000000000000" pitchFamily="2" charset="0"/>
            </a:endParaRPr>
          </a:p>
          <a:p>
            <a:pPr marL="215900" marR="0" lvl="0" indent="-215900" algn="l" rtl="0">
              <a:lnSpc>
                <a:spcPct val="150000"/>
              </a:lnSpc>
              <a:spcBef>
                <a:spcPts val="0"/>
              </a:spcBef>
              <a:spcAft>
                <a:spcPts val="0"/>
              </a:spcAft>
              <a:buClr>
                <a:schemeClr val="dk1"/>
              </a:buClr>
              <a:buSzPts val="1400"/>
              <a:buFont typeface="Noto Sans Symbols"/>
              <a:buChar char="⮚"/>
            </a:pPr>
            <a:r>
              <a:rPr lang="fr" sz="1800" dirty="0">
                <a:solidFill>
                  <a:schemeClr val="dk1"/>
                </a:solidFill>
                <a:latin typeface="Kayak Sans" panose="02000500000000000000" pitchFamily="2" charset="0"/>
                <a:sym typeface="Arial"/>
              </a:rPr>
              <a:t>Une </a:t>
            </a:r>
            <a:r>
              <a:rPr lang="fr" sz="1800" dirty="0">
                <a:solidFill>
                  <a:srgbClr val="F39B80"/>
                </a:solidFill>
                <a:latin typeface="Kayak Sans" panose="02000500000000000000" pitchFamily="2" charset="0"/>
                <a:sym typeface="Arial"/>
              </a:rPr>
              <a:t>participation</a:t>
            </a:r>
            <a:r>
              <a:rPr lang="fr" sz="1800" dirty="0">
                <a:solidFill>
                  <a:schemeClr val="dk1"/>
                </a:solidFill>
                <a:latin typeface="Kayak Sans" panose="02000500000000000000" pitchFamily="2" charset="0"/>
                <a:sym typeface="Arial"/>
              </a:rPr>
              <a:t> des salariés sur l’évolution des résultats et le succès de l’entreprise</a:t>
            </a:r>
            <a:endParaRPr sz="1800" dirty="0">
              <a:latin typeface="Kayak Sans" panose="02000500000000000000" pitchFamily="2" charset="0"/>
            </a:endParaRPr>
          </a:p>
        </p:txBody>
      </p:sp>
      <p:sp>
        <p:nvSpPr>
          <p:cNvPr id="7" name="Google Shape;313;p43">
            <a:extLst>
              <a:ext uri="{FF2B5EF4-FFF2-40B4-BE49-F238E27FC236}">
                <a16:creationId xmlns:a16="http://schemas.microsoft.com/office/drawing/2014/main" id="{07A72582-ABD4-FEE1-C8A2-4F171C652437}"/>
              </a:ext>
            </a:extLst>
          </p:cNvPr>
          <p:cNvSpPr txBox="1"/>
          <p:nvPr/>
        </p:nvSpPr>
        <p:spPr>
          <a:xfrm>
            <a:off x="639550" y="3907811"/>
            <a:ext cx="10691059" cy="1731213"/>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fr" sz="1800" u="sng" dirty="0">
                <a:solidFill>
                  <a:schemeClr val="dk1"/>
                </a:solidFill>
                <a:latin typeface="Kayak Sans" panose="02000500000000000000" pitchFamily="2" charset="0"/>
                <a:sym typeface="Arial"/>
              </a:rPr>
              <a:t>Contexte favorable pour nos recrutements :</a:t>
            </a:r>
            <a:endParaRPr sz="1800" dirty="0">
              <a:latin typeface="Kayak Sans" panose="02000500000000000000" pitchFamily="2" charset="0"/>
            </a:endParaRPr>
          </a:p>
          <a:p>
            <a:pPr marL="0" marR="0" lvl="0" indent="0" algn="l" rtl="0">
              <a:lnSpc>
                <a:spcPct val="150000"/>
              </a:lnSpc>
              <a:spcBef>
                <a:spcPts val="0"/>
              </a:spcBef>
              <a:spcAft>
                <a:spcPts val="0"/>
              </a:spcAft>
              <a:buNone/>
            </a:pPr>
            <a:r>
              <a:rPr lang="fr" sz="1800" dirty="0">
                <a:solidFill>
                  <a:schemeClr val="dk1"/>
                </a:solidFill>
                <a:latin typeface="Kayak Sans" panose="02000500000000000000" pitchFamily="2" charset="0"/>
                <a:sym typeface="Arial"/>
              </a:rPr>
              <a:t>Des candidats qui s’attachent plus au projet de l’entreprise et aux missions.</a:t>
            </a:r>
            <a:endParaRPr sz="1800" dirty="0">
              <a:latin typeface="Kayak Sans" panose="02000500000000000000" pitchFamily="2" charset="0"/>
            </a:endParaRPr>
          </a:p>
          <a:p>
            <a:pPr marL="0" marR="0" lvl="0" indent="0" algn="l" rtl="0">
              <a:lnSpc>
                <a:spcPct val="150000"/>
              </a:lnSpc>
              <a:spcBef>
                <a:spcPts val="0"/>
              </a:spcBef>
              <a:spcAft>
                <a:spcPts val="0"/>
              </a:spcAft>
              <a:buNone/>
            </a:pPr>
            <a:r>
              <a:rPr lang="fr" sz="1800" dirty="0">
                <a:solidFill>
                  <a:schemeClr val="dk1"/>
                </a:solidFill>
                <a:latin typeface="Kayak Sans" panose="02000500000000000000" pitchFamily="2" charset="0"/>
                <a:sym typeface="Arial"/>
              </a:rPr>
              <a:t>Une importance accordée aux aspirations personnelles des candidats, à la différence de certains grands groupes.</a:t>
            </a:r>
          </a:p>
          <a:p>
            <a:pPr marL="0" marR="0" lvl="0" indent="0" algn="l" rtl="0">
              <a:lnSpc>
                <a:spcPct val="150000"/>
              </a:lnSpc>
              <a:spcBef>
                <a:spcPts val="0"/>
              </a:spcBef>
              <a:spcAft>
                <a:spcPts val="0"/>
              </a:spcAft>
              <a:buNone/>
            </a:pPr>
            <a:r>
              <a:rPr lang="fr-FR" sz="1800" dirty="0">
                <a:latin typeface="Kayak Sans" panose="02000500000000000000" pitchFamily="2" charset="0"/>
              </a:rPr>
              <a:t>Proposer</a:t>
            </a:r>
            <a:r>
              <a:rPr lang="fr-FR" sz="1800" b="0" i="0" u="none" strike="noStrike" dirty="0">
                <a:solidFill>
                  <a:srgbClr val="000000"/>
                </a:solidFill>
                <a:effectLst/>
                <a:latin typeface="Kayak Sans" panose="02000500000000000000" pitchFamily="2" charset="0"/>
              </a:rPr>
              <a:t> un projet technique innovant et des perspectives d’évolutions importantes. </a:t>
            </a:r>
            <a:endParaRPr sz="1800" dirty="0">
              <a:latin typeface="Kayak Sans" panose="02000500000000000000" pitchFamily="2" charset="0"/>
            </a:endParaRPr>
          </a:p>
        </p:txBody>
      </p:sp>
      <p:sp>
        <p:nvSpPr>
          <p:cNvPr id="8" name="Rectangle 7">
            <a:extLst>
              <a:ext uri="{FF2B5EF4-FFF2-40B4-BE49-F238E27FC236}">
                <a16:creationId xmlns:a16="http://schemas.microsoft.com/office/drawing/2014/main" id="{04D84D62-0E6B-2AE9-B91B-1F6D3B3C3902}"/>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STRATEGIE DE RECRUTEMENT</a:t>
            </a:r>
          </a:p>
        </p:txBody>
      </p:sp>
    </p:spTree>
    <p:extLst>
      <p:ext uri="{BB962C8B-B14F-4D97-AF65-F5344CB8AC3E}">
        <p14:creationId xmlns:p14="http://schemas.microsoft.com/office/powerpoint/2010/main" val="25030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DBD68-D34D-839D-BC44-6DADD643DE14}"/>
              </a:ext>
            </a:extLst>
          </p:cNvPr>
          <p:cNvSpPr/>
          <p:nvPr/>
        </p:nvSpPr>
        <p:spPr>
          <a:xfrm>
            <a:off x="0" y="-19049"/>
            <a:ext cx="12192000" cy="647700"/>
          </a:xfrm>
          <a:prstGeom prst="rect">
            <a:avLst/>
          </a:prstGeom>
          <a:solidFill>
            <a:srgbClr val="477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LE MARKETING BTOB</a:t>
            </a:r>
          </a:p>
        </p:txBody>
      </p:sp>
      <p:sp>
        <p:nvSpPr>
          <p:cNvPr id="7" name="ZoneTexte 6">
            <a:extLst>
              <a:ext uri="{FF2B5EF4-FFF2-40B4-BE49-F238E27FC236}">
                <a16:creationId xmlns:a16="http://schemas.microsoft.com/office/drawing/2014/main" id="{121C7745-2F9B-71BD-1EA0-70A8C54BFAEE}"/>
              </a:ext>
            </a:extLst>
          </p:cNvPr>
          <p:cNvSpPr txBox="1"/>
          <p:nvPr/>
        </p:nvSpPr>
        <p:spPr>
          <a:xfrm>
            <a:off x="900112" y="749558"/>
            <a:ext cx="10391775" cy="5866350"/>
          </a:xfrm>
          <a:prstGeom prst="rect">
            <a:avLst/>
          </a:prstGeom>
          <a:noFill/>
        </p:spPr>
        <p:txBody>
          <a:bodyPr wrap="square">
            <a:spAutoFit/>
          </a:bodyPr>
          <a:lstStyle/>
          <a:p>
            <a:pPr algn="l">
              <a:lnSpc>
                <a:spcPct val="150000"/>
              </a:lnSpc>
            </a:pPr>
            <a:r>
              <a:rPr lang="fr-FR" b="1" i="0" dirty="0">
                <a:solidFill>
                  <a:srgbClr val="C00000"/>
                </a:solidFill>
                <a:effectLst/>
                <a:latin typeface="ff2"/>
              </a:rPr>
              <a:t>Les spécificités relatives :</a:t>
            </a:r>
            <a:endParaRPr lang="fr-FR" b="1" i="0" dirty="0">
              <a:solidFill>
                <a:srgbClr val="2E74B5"/>
              </a:solidFill>
              <a:effectLst/>
              <a:latin typeface="ff2"/>
            </a:endParaRPr>
          </a:p>
          <a:p>
            <a:pPr algn="l">
              <a:lnSpc>
                <a:spcPct val="150000"/>
              </a:lnSpc>
            </a:pPr>
            <a:r>
              <a:rPr lang="fr-FR" b="1" i="0" u="sng" dirty="0">
                <a:solidFill>
                  <a:srgbClr val="477277"/>
                </a:solidFill>
                <a:effectLst/>
                <a:latin typeface="ff3"/>
              </a:rPr>
              <a:t>Aux marchés</a:t>
            </a:r>
          </a:p>
          <a:p>
            <a:pPr algn="l">
              <a:lnSpc>
                <a:spcPct val="150000"/>
              </a:lnSpc>
            </a:pPr>
            <a:r>
              <a:rPr lang="fr-FR" b="0" i="0" dirty="0">
                <a:solidFill>
                  <a:srgbClr val="000000"/>
                </a:solidFill>
                <a:effectLst/>
                <a:latin typeface="ff4"/>
              </a:rPr>
              <a:t>-</a:t>
            </a:r>
            <a:r>
              <a:rPr lang="fr-FR" b="0" i="0" dirty="0">
                <a:solidFill>
                  <a:srgbClr val="000000"/>
                </a:solidFill>
                <a:effectLst/>
                <a:latin typeface="ff1"/>
              </a:rPr>
              <a:t>Le nombre restreint de clients </a:t>
            </a:r>
          </a:p>
          <a:p>
            <a:pPr algn="l">
              <a:lnSpc>
                <a:spcPct val="150000"/>
              </a:lnSpc>
            </a:pPr>
            <a:r>
              <a:rPr lang="fr-FR" b="0" i="0" dirty="0">
                <a:solidFill>
                  <a:srgbClr val="000000"/>
                </a:solidFill>
                <a:effectLst/>
                <a:latin typeface="ff4"/>
              </a:rPr>
              <a:t>-</a:t>
            </a:r>
            <a:r>
              <a:rPr lang="fr-FR" b="0" i="0" dirty="0">
                <a:solidFill>
                  <a:srgbClr val="000000"/>
                </a:solidFill>
                <a:effectLst/>
                <a:latin typeface="ff1"/>
              </a:rPr>
              <a:t>Des volumes d’affaires plus importants</a:t>
            </a:r>
            <a:endParaRPr lang="fr-FR" b="0" i="0" dirty="0">
              <a:solidFill>
                <a:srgbClr val="000000"/>
              </a:solidFill>
              <a:effectLst/>
              <a:latin typeface="ff4"/>
            </a:endParaRPr>
          </a:p>
          <a:p>
            <a:pPr algn="l">
              <a:lnSpc>
                <a:spcPct val="150000"/>
              </a:lnSpc>
            </a:pPr>
            <a:r>
              <a:rPr lang="fr-FR" b="0" i="0" dirty="0">
                <a:solidFill>
                  <a:srgbClr val="000000"/>
                </a:solidFill>
                <a:effectLst/>
                <a:latin typeface="ff4"/>
              </a:rPr>
              <a:t>-</a:t>
            </a:r>
            <a:r>
              <a:rPr lang="fr-FR" b="0" i="0" dirty="0">
                <a:solidFill>
                  <a:srgbClr val="000000"/>
                </a:solidFill>
                <a:effectLst/>
                <a:latin typeface="ff1"/>
              </a:rPr>
              <a:t>Taille et poids des entreprises très variables, clientèle hétérogène</a:t>
            </a:r>
            <a:endParaRPr lang="fr-FR" b="0" i="0" dirty="0">
              <a:solidFill>
                <a:srgbClr val="000000"/>
              </a:solidFill>
              <a:effectLst/>
              <a:latin typeface="ff4"/>
            </a:endParaRPr>
          </a:p>
          <a:p>
            <a:pPr algn="l">
              <a:lnSpc>
                <a:spcPct val="150000"/>
              </a:lnSpc>
            </a:pPr>
            <a:r>
              <a:rPr lang="fr-FR" b="1" i="0" u="sng" dirty="0">
                <a:solidFill>
                  <a:srgbClr val="477277"/>
                </a:solidFill>
                <a:effectLst/>
                <a:latin typeface="ff3"/>
              </a:rPr>
              <a:t>Aux procédures commerciales</a:t>
            </a:r>
          </a:p>
          <a:p>
            <a:pPr algn="l">
              <a:lnSpc>
                <a:spcPct val="150000"/>
              </a:lnSpc>
            </a:pPr>
            <a:r>
              <a:rPr lang="fr-FR" b="0" i="0" dirty="0">
                <a:solidFill>
                  <a:srgbClr val="000000"/>
                </a:solidFill>
                <a:effectLst/>
                <a:latin typeface="ff4"/>
              </a:rPr>
              <a:t>-</a:t>
            </a:r>
            <a:r>
              <a:rPr lang="fr-FR" b="0" i="0" dirty="0">
                <a:solidFill>
                  <a:srgbClr val="000000"/>
                </a:solidFill>
                <a:effectLst/>
                <a:latin typeface="ff1"/>
              </a:rPr>
              <a:t>La complexité du processus d’achat :</a:t>
            </a:r>
            <a:endParaRPr lang="fr-FR" b="0" i="0" dirty="0">
              <a:solidFill>
                <a:srgbClr val="000000"/>
              </a:solidFill>
              <a:effectLst/>
              <a:latin typeface="ff4"/>
            </a:endParaRPr>
          </a:p>
          <a:p>
            <a:pPr algn="l">
              <a:lnSpc>
                <a:spcPct val="150000"/>
              </a:lnSpc>
            </a:pPr>
            <a:r>
              <a:rPr lang="fr-FR" b="0" i="0" dirty="0">
                <a:solidFill>
                  <a:srgbClr val="000000"/>
                </a:solidFill>
                <a:effectLst/>
                <a:latin typeface="ff5"/>
              </a:rPr>
              <a:t>O </a:t>
            </a:r>
            <a:r>
              <a:rPr lang="fr-FR" b="0" i="0" dirty="0">
                <a:solidFill>
                  <a:srgbClr val="000000"/>
                </a:solidFill>
                <a:effectLst/>
                <a:latin typeface="ff1"/>
              </a:rPr>
              <a:t>Des acheteurs professionnels</a:t>
            </a:r>
            <a:endParaRPr lang="fr-FR" b="0" i="0" dirty="0">
              <a:solidFill>
                <a:srgbClr val="000000"/>
              </a:solidFill>
              <a:effectLst/>
              <a:latin typeface="ff5"/>
            </a:endParaRPr>
          </a:p>
          <a:p>
            <a:pPr algn="l">
              <a:lnSpc>
                <a:spcPct val="150000"/>
              </a:lnSpc>
            </a:pPr>
            <a:r>
              <a:rPr lang="fr-FR" b="0" i="0" dirty="0">
                <a:solidFill>
                  <a:srgbClr val="000000"/>
                </a:solidFill>
                <a:effectLst/>
                <a:latin typeface="ff5"/>
              </a:rPr>
              <a:t>O </a:t>
            </a:r>
            <a:r>
              <a:rPr lang="fr-FR" b="0" i="0" dirty="0">
                <a:solidFill>
                  <a:srgbClr val="000000"/>
                </a:solidFill>
                <a:effectLst/>
                <a:latin typeface="ff1"/>
              </a:rPr>
              <a:t>Des intervenants multiples</a:t>
            </a:r>
            <a:endParaRPr lang="fr-FR" b="0" i="0" dirty="0">
              <a:solidFill>
                <a:srgbClr val="000000"/>
              </a:solidFill>
              <a:effectLst/>
              <a:latin typeface="ff5"/>
            </a:endParaRPr>
          </a:p>
          <a:p>
            <a:pPr algn="l">
              <a:lnSpc>
                <a:spcPct val="150000"/>
              </a:lnSpc>
            </a:pPr>
            <a:r>
              <a:rPr lang="fr-FR" b="0" i="0" dirty="0">
                <a:solidFill>
                  <a:srgbClr val="000000"/>
                </a:solidFill>
                <a:effectLst/>
                <a:latin typeface="ff5"/>
              </a:rPr>
              <a:t>O </a:t>
            </a:r>
            <a:r>
              <a:rPr lang="fr-FR" b="0" i="0" dirty="0">
                <a:solidFill>
                  <a:srgbClr val="000000"/>
                </a:solidFill>
                <a:effectLst/>
                <a:latin typeface="ff1"/>
              </a:rPr>
              <a:t>Des achats moins fréquents et par étapes</a:t>
            </a:r>
            <a:endParaRPr lang="fr-FR" b="0" i="0" dirty="0">
              <a:solidFill>
                <a:srgbClr val="000000"/>
              </a:solidFill>
              <a:effectLst/>
              <a:latin typeface="ff5"/>
            </a:endParaRPr>
          </a:p>
          <a:p>
            <a:pPr algn="l">
              <a:lnSpc>
                <a:spcPct val="150000"/>
              </a:lnSpc>
            </a:pPr>
            <a:r>
              <a:rPr lang="fr-FR" b="0" i="0" dirty="0">
                <a:solidFill>
                  <a:srgbClr val="000000"/>
                </a:solidFill>
                <a:effectLst/>
                <a:latin typeface="ff5"/>
              </a:rPr>
              <a:t>O </a:t>
            </a:r>
            <a:r>
              <a:rPr lang="fr-FR" b="0" i="0" dirty="0">
                <a:solidFill>
                  <a:srgbClr val="000000"/>
                </a:solidFill>
                <a:effectLst/>
                <a:latin typeface="ff1"/>
              </a:rPr>
              <a:t>Processus de décision plus long qu’en B to C (hiérarchie) </a:t>
            </a:r>
            <a:endParaRPr lang="fr-FR" b="0" i="0" dirty="0">
              <a:solidFill>
                <a:srgbClr val="000000"/>
              </a:solidFill>
              <a:effectLst/>
              <a:latin typeface="ff5"/>
            </a:endParaRPr>
          </a:p>
          <a:p>
            <a:pPr algn="l">
              <a:lnSpc>
                <a:spcPct val="150000"/>
              </a:lnSpc>
            </a:pPr>
            <a:r>
              <a:rPr lang="fr-FR" b="0" i="0" dirty="0">
                <a:solidFill>
                  <a:srgbClr val="000000"/>
                </a:solidFill>
                <a:effectLst/>
                <a:latin typeface="ff4"/>
              </a:rPr>
              <a:t>-</a:t>
            </a:r>
            <a:r>
              <a:rPr lang="fr-FR" b="0" i="0" dirty="0">
                <a:solidFill>
                  <a:srgbClr val="000000"/>
                </a:solidFill>
                <a:effectLst/>
                <a:latin typeface="ff1"/>
              </a:rPr>
              <a:t>Une demande dérivée de la grande consommation : l’obligation pour le fournisseur de </a:t>
            </a:r>
            <a:endParaRPr lang="fr-FR" b="0" i="0" dirty="0">
              <a:solidFill>
                <a:srgbClr val="000000"/>
              </a:solidFill>
              <a:effectLst/>
              <a:latin typeface="ff4"/>
            </a:endParaRPr>
          </a:p>
          <a:p>
            <a:pPr algn="l">
              <a:lnSpc>
                <a:spcPct val="150000"/>
              </a:lnSpc>
            </a:pPr>
            <a:r>
              <a:rPr lang="fr-FR" b="0" i="0" dirty="0">
                <a:solidFill>
                  <a:srgbClr val="000000"/>
                </a:solidFill>
                <a:effectLst/>
                <a:latin typeface="ff1"/>
              </a:rPr>
              <a:t>s’intéresser aux clients de ses clients</a:t>
            </a:r>
          </a:p>
          <a:p>
            <a:pPr algn="l">
              <a:lnSpc>
                <a:spcPct val="150000"/>
              </a:lnSpc>
            </a:pPr>
            <a:r>
              <a:rPr lang="fr-FR" b="0" i="0" dirty="0">
                <a:solidFill>
                  <a:srgbClr val="000000"/>
                </a:solidFill>
                <a:effectLst/>
                <a:latin typeface="ff4"/>
              </a:rPr>
              <a:t>-</a:t>
            </a:r>
            <a:r>
              <a:rPr lang="fr-FR" b="0" i="0" dirty="0">
                <a:solidFill>
                  <a:srgbClr val="000000"/>
                </a:solidFill>
                <a:effectLst/>
                <a:latin typeface="ff1"/>
              </a:rPr>
              <a:t>Des relations clients-fournisseurs étroites et de longue durée</a:t>
            </a:r>
            <a:endParaRPr lang="fr-FR" b="0" i="0" dirty="0">
              <a:solidFill>
                <a:srgbClr val="000000"/>
              </a:solidFill>
              <a:effectLst/>
              <a:latin typeface="ff4"/>
            </a:endParaRPr>
          </a:p>
        </p:txBody>
      </p:sp>
    </p:spTree>
    <p:extLst>
      <p:ext uri="{BB962C8B-B14F-4D97-AF65-F5344CB8AC3E}">
        <p14:creationId xmlns:p14="http://schemas.microsoft.com/office/powerpoint/2010/main" val="33639371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Kayak Sans"/>
        <a:ea typeface=""/>
        <a:cs typeface=""/>
      </a:majorFont>
      <a:minorFont>
        <a:latin typeface="Kaya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95CC9CD2680F48A013A72E4FDBCF0E" ma:contentTypeVersion="2" ma:contentTypeDescription="Create a new document." ma:contentTypeScope="" ma:versionID="40efaa74b40674ce3b079fe7b3b8af85">
  <xsd:schema xmlns:xsd="http://www.w3.org/2001/XMLSchema" xmlns:xs="http://www.w3.org/2001/XMLSchema" xmlns:p="http://schemas.microsoft.com/office/2006/metadata/properties" xmlns:ns3="0c94c131-cc79-47e5-a6d8-dd35eab04cb2" targetNamespace="http://schemas.microsoft.com/office/2006/metadata/properties" ma:root="true" ma:fieldsID="2e7147541fc9a1b7602c6bfd59b517a7" ns3:_="">
    <xsd:import namespace="0c94c131-cc79-47e5-a6d8-dd35eab04cb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94c131-cc79-47e5-a6d8-dd35eab04c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805774-9DD5-460F-A1FE-3839904E001F}">
  <ds:schemaRefs>
    <ds:schemaRef ds:uri="http://schemas.microsoft.com/sharepoint/v3/contenttype/forms"/>
  </ds:schemaRefs>
</ds:datastoreItem>
</file>

<file path=customXml/itemProps2.xml><?xml version="1.0" encoding="utf-8"?>
<ds:datastoreItem xmlns:ds="http://schemas.openxmlformats.org/officeDocument/2006/customXml" ds:itemID="{2E5B763B-E21B-46FC-8AA5-AA55B6CE8189}">
  <ds:schemaRefs>
    <ds:schemaRef ds:uri="0c94c131-cc79-47e5-a6d8-dd35eab04cb2"/>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3F3F8FF5-A93C-48B3-A326-2DE9CF19A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94c131-cc79-47e5-a6d8-dd35eab04c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Grand écran</PresentationFormat>
  <Paragraphs>202</Paragraphs>
  <Slides>42</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42</vt:i4>
      </vt:variant>
    </vt:vector>
  </HeadingPairs>
  <TitlesOfParts>
    <vt:vector size="57" baseType="lpstr">
      <vt:lpstr>Alegreya</vt:lpstr>
      <vt:lpstr>Arial</vt:lpstr>
      <vt:lpstr>Arial Narrow</vt:lpstr>
      <vt:lpstr>Calibri</vt:lpstr>
      <vt:lpstr>Cambria</vt:lpstr>
      <vt:lpstr>Courier New</vt:lpstr>
      <vt:lpstr>ff1</vt:lpstr>
      <vt:lpstr>ff2</vt:lpstr>
      <vt:lpstr>ff3</vt:lpstr>
      <vt:lpstr>ff4</vt:lpstr>
      <vt:lpstr>ff5</vt:lpstr>
      <vt:lpstr>Kayak Sans</vt:lpstr>
      <vt:lpstr>Noto Sans Symbols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Wendy LAUTIER</dc:creator>
  <cp:lastModifiedBy>Wendy LAUTIER</cp:lastModifiedBy>
  <cp:revision>81</cp:revision>
  <dcterms:created xsi:type="dcterms:W3CDTF">2022-10-16T15:01:04Z</dcterms:created>
  <dcterms:modified xsi:type="dcterms:W3CDTF">2024-10-02T10:02:26Z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0x010100A995CC9CD2680F48A013A72E4FDBCF0E</vt:lpwstr>
  </property>
</Properties>
</file>