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57" r:id="rId3"/>
    <p:sldId id="258" r:id="rId4"/>
    <p:sldId id="293" r:id="rId5"/>
    <p:sldId id="259" r:id="rId6"/>
    <p:sldId id="261" r:id="rId7"/>
    <p:sldId id="295" r:id="rId8"/>
    <p:sldId id="262" r:id="rId9"/>
    <p:sldId id="263" r:id="rId10"/>
    <p:sldId id="269" r:id="rId11"/>
    <p:sldId id="264" r:id="rId12"/>
    <p:sldId id="265" r:id="rId13"/>
    <p:sldId id="267" r:id="rId14"/>
    <p:sldId id="268" r:id="rId15"/>
    <p:sldId id="270" r:id="rId16"/>
    <p:sldId id="271" r:id="rId17"/>
    <p:sldId id="296" r:id="rId18"/>
    <p:sldId id="274" r:id="rId19"/>
    <p:sldId id="275" r:id="rId20"/>
    <p:sldId id="297" r:id="rId21"/>
    <p:sldId id="301" r:id="rId22"/>
    <p:sldId id="291" r:id="rId23"/>
    <p:sldId id="292" r:id="rId24"/>
    <p:sldId id="302" r:id="rId25"/>
    <p:sldId id="272" r:id="rId26"/>
    <p:sldId id="300" r:id="rId27"/>
    <p:sldId id="273" r:id="rId28"/>
    <p:sldId id="289" r:id="rId29"/>
    <p:sldId id="290" r:id="rId30"/>
    <p:sldId id="298" r:id="rId31"/>
    <p:sldId id="280" r:id="rId32"/>
    <p:sldId id="286" r:id="rId33"/>
    <p:sldId id="287" r:id="rId34"/>
    <p:sldId id="288" r:id="rId35"/>
    <p:sldId id="299" r:id="rId36"/>
    <p:sldId id="307" r:id="rId37"/>
    <p:sldId id="278" r:id="rId38"/>
    <p:sldId id="283" r:id="rId39"/>
    <p:sldId id="276" r:id="rId40"/>
    <p:sldId id="284" r:id="rId41"/>
    <p:sldId id="279" r:id="rId42"/>
    <p:sldId id="306" r:id="rId43"/>
    <p:sldId id="305" r:id="rId44"/>
    <p:sldId id="281" r:id="rId45"/>
    <p:sldId id="285" r:id="rId46"/>
    <p:sldId id="304" r:id="rId47"/>
    <p:sldId id="303" r:id="rId4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2EE"/>
    <a:srgbClr val="4772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7" d="100"/>
          <a:sy n="57" d="100"/>
        </p:scale>
        <p:origin x="94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BF77D9-B5DE-4D9B-AD79-1391EA74076C}" type="datetimeFigureOut">
              <a:rPr lang="fr-FR" smtClean="0"/>
              <a:t>11/11/2024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C6C796-6577-44AF-98D3-0F60070BC02E}" type="slidenum">
              <a:rPr lang="fr-FR" smtClean="0"/>
              <a:t>‹N°›</a:t>
            </a:fld>
            <a:endParaRPr lang="fr-FR"/>
          </a:p>
        </p:txBody>
      </p:sp>
    </p:spTree>
    <p:extLst>
      <p:ext uri="{BB962C8B-B14F-4D97-AF65-F5344CB8AC3E}">
        <p14:creationId xmlns:p14="http://schemas.microsoft.com/office/powerpoint/2010/main" val="3186643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AC6C796-6577-44AF-98D3-0F60070BC02E}" type="slidenum">
              <a:rPr lang="fr-FR" smtClean="0"/>
              <a:t>14</a:t>
            </a:fld>
            <a:endParaRPr lang="fr-FR"/>
          </a:p>
        </p:txBody>
      </p:sp>
    </p:spTree>
    <p:extLst>
      <p:ext uri="{BB962C8B-B14F-4D97-AF65-F5344CB8AC3E}">
        <p14:creationId xmlns:p14="http://schemas.microsoft.com/office/powerpoint/2010/main" val="99520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D433EE-85A0-B822-DB72-A315A122802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7BC4D3D-7113-4A61-F8B4-40B8A5293F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6D69686-DABF-53C7-7AA2-DC279742A7E8}"/>
              </a:ext>
            </a:extLst>
          </p:cNvPr>
          <p:cNvSpPr>
            <a:spLocks noGrp="1"/>
          </p:cNvSpPr>
          <p:nvPr>
            <p:ph type="dt" sz="half" idx="10"/>
          </p:nvPr>
        </p:nvSpPr>
        <p:spPr/>
        <p:txBody>
          <a:bodyPr/>
          <a:lstStyle/>
          <a:p>
            <a:fld id="{03D632CB-FAE2-44E2-8F7D-F483F40B9267}" type="datetimeFigureOut">
              <a:rPr lang="fr-FR" smtClean="0"/>
              <a:t>11/11/2024</a:t>
            </a:fld>
            <a:endParaRPr lang="fr-FR"/>
          </a:p>
        </p:txBody>
      </p:sp>
      <p:sp>
        <p:nvSpPr>
          <p:cNvPr id="5" name="Espace réservé du pied de page 4">
            <a:extLst>
              <a:ext uri="{FF2B5EF4-FFF2-40B4-BE49-F238E27FC236}">
                <a16:creationId xmlns:a16="http://schemas.microsoft.com/office/drawing/2014/main" id="{FC16CC2A-9373-1880-05C9-30911CF68B8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525190B-76B1-0317-CD1A-C55EE5BBE04E}"/>
              </a:ext>
            </a:extLst>
          </p:cNvPr>
          <p:cNvSpPr>
            <a:spLocks noGrp="1"/>
          </p:cNvSpPr>
          <p:nvPr>
            <p:ph type="sldNum" sz="quarter" idx="12"/>
          </p:nvPr>
        </p:nvSpPr>
        <p:spPr/>
        <p:txBody>
          <a:bodyPr/>
          <a:lstStyle/>
          <a:p>
            <a:fld id="{66AF4059-0A9E-46A7-B915-20AFA8F64162}" type="slidenum">
              <a:rPr lang="fr-FR" smtClean="0"/>
              <a:t>‹N°›</a:t>
            </a:fld>
            <a:endParaRPr lang="fr-FR"/>
          </a:p>
        </p:txBody>
      </p:sp>
    </p:spTree>
    <p:extLst>
      <p:ext uri="{BB962C8B-B14F-4D97-AF65-F5344CB8AC3E}">
        <p14:creationId xmlns:p14="http://schemas.microsoft.com/office/powerpoint/2010/main" val="2941636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B0D7B0-38A7-A0A5-B743-DE451B8F94F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0B1C80D-D000-9A09-A50A-02428A5CD79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011AE60-C799-8264-0054-3F30F2CB8909}"/>
              </a:ext>
            </a:extLst>
          </p:cNvPr>
          <p:cNvSpPr>
            <a:spLocks noGrp="1"/>
          </p:cNvSpPr>
          <p:nvPr>
            <p:ph type="dt" sz="half" idx="10"/>
          </p:nvPr>
        </p:nvSpPr>
        <p:spPr/>
        <p:txBody>
          <a:bodyPr/>
          <a:lstStyle/>
          <a:p>
            <a:fld id="{03D632CB-FAE2-44E2-8F7D-F483F40B9267}" type="datetimeFigureOut">
              <a:rPr lang="fr-FR" smtClean="0"/>
              <a:t>11/11/2024</a:t>
            </a:fld>
            <a:endParaRPr lang="fr-FR"/>
          </a:p>
        </p:txBody>
      </p:sp>
      <p:sp>
        <p:nvSpPr>
          <p:cNvPr id="5" name="Espace réservé du pied de page 4">
            <a:extLst>
              <a:ext uri="{FF2B5EF4-FFF2-40B4-BE49-F238E27FC236}">
                <a16:creationId xmlns:a16="http://schemas.microsoft.com/office/drawing/2014/main" id="{C5D71C30-DDB5-B689-040C-C4E0A651FF7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129BCA7-1DD6-B5E1-B17D-1A4A8D7005C2}"/>
              </a:ext>
            </a:extLst>
          </p:cNvPr>
          <p:cNvSpPr>
            <a:spLocks noGrp="1"/>
          </p:cNvSpPr>
          <p:nvPr>
            <p:ph type="sldNum" sz="quarter" idx="12"/>
          </p:nvPr>
        </p:nvSpPr>
        <p:spPr/>
        <p:txBody>
          <a:bodyPr/>
          <a:lstStyle/>
          <a:p>
            <a:fld id="{66AF4059-0A9E-46A7-B915-20AFA8F64162}" type="slidenum">
              <a:rPr lang="fr-FR" smtClean="0"/>
              <a:t>‹N°›</a:t>
            </a:fld>
            <a:endParaRPr lang="fr-FR"/>
          </a:p>
        </p:txBody>
      </p:sp>
    </p:spTree>
    <p:extLst>
      <p:ext uri="{BB962C8B-B14F-4D97-AF65-F5344CB8AC3E}">
        <p14:creationId xmlns:p14="http://schemas.microsoft.com/office/powerpoint/2010/main" val="1086508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C3C0B59-8A13-5DBA-3FBF-05BB5018990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7AB52CA-05CC-838A-626E-B8555AB72A2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BAA23D2-0451-9861-52CE-AD7C6987B213}"/>
              </a:ext>
            </a:extLst>
          </p:cNvPr>
          <p:cNvSpPr>
            <a:spLocks noGrp="1"/>
          </p:cNvSpPr>
          <p:nvPr>
            <p:ph type="dt" sz="half" idx="10"/>
          </p:nvPr>
        </p:nvSpPr>
        <p:spPr/>
        <p:txBody>
          <a:bodyPr/>
          <a:lstStyle/>
          <a:p>
            <a:fld id="{03D632CB-FAE2-44E2-8F7D-F483F40B9267}" type="datetimeFigureOut">
              <a:rPr lang="fr-FR" smtClean="0"/>
              <a:t>11/11/2024</a:t>
            </a:fld>
            <a:endParaRPr lang="fr-FR"/>
          </a:p>
        </p:txBody>
      </p:sp>
      <p:sp>
        <p:nvSpPr>
          <p:cNvPr id="5" name="Espace réservé du pied de page 4">
            <a:extLst>
              <a:ext uri="{FF2B5EF4-FFF2-40B4-BE49-F238E27FC236}">
                <a16:creationId xmlns:a16="http://schemas.microsoft.com/office/drawing/2014/main" id="{B7F0B461-0F3B-3F65-5934-95671244115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862AB4A-1B9B-8769-1984-672476766681}"/>
              </a:ext>
            </a:extLst>
          </p:cNvPr>
          <p:cNvSpPr>
            <a:spLocks noGrp="1"/>
          </p:cNvSpPr>
          <p:nvPr>
            <p:ph type="sldNum" sz="quarter" idx="12"/>
          </p:nvPr>
        </p:nvSpPr>
        <p:spPr/>
        <p:txBody>
          <a:bodyPr/>
          <a:lstStyle/>
          <a:p>
            <a:fld id="{66AF4059-0A9E-46A7-B915-20AFA8F64162}" type="slidenum">
              <a:rPr lang="fr-FR" smtClean="0"/>
              <a:t>‹N°›</a:t>
            </a:fld>
            <a:endParaRPr lang="fr-FR"/>
          </a:p>
        </p:txBody>
      </p:sp>
    </p:spTree>
    <p:extLst>
      <p:ext uri="{BB962C8B-B14F-4D97-AF65-F5344CB8AC3E}">
        <p14:creationId xmlns:p14="http://schemas.microsoft.com/office/powerpoint/2010/main" val="330918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378120-FD15-C765-36A6-6C8F154E3BD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F930EA8-07FC-8A5F-A5B1-457D302FA22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48ED204-D44C-2DBE-E10B-E0716BC109AC}"/>
              </a:ext>
            </a:extLst>
          </p:cNvPr>
          <p:cNvSpPr>
            <a:spLocks noGrp="1"/>
          </p:cNvSpPr>
          <p:nvPr>
            <p:ph type="dt" sz="half" idx="10"/>
          </p:nvPr>
        </p:nvSpPr>
        <p:spPr/>
        <p:txBody>
          <a:bodyPr/>
          <a:lstStyle/>
          <a:p>
            <a:fld id="{03D632CB-FAE2-44E2-8F7D-F483F40B9267}" type="datetimeFigureOut">
              <a:rPr lang="fr-FR" smtClean="0"/>
              <a:t>11/11/2024</a:t>
            </a:fld>
            <a:endParaRPr lang="fr-FR"/>
          </a:p>
        </p:txBody>
      </p:sp>
      <p:sp>
        <p:nvSpPr>
          <p:cNvPr id="5" name="Espace réservé du pied de page 4">
            <a:extLst>
              <a:ext uri="{FF2B5EF4-FFF2-40B4-BE49-F238E27FC236}">
                <a16:creationId xmlns:a16="http://schemas.microsoft.com/office/drawing/2014/main" id="{598E2190-2D68-AB24-2D87-E72D8F9320B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B16BD3F-6BCE-4905-1C2C-186D05B9BF99}"/>
              </a:ext>
            </a:extLst>
          </p:cNvPr>
          <p:cNvSpPr>
            <a:spLocks noGrp="1"/>
          </p:cNvSpPr>
          <p:nvPr>
            <p:ph type="sldNum" sz="quarter" idx="12"/>
          </p:nvPr>
        </p:nvSpPr>
        <p:spPr/>
        <p:txBody>
          <a:bodyPr/>
          <a:lstStyle/>
          <a:p>
            <a:fld id="{66AF4059-0A9E-46A7-B915-20AFA8F64162}" type="slidenum">
              <a:rPr lang="fr-FR" smtClean="0"/>
              <a:t>‹N°›</a:t>
            </a:fld>
            <a:endParaRPr lang="fr-FR"/>
          </a:p>
        </p:txBody>
      </p:sp>
    </p:spTree>
    <p:extLst>
      <p:ext uri="{BB962C8B-B14F-4D97-AF65-F5344CB8AC3E}">
        <p14:creationId xmlns:p14="http://schemas.microsoft.com/office/powerpoint/2010/main" val="4093283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A47ADB-F426-FD14-3FF1-9D75C5DC7AA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9B57F01-A103-F696-3AA6-39E1357254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6971AFA-FA60-25B1-7065-130BB87B18EC}"/>
              </a:ext>
            </a:extLst>
          </p:cNvPr>
          <p:cNvSpPr>
            <a:spLocks noGrp="1"/>
          </p:cNvSpPr>
          <p:nvPr>
            <p:ph type="dt" sz="half" idx="10"/>
          </p:nvPr>
        </p:nvSpPr>
        <p:spPr/>
        <p:txBody>
          <a:bodyPr/>
          <a:lstStyle/>
          <a:p>
            <a:fld id="{03D632CB-FAE2-44E2-8F7D-F483F40B9267}" type="datetimeFigureOut">
              <a:rPr lang="fr-FR" smtClean="0"/>
              <a:t>11/11/2024</a:t>
            </a:fld>
            <a:endParaRPr lang="fr-FR"/>
          </a:p>
        </p:txBody>
      </p:sp>
      <p:sp>
        <p:nvSpPr>
          <p:cNvPr id="5" name="Espace réservé du pied de page 4">
            <a:extLst>
              <a:ext uri="{FF2B5EF4-FFF2-40B4-BE49-F238E27FC236}">
                <a16:creationId xmlns:a16="http://schemas.microsoft.com/office/drawing/2014/main" id="{28EF98B3-4665-0667-39BB-38383CEC387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ACA1D35-726D-0D68-FC52-BBACAF71C37C}"/>
              </a:ext>
            </a:extLst>
          </p:cNvPr>
          <p:cNvSpPr>
            <a:spLocks noGrp="1"/>
          </p:cNvSpPr>
          <p:nvPr>
            <p:ph type="sldNum" sz="quarter" idx="12"/>
          </p:nvPr>
        </p:nvSpPr>
        <p:spPr/>
        <p:txBody>
          <a:bodyPr/>
          <a:lstStyle/>
          <a:p>
            <a:fld id="{66AF4059-0A9E-46A7-B915-20AFA8F64162}" type="slidenum">
              <a:rPr lang="fr-FR" smtClean="0"/>
              <a:t>‹N°›</a:t>
            </a:fld>
            <a:endParaRPr lang="fr-FR"/>
          </a:p>
        </p:txBody>
      </p:sp>
    </p:spTree>
    <p:extLst>
      <p:ext uri="{BB962C8B-B14F-4D97-AF65-F5344CB8AC3E}">
        <p14:creationId xmlns:p14="http://schemas.microsoft.com/office/powerpoint/2010/main" val="2252914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1BFBC8-3A61-A9FC-F2EA-752D99FA4E1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6F77137-B56B-FBF7-A97A-761283F7991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44DA62C-A55D-B261-CA50-ED51135BC1B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A005CB7-7D3A-7A4D-0458-747A5B53D593}"/>
              </a:ext>
            </a:extLst>
          </p:cNvPr>
          <p:cNvSpPr>
            <a:spLocks noGrp="1"/>
          </p:cNvSpPr>
          <p:nvPr>
            <p:ph type="dt" sz="half" idx="10"/>
          </p:nvPr>
        </p:nvSpPr>
        <p:spPr/>
        <p:txBody>
          <a:bodyPr/>
          <a:lstStyle/>
          <a:p>
            <a:fld id="{03D632CB-FAE2-44E2-8F7D-F483F40B9267}" type="datetimeFigureOut">
              <a:rPr lang="fr-FR" smtClean="0"/>
              <a:t>11/11/2024</a:t>
            </a:fld>
            <a:endParaRPr lang="fr-FR"/>
          </a:p>
        </p:txBody>
      </p:sp>
      <p:sp>
        <p:nvSpPr>
          <p:cNvPr id="6" name="Espace réservé du pied de page 5">
            <a:extLst>
              <a:ext uri="{FF2B5EF4-FFF2-40B4-BE49-F238E27FC236}">
                <a16:creationId xmlns:a16="http://schemas.microsoft.com/office/drawing/2014/main" id="{26E4101D-4123-9301-7512-06DE2ADB0EB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09FE276-6011-E45E-A8AE-EB6EFD613DFC}"/>
              </a:ext>
            </a:extLst>
          </p:cNvPr>
          <p:cNvSpPr>
            <a:spLocks noGrp="1"/>
          </p:cNvSpPr>
          <p:nvPr>
            <p:ph type="sldNum" sz="quarter" idx="12"/>
          </p:nvPr>
        </p:nvSpPr>
        <p:spPr/>
        <p:txBody>
          <a:bodyPr/>
          <a:lstStyle/>
          <a:p>
            <a:fld id="{66AF4059-0A9E-46A7-B915-20AFA8F64162}" type="slidenum">
              <a:rPr lang="fr-FR" smtClean="0"/>
              <a:t>‹N°›</a:t>
            </a:fld>
            <a:endParaRPr lang="fr-FR"/>
          </a:p>
        </p:txBody>
      </p:sp>
    </p:spTree>
    <p:extLst>
      <p:ext uri="{BB962C8B-B14F-4D97-AF65-F5344CB8AC3E}">
        <p14:creationId xmlns:p14="http://schemas.microsoft.com/office/powerpoint/2010/main" val="1172880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D13F6A-4344-E8C0-1B65-DD8B9540D21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147E855-A748-4899-6094-8111C6C0C5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DA10458-1794-9BCE-B322-2A53A2A9C07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10B7482-1A60-3603-BD03-B68CDEF86A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6188BFF-2E03-7335-5FB7-67F932EB22C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1F0C35B-FB1B-051C-2DD7-50DDA85ADCC7}"/>
              </a:ext>
            </a:extLst>
          </p:cNvPr>
          <p:cNvSpPr>
            <a:spLocks noGrp="1"/>
          </p:cNvSpPr>
          <p:nvPr>
            <p:ph type="dt" sz="half" idx="10"/>
          </p:nvPr>
        </p:nvSpPr>
        <p:spPr/>
        <p:txBody>
          <a:bodyPr/>
          <a:lstStyle/>
          <a:p>
            <a:fld id="{03D632CB-FAE2-44E2-8F7D-F483F40B9267}" type="datetimeFigureOut">
              <a:rPr lang="fr-FR" smtClean="0"/>
              <a:t>11/11/2024</a:t>
            </a:fld>
            <a:endParaRPr lang="fr-FR"/>
          </a:p>
        </p:txBody>
      </p:sp>
      <p:sp>
        <p:nvSpPr>
          <p:cNvPr id="8" name="Espace réservé du pied de page 7">
            <a:extLst>
              <a:ext uri="{FF2B5EF4-FFF2-40B4-BE49-F238E27FC236}">
                <a16:creationId xmlns:a16="http://schemas.microsoft.com/office/drawing/2014/main" id="{25C13B83-D6C8-79C6-B078-914B0371C909}"/>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13DE9A2-BCBE-F06B-38C5-46587876E615}"/>
              </a:ext>
            </a:extLst>
          </p:cNvPr>
          <p:cNvSpPr>
            <a:spLocks noGrp="1"/>
          </p:cNvSpPr>
          <p:nvPr>
            <p:ph type="sldNum" sz="quarter" idx="12"/>
          </p:nvPr>
        </p:nvSpPr>
        <p:spPr/>
        <p:txBody>
          <a:bodyPr/>
          <a:lstStyle/>
          <a:p>
            <a:fld id="{66AF4059-0A9E-46A7-B915-20AFA8F64162}" type="slidenum">
              <a:rPr lang="fr-FR" smtClean="0"/>
              <a:t>‹N°›</a:t>
            </a:fld>
            <a:endParaRPr lang="fr-FR"/>
          </a:p>
        </p:txBody>
      </p:sp>
    </p:spTree>
    <p:extLst>
      <p:ext uri="{BB962C8B-B14F-4D97-AF65-F5344CB8AC3E}">
        <p14:creationId xmlns:p14="http://schemas.microsoft.com/office/powerpoint/2010/main" val="1253312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7797F3-F8BD-DFC0-3559-95F1CE9462C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9E0A07F-715E-9A52-CE94-74B7FBE43526}"/>
              </a:ext>
            </a:extLst>
          </p:cNvPr>
          <p:cNvSpPr>
            <a:spLocks noGrp="1"/>
          </p:cNvSpPr>
          <p:nvPr>
            <p:ph type="dt" sz="half" idx="10"/>
          </p:nvPr>
        </p:nvSpPr>
        <p:spPr/>
        <p:txBody>
          <a:bodyPr/>
          <a:lstStyle/>
          <a:p>
            <a:fld id="{03D632CB-FAE2-44E2-8F7D-F483F40B9267}" type="datetimeFigureOut">
              <a:rPr lang="fr-FR" smtClean="0"/>
              <a:t>11/11/2024</a:t>
            </a:fld>
            <a:endParaRPr lang="fr-FR"/>
          </a:p>
        </p:txBody>
      </p:sp>
      <p:sp>
        <p:nvSpPr>
          <p:cNvPr id="4" name="Espace réservé du pied de page 3">
            <a:extLst>
              <a:ext uri="{FF2B5EF4-FFF2-40B4-BE49-F238E27FC236}">
                <a16:creationId xmlns:a16="http://schemas.microsoft.com/office/drawing/2014/main" id="{B5D8076B-496E-67E2-E1E8-A9F1874ACAE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7B79FED-D83A-4497-F11D-F410AC5EE885}"/>
              </a:ext>
            </a:extLst>
          </p:cNvPr>
          <p:cNvSpPr>
            <a:spLocks noGrp="1"/>
          </p:cNvSpPr>
          <p:nvPr>
            <p:ph type="sldNum" sz="quarter" idx="12"/>
          </p:nvPr>
        </p:nvSpPr>
        <p:spPr/>
        <p:txBody>
          <a:bodyPr/>
          <a:lstStyle/>
          <a:p>
            <a:fld id="{66AF4059-0A9E-46A7-B915-20AFA8F64162}" type="slidenum">
              <a:rPr lang="fr-FR" smtClean="0"/>
              <a:t>‹N°›</a:t>
            </a:fld>
            <a:endParaRPr lang="fr-FR"/>
          </a:p>
        </p:txBody>
      </p:sp>
    </p:spTree>
    <p:extLst>
      <p:ext uri="{BB962C8B-B14F-4D97-AF65-F5344CB8AC3E}">
        <p14:creationId xmlns:p14="http://schemas.microsoft.com/office/powerpoint/2010/main" val="1262360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5A2C77A-B978-0B45-ED2E-B6644BDA522D}"/>
              </a:ext>
            </a:extLst>
          </p:cNvPr>
          <p:cNvSpPr>
            <a:spLocks noGrp="1"/>
          </p:cNvSpPr>
          <p:nvPr>
            <p:ph type="dt" sz="half" idx="10"/>
          </p:nvPr>
        </p:nvSpPr>
        <p:spPr/>
        <p:txBody>
          <a:bodyPr/>
          <a:lstStyle/>
          <a:p>
            <a:fld id="{03D632CB-FAE2-44E2-8F7D-F483F40B9267}" type="datetimeFigureOut">
              <a:rPr lang="fr-FR" smtClean="0"/>
              <a:t>11/11/2024</a:t>
            </a:fld>
            <a:endParaRPr lang="fr-FR"/>
          </a:p>
        </p:txBody>
      </p:sp>
      <p:sp>
        <p:nvSpPr>
          <p:cNvPr id="3" name="Espace réservé du pied de page 2">
            <a:extLst>
              <a:ext uri="{FF2B5EF4-FFF2-40B4-BE49-F238E27FC236}">
                <a16:creationId xmlns:a16="http://schemas.microsoft.com/office/drawing/2014/main" id="{6E917655-0607-A3FC-D97C-0782719BAE5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2D06A77-FB30-FBC5-11AD-5A7A93755756}"/>
              </a:ext>
            </a:extLst>
          </p:cNvPr>
          <p:cNvSpPr>
            <a:spLocks noGrp="1"/>
          </p:cNvSpPr>
          <p:nvPr>
            <p:ph type="sldNum" sz="quarter" idx="12"/>
          </p:nvPr>
        </p:nvSpPr>
        <p:spPr/>
        <p:txBody>
          <a:bodyPr/>
          <a:lstStyle/>
          <a:p>
            <a:fld id="{66AF4059-0A9E-46A7-B915-20AFA8F64162}" type="slidenum">
              <a:rPr lang="fr-FR" smtClean="0"/>
              <a:t>‹N°›</a:t>
            </a:fld>
            <a:endParaRPr lang="fr-FR"/>
          </a:p>
        </p:txBody>
      </p:sp>
    </p:spTree>
    <p:extLst>
      <p:ext uri="{BB962C8B-B14F-4D97-AF65-F5344CB8AC3E}">
        <p14:creationId xmlns:p14="http://schemas.microsoft.com/office/powerpoint/2010/main" val="4292741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7C591F-1B8B-5C73-F375-AD42D81854A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CA2E740-82F8-B00A-26E6-694F5C2B31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F15552E-89AF-6B7C-5841-F24716C4F6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BED85EE-4682-B581-163C-D2F4DE3036A2}"/>
              </a:ext>
            </a:extLst>
          </p:cNvPr>
          <p:cNvSpPr>
            <a:spLocks noGrp="1"/>
          </p:cNvSpPr>
          <p:nvPr>
            <p:ph type="dt" sz="half" idx="10"/>
          </p:nvPr>
        </p:nvSpPr>
        <p:spPr/>
        <p:txBody>
          <a:bodyPr/>
          <a:lstStyle/>
          <a:p>
            <a:fld id="{03D632CB-FAE2-44E2-8F7D-F483F40B9267}" type="datetimeFigureOut">
              <a:rPr lang="fr-FR" smtClean="0"/>
              <a:t>11/11/2024</a:t>
            </a:fld>
            <a:endParaRPr lang="fr-FR"/>
          </a:p>
        </p:txBody>
      </p:sp>
      <p:sp>
        <p:nvSpPr>
          <p:cNvPr id="6" name="Espace réservé du pied de page 5">
            <a:extLst>
              <a:ext uri="{FF2B5EF4-FFF2-40B4-BE49-F238E27FC236}">
                <a16:creationId xmlns:a16="http://schemas.microsoft.com/office/drawing/2014/main" id="{FCC1BE93-30D6-4480-2D05-E9F1B90A30B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A556811-3AD5-E4A9-92B5-D0759EA2F679}"/>
              </a:ext>
            </a:extLst>
          </p:cNvPr>
          <p:cNvSpPr>
            <a:spLocks noGrp="1"/>
          </p:cNvSpPr>
          <p:nvPr>
            <p:ph type="sldNum" sz="quarter" idx="12"/>
          </p:nvPr>
        </p:nvSpPr>
        <p:spPr/>
        <p:txBody>
          <a:bodyPr/>
          <a:lstStyle/>
          <a:p>
            <a:fld id="{66AF4059-0A9E-46A7-B915-20AFA8F64162}" type="slidenum">
              <a:rPr lang="fr-FR" smtClean="0"/>
              <a:t>‹N°›</a:t>
            </a:fld>
            <a:endParaRPr lang="fr-FR"/>
          </a:p>
        </p:txBody>
      </p:sp>
    </p:spTree>
    <p:extLst>
      <p:ext uri="{BB962C8B-B14F-4D97-AF65-F5344CB8AC3E}">
        <p14:creationId xmlns:p14="http://schemas.microsoft.com/office/powerpoint/2010/main" val="1741349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D7D1E6-8452-14AF-1B02-669CEAA8D49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3B80D23-A902-FAD7-F277-F09D4EB457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E0254B9-8CAA-3222-5D42-1D97D6ED57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479F825-7DDC-4508-D1A5-63356055CB02}"/>
              </a:ext>
            </a:extLst>
          </p:cNvPr>
          <p:cNvSpPr>
            <a:spLocks noGrp="1"/>
          </p:cNvSpPr>
          <p:nvPr>
            <p:ph type="dt" sz="half" idx="10"/>
          </p:nvPr>
        </p:nvSpPr>
        <p:spPr/>
        <p:txBody>
          <a:bodyPr/>
          <a:lstStyle/>
          <a:p>
            <a:fld id="{03D632CB-FAE2-44E2-8F7D-F483F40B9267}" type="datetimeFigureOut">
              <a:rPr lang="fr-FR" smtClean="0"/>
              <a:t>11/11/2024</a:t>
            </a:fld>
            <a:endParaRPr lang="fr-FR"/>
          </a:p>
        </p:txBody>
      </p:sp>
      <p:sp>
        <p:nvSpPr>
          <p:cNvPr id="6" name="Espace réservé du pied de page 5">
            <a:extLst>
              <a:ext uri="{FF2B5EF4-FFF2-40B4-BE49-F238E27FC236}">
                <a16:creationId xmlns:a16="http://schemas.microsoft.com/office/drawing/2014/main" id="{6E0586FB-E8B7-37BD-68C9-FE32FB8FC54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D17D012-4D89-E2FB-A084-FD45B4807597}"/>
              </a:ext>
            </a:extLst>
          </p:cNvPr>
          <p:cNvSpPr>
            <a:spLocks noGrp="1"/>
          </p:cNvSpPr>
          <p:nvPr>
            <p:ph type="sldNum" sz="quarter" idx="12"/>
          </p:nvPr>
        </p:nvSpPr>
        <p:spPr/>
        <p:txBody>
          <a:bodyPr/>
          <a:lstStyle/>
          <a:p>
            <a:fld id="{66AF4059-0A9E-46A7-B915-20AFA8F64162}" type="slidenum">
              <a:rPr lang="fr-FR" smtClean="0"/>
              <a:t>‹N°›</a:t>
            </a:fld>
            <a:endParaRPr lang="fr-FR"/>
          </a:p>
        </p:txBody>
      </p:sp>
    </p:spTree>
    <p:extLst>
      <p:ext uri="{BB962C8B-B14F-4D97-AF65-F5344CB8AC3E}">
        <p14:creationId xmlns:p14="http://schemas.microsoft.com/office/powerpoint/2010/main" val="3340278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0D7E5E1-65E1-EF4C-7F5A-732B57DF6A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CC8729F-5742-968C-9133-5FAAC2E4D1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87FCA87-D396-5EAF-2BAD-56EDB5DF28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D632CB-FAE2-44E2-8F7D-F483F40B9267}" type="datetimeFigureOut">
              <a:rPr lang="fr-FR" smtClean="0"/>
              <a:t>11/11/2024</a:t>
            </a:fld>
            <a:endParaRPr lang="fr-FR"/>
          </a:p>
        </p:txBody>
      </p:sp>
      <p:sp>
        <p:nvSpPr>
          <p:cNvPr id="5" name="Espace réservé du pied de page 4">
            <a:extLst>
              <a:ext uri="{FF2B5EF4-FFF2-40B4-BE49-F238E27FC236}">
                <a16:creationId xmlns:a16="http://schemas.microsoft.com/office/drawing/2014/main" id="{5FB8225F-9388-C3BB-3F63-6EDDC9CB0F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CE6F94B-32A6-5961-7D1D-10E5336319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AF4059-0A9E-46A7-B915-20AFA8F64162}" type="slidenum">
              <a:rPr lang="fr-FR" smtClean="0"/>
              <a:t>‹N°›</a:t>
            </a:fld>
            <a:endParaRPr lang="fr-FR"/>
          </a:p>
        </p:txBody>
      </p:sp>
    </p:spTree>
    <p:extLst>
      <p:ext uri="{BB962C8B-B14F-4D97-AF65-F5344CB8AC3E}">
        <p14:creationId xmlns:p14="http://schemas.microsoft.com/office/powerpoint/2010/main" val="497783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fif"/><Relationship Id="rId2" Type="http://schemas.openxmlformats.org/officeDocument/2006/relationships/image" Target="../media/image37.jf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77277"/>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C9BE56-4688-0148-F1CB-4E0C67FDFA9D}"/>
              </a:ext>
            </a:extLst>
          </p:cNvPr>
          <p:cNvSpPr/>
          <p:nvPr/>
        </p:nvSpPr>
        <p:spPr>
          <a:xfrm>
            <a:off x="0" y="0"/>
            <a:ext cx="12192000" cy="1240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4DB30C36-ECE4-4415-21AA-AF3F337E207A}"/>
              </a:ext>
            </a:extLst>
          </p:cNvPr>
          <p:cNvSpPr txBox="1"/>
          <p:nvPr/>
        </p:nvSpPr>
        <p:spPr>
          <a:xfrm flipH="1">
            <a:off x="1420177" y="2585859"/>
            <a:ext cx="9351642" cy="1384995"/>
          </a:xfrm>
          <a:prstGeom prst="rect">
            <a:avLst/>
          </a:prstGeom>
          <a:noFill/>
        </p:spPr>
        <p:txBody>
          <a:bodyPr wrap="square" rtlCol="0">
            <a:spAutoFit/>
          </a:bodyPr>
          <a:lstStyle/>
          <a:p>
            <a:pPr algn="ctr"/>
            <a:r>
              <a:rPr lang="fr-FR" sz="2800" b="1" dirty="0">
                <a:solidFill>
                  <a:schemeClr val="bg1"/>
                </a:solidFill>
                <a:latin typeface="Kayak Sans" panose="02000500000000000000" pitchFamily="2" charset="0"/>
              </a:rPr>
              <a:t>MASTER 1 MIAGE : « MARKETING ET STATISTIQUES »</a:t>
            </a:r>
          </a:p>
          <a:p>
            <a:pPr algn="ctr"/>
            <a:endParaRPr lang="fr-FR" sz="2800" b="1" dirty="0">
              <a:solidFill>
                <a:schemeClr val="bg1"/>
              </a:solidFill>
              <a:latin typeface="Kayak Sans" panose="02000500000000000000" pitchFamily="2" charset="0"/>
            </a:endParaRPr>
          </a:p>
          <a:p>
            <a:pPr algn="ctr"/>
            <a:r>
              <a:rPr lang="fr-FR" sz="2800" b="1" dirty="0">
                <a:solidFill>
                  <a:schemeClr val="bg1"/>
                </a:solidFill>
                <a:latin typeface="Kayak Sans" panose="02000500000000000000" pitchFamily="2" charset="0"/>
              </a:rPr>
              <a:t>WENDY LAUTIER – SOCIETE AKEROS </a:t>
            </a:r>
          </a:p>
        </p:txBody>
      </p:sp>
      <p:pic>
        <p:nvPicPr>
          <p:cNvPr id="6" name="Image 5">
            <a:extLst>
              <a:ext uri="{FF2B5EF4-FFF2-40B4-BE49-F238E27FC236}">
                <a16:creationId xmlns:a16="http://schemas.microsoft.com/office/drawing/2014/main" id="{31287BF8-06AD-7DBE-6182-E55C950F60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6791" y="4649451"/>
            <a:ext cx="4338414" cy="1333518"/>
          </a:xfrm>
          <a:prstGeom prst="rect">
            <a:avLst/>
          </a:prstGeom>
        </p:spPr>
      </p:pic>
      <p:pic>
        <p:nvPicPr>
          <p:cNvPr id="7" name="Image 6">
            <a:extLst>
              <a:ext uri="{FF2B5EF4-FFF2-40B4-BE49-F238E27FC236}">
                <a16:creationId xmlns:a16="http://schemas.microsoft.com/office/drawing/2014/main" id="{0F5C6C8D-B66B-C536-EEDC-57DF3C434993}"/>
              </a:ext>
            </a:extLst>
          </p:cNvPr>
          <p:cNvPicPr>
            <a:picLocks noChangeAspect="1"/>
          </p:cNvPicPr>
          <p:nvPr/>
        </p:nvPicPr>
        <p:blipFill rotWithShape="1">
          <a:blip r:embed="rId3">
            <a:extLst>
              <a:ext uri="{28A0092B-C50C-407E-A947-70E740481C1C}">
                <a14:useLocalDpi xmlns:a14="http://schemas.microsoft.com/office/drawing/2010/main" val="0"/>
              </a:ext>
            </a:extLst>
          </a:blip>
          <a:srcRect t="16376" b="16762"/>
          <a:stretch/>
        </p:blipFill>
        <p:spPr>
          <a:xfrm>
            <a:off x="1506854" y="0"/>
            <a:ext cx="9178291" cy="1240503"/>
          </a:xfrm>
          <a:prstGeom prst="rect">
            <a:avLst/>
          </a:prstGeom>
        </p:spPr>
      </p:pic>
    </p:spTree>
    <p:extLst>
      <p:ext uri="{BB962C8B-B14F-4D97-AF65-F5344CB8AC3E}">
        <p14:creationId xmlns:p14="http://schemas.microsoft.com/office/powerpoint/2010/main" val="1029211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A7D94FD-82E4-D998-76BC-8DAFF8063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3223" y="256142"/>
            <a:ext cx="8825555" cy="6345716"/>
          </a:xfrm>
          <a:prstGeom prst="rect">
            <a:avLst/>
          </a:prstGeom>
        </p:spPr>
      </p:pic>
    </p:spTree>
    <p:extLst>
      <p:ext uri="{BB962C8B-B14F-4D97-AF65-F5344CB8AC3E}">
        <p14:creationId xmlns:p14="http://schemas.microsoft.com/office/powerpoint/2010/main" val="1500347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CF2361-413D-EC57-38BB-591594B12C32}"/>
              </a:ext>
            </a:extLst>
          </p:cNvPr>
          <p:cNvSpPr/>
          <p:nvPr/>
        </p:nvSpPr>
        <p:spPr>
          <a:xfrm>
            <a:off x="0" y="-19497"/>
            <a:ext cx="12192000" cy="567239"/>
          </a:xfrm>
          <a:prstGeom prst="rect">
            <a:avLst/>
          </a:prstGeom>
          <a:solidFill>
            <a:srgbClr val="467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latin typeface="Kayak Sans" panose="02000500000000000000" pitchFamily="2" charset="0"/>
              </a:rPr>
              <a:t>PROFILS TYPES</a:t>
            </a:r>
          </a:p>
        </p:txBody>
      </p:sp>
      <p:sp>
        <p:nvSpPr>
          <p:cNvPr id="5" name="ZoneTexte 4">
            <a:extLst>
              <a:ext uri="{FF2B5EF4-FFF2-40B4-BE49-F238E27FC236}">
                <a16:creationId xmlns:a16="http://schemas.microsoft.com/office/drawing/2014/main" id="{42A0C896-3DC6-BC5C-52E5-DC6C01D56C93}"/>
              </a:ext>
            </a:extLst>
          </p:cNvPr>
          <p:cNvSpPr txBox="1"/>
          <p:nvPr/>
        </p:nvSpPr>
        <p:spPr>
          <a:xfrm>
            <a:off x="879374" y="951003"/>
            <a:ext cx="6096000" cy="4736810"/>
          </a:xfrm>
          <a:prstGeom prst="rect">
            <a:avLst/>
          </a:prstGeom>
          <a:noFill/>
        </p:spPr>
        <p:txBody>
          <a:bodyPr wrap="square">
            <a:spAutoFit/>
          </a:bodyPr>
          <a:lstStyle/>
          <a:p>
            <a:pPr>
              <a:lnSpc>
                <a:spcPct val="107000"/>
              </a:lnSpc>
              <a:spcAft>
                <a:spcPts val="800"/>
              </a:spcAft>
            </a:pPr>
            <a:r>
              <a:rPr lang="fr-FR" sz="1600" b="1" dirty="0">
                <a:solidFill>
                  <a:srgbClr val="467377"/>
                </a:solidFill>
                <a:effectLst/>
                <a:latin typeface="Calibri" panose="020F0502020204030204" pitchFamily="34" charset="0"/>
                <a:ea typeface="Calibri" panose="020F0502020204030204" pitchFamily="34" charset="0"/>
                <a:cs typeface="Times New Roman" panose="02020603050405020304" pitchFamily="18" charset="0"/>
              </a:rPr>
              <a:t>PROFILS TYPES INTEGRATEURS / CONSTRUCTEURS :</a:t>
            </a:r>
            <a:endParaRPr lang="fr-FR" sz="1600" dirty="0">
              <a:solidFill>
                <a:srgbClr val="467377"/>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 Ingénieur mécatronique</a:t>
            </a:r>
          </a:p>
          <a:p>
            <a:pPr marL="285750" indent="-285750">
              <a:lnSpc>
                <a:spcPct val="107000"/>
              </a:lnSpc>
              <a:spcAft>
                <a:spcPts val="800"/>
              </a:spcAft>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 Roboticien</a:t>
            </a:r>
          </a:p>
          <a:p>
            <a:pPr marL="285750" indent="-285750">
              <a:lnSpc>
                <a:spcPct val="107000"/>
              </a:lnSpc>
              <a:spcAft>
                <a:spcPts val="800"/>
              </a:spcAft>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 Expert automatismes</a:t>
            </a:r>
          </a:p>
          <a:p>
            <a:pPr marL="285750" indent="-285750">
              <a:lnSpc>
                <a:spcPct val="107000"/>
              </a:lnSpc>
              <a:spcAft>
                <a:spcPts val="800"/>
              </a:spcAft>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 Ingénieur Conception et Développement</a:t>
            </a:r>
          </a:p>
          <a:p>
            <a:pPr marL="285750" indent="-285750">
              <a:lnSpc>
                <a:spcPct val="107000"/>
              </a:lnSpc>
              <a:spcAft>
                <a:spcPts val="800"/>
              </a:spcAft>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 </a:t>
            </a:r>
            <a:r>
              <a:rPr lang="fr-FR" sz="1600" dirty="0" err="1">
                <a:effectLst/>
                <a:latin typeface="Calibri" panose="020F0502020204030204" pitchFamily="34" charset="0"/>
                <a:ea typeface="Calibri" panose="020F0502020204030204" pitchFamily="34" charset="0"/>
                <a:cs typeface="Times New Roman" panose="02020603050405020304" pitchFamily="18" charset="0"/>
              </a:rPr>
              <a:t>Robotics</a:t>
            </a:r>
            <a:r>
              <a:rPr lang="fr-FR" sz="1600" dirty="0">
                <a:effectLst/>
                <a:latin typeface="Calibri" panose="020F0502020204030204" pitchFamily="34" charset="0"/>
                <a:ea typeface="Calibri" panose="020F0502020204030204" pitchFamily="34" charset="0"/>
                <a:cs typeface="Times New Roman" panose="02020603050405020304" pitchFamily="18" charset="0"/>
              </a:rPr>
              <a:t> </a:t>
            </a:r>
            <a:r>
              <a:rPr lang="fr-FR" sz="1600" dirty="0" err="1">
                <a:effectLst/>
                <a:latin typeface="Calibri" panose="020F0502020204030204" pitchFamily="34" charset="0"/>
                <a:ea typeface="Calibri" panose="020F0502020204030204" pitchFamily="34" charset="0"/>
                <a:cs typeface="Times New Roman" panose="02020603050405020304" pitchFamily="18" charset="0"/>
              </a:rPr>
              <a:t>engineer</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 Ingénieur R&amp;D</a:t>
            </a:r>
          </a:p>
          <a:p>
            <a:pPr marL="285750" indent="-285750">
              <a:lnSpc>
                <a:spcPct val="107000"/>
              </a:lnSpc>
              <a:spcAft>
                <a:spcPts val="800"/>
              </a:spcAft>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 Technicien automaticien</a:t>
            </a:r>
          </a:p>
          <a:p>
            <a:pPr marL="285750" indent="-285750">
              <a:lnSpc>
                <a:spcPct val="107000"/>
              </a:lnSpc>
              <a:spcAft>
                <a:spcPts val="800"/>
              </a:spcAft>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 Responsable d’atelier</a:t>
            </a:r>
          </a:p>
          <a:p>
            <a:pPr marL="285750" indent="-285750">
              <a:lnSpc>
                <a:spcPct val="107000"/>
              </a:lnSpc>
              <a:spcAft>
                <a:spcPts val="800"/>
              </a:spcAft>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 </a:t>
            </a:r>
            <a:r>
              <a:rPr lang="fr-FR" sz="1600" dirty="0" err="1">
                <a:effectLst/>
                <a:latin typeface="Calibri" panose="020F0502020204030204" pitchFamily="34" charset="0"/>
                <a:ea typeface="Calibri" panose="020F0502020204030204" pitchFamily="34" charset="0"/>
                <a:cs typeface="Times New Roman" panose="02020603050405020304" pitchFamily="18" charset="0"/>
              </a:rPr>
              <a:t>Director</a:t>
            </a:r>
            <a:r>
              <a:rPr lang="fr-FR" sz="1600" dirty="0">
                <a:effectLst/>
                <a:latin typeface="Calibri" panose="020F0502020204030204" pitchFamily="34" charset="0"/>
                <a:ea typeface="Calibri" panose="020F0502020204030204" pitchFamily="34" charset="0"/>
                <a:cs typeface="Times New Roman" panose="02020603050405020304" pitchFamily="18" charset="0"/>
              </a:rPr>
              <a:t> of Innovation</a:t>
            </a:r>
          </a:p>
          <a:p>
            <a:pPr marL="285750" indent="-285750">
              <a:lnSpc>
                <a:spcPct val="107000"/>
              </a:lnSpc>
              <a:spcAft>
                <a:spcPts val="800"/>
              </a:spcAft>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 Responsable technique</a:t>
            </a:r>
          </a:p>
          <a:p>
            <a:pPr marL="285750" indent="-285750">
              <a:lnSpc>
                <a:spcPct val="107000"/>
              </a:lnSpc>
              <a:spcAft>
                <a:spcPts val="800"/>
              </a:spcAft>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 Production Manager</a:t>
            </a:r>
          </a:p>
          <a:p>
            <a:pPr marL="285750" indent="-285750">
              <a:lnSpc>
                <a:spcPct val="107000"/>
              </a:lnSpc>
              <a:spcAft>
                <a:spcPts val="800"/>
              </a:spcAft>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 Chargé d’affaires automatisme</a:t>
            </a:r>
          </a:p>
        </p:txBody>
      </p:sp>
      <p:sp>
        <p:nvSpPr>
          <p:cNvPr id="6" name="ZoneTexte 5">
            <a:extLst>
              <a:ext uri="{FF2B5EF4-FFF2-40B4-BE49-F238E27FC236}">
                <a16:creationId xmlns:a16="http://schemas.microsoft.com/office/drawing/2014/main" id="{92016069-EA23-1C19-B894-BAC3C9D02B5E}"/>
              </a:ext>
            </a:extLst>
          </p:cNvPr>
          <p:cNvSpPr txBox="1"/>
          <p:nvPr/>
        </p:nvSpPr>
        <p:spPr>
          <a:xfrm>
            <a:off x="6422922" y="951003"/>
            <a:ext cx="4733925" cy="3638625"/>
          </a:xfrm>
          <a:prstGeom prst="rect">
            <a:avLst/>
          </a:prstGeom>
          <a:noFill/>
        </p:spPr>
        <p:txBody>
          <a:bodyPr wrap="square">
            <a:spAutoFit/>
          </a:bodyPr>
          <a:lstStyle/>
          <a:p>
            <a:pPr>
              <a:lnSpc>
                <a:spcPct val="107000"/>
              </a:lnSpc>
              <a:spcAft>
                <a:spcPts val="800"/>
              </a:spcAft>
            </a:pPr>
            <a:r>
              <a:rPr lang="fr-FR" sz="1600" b="1" dirty="0">
                <a:solidFill>
                  <a:srgbClr val="467377"/>
                </a:solidFill>
                <a:effectLst/>
                <a:latin typeface="Calibri" panose="020F0502020204030204" pitchFamily="34" charset="0"/>
                <a:ea typeface="Calibri" panose="020F0502020204030204" pitchFamily="34" charset="0"/>
                <a:cs typeface="Times New Roman" panose="02020603050405020304" pitchFamily="18" charset="0"/>
              </a:rPr>
              <a:t>PROFILS TYPES INDUSTRIELS :</a:t>
            </a:r>
            <a:endParaRPr lang="fr-FR" sz="1600" dirty="0">
              <a:solidFill>
                <a:srgbClr val="467377"/>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pPr>
            <a:r>
              <a:rPr lang="fr-FR" sz="1600" dirty="0" err="1">
                <a:effectLst/>
                <a:latin typeface="Calibri" panose="020F0502020204030204" pitchFamily="34" charset="0"/>
                <a:ea typeface="Calibri" panose="020F0502020204030204" pitchFamily="34" charset="0"/>
                <a:cs typeface="Times New Roman" panose="02020603050405020304" pitchFamily="18" charset="0"/>
              </a:rPr>
              <a:t>Robotic</a:t>
            </a:r>
            <a:r>
              <a:rPr lang="fr-FR" sz="1600" dirty="0">
                <a:effectLst/>
                <a:latin typeface="Calibri" panose="020F0502020204030204" pitchFamily="34" charset="0"/>
                <a:ea typeface="Calibri" panose="020F0502020204030204" pitchFamily="34" charset="0"/>
                <a:cs typeface="Times New Roman" panose="02020603050405020304" pitchFamily="18" charset="0"/>
              </a:rPr>
              <a:t> Project Manager</a:t>
            </a:r>
          </a:p>
          <a:p>
            <a:pPr marL="285750" indent="-285750">
              <a:lnSpc>
                <a:spcPct val="107000"/>
              </a:lnSpc>
              <a:spcAft>
                <a:spcPts val="800"/>
              </a:spcAft>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Responsable Maintenance</a:t>
            </a:r>
          </a:p>
          <a:p>
            <a:pPr marL="285750" indent="-285750">
              <a:lnSpc>
                <a:spcPct val="107000"/>
              </a:lnSpc>
              <a:spcAft>
                <a:spcPts val="800"/>
              </a:spcAft>
              <a:buFont typeface="Wingdings" panose="05000000000000000000" pitchFamily="2" charset="2"/>
              <a:buChar char="§"/>
            </a:pPr>
            <a:r>
              <a:rPr lang="fr-FR" sz="1600" dirty="0">
                <a:latin typeface="Calibri" panose="020F0502020204030204" pitchFamily="34" charset="0"/>
                <a:ea typeface="Calibri" panose="020F0502020204030204" pitchFamily="34" charset="0"/>
                <a:cs typeface="Times New Roman" panose="02020603050405020304" pitchFamily="18" charset="0"/>
              </a:rPr>
              <a:t>Chargé d’affaires investissement</a:t>
            </a:r>
          </a:p>
          <a:p>
            <a:pPr marL="285750" indent="-285750">
              <a:lnSpc>
                <a:spcPct val="107000"/>
              </a:lnSpc>
              <a:spcAft>
                <a:spcPts val="800"/>
              </a:spcAft>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Chargé d’affaires méthodes industrialisation</a:t>
            </a:r>
          </a:p>
          <a:p>
            <a:pPr marL="285750" indent="-285750">
              <a:lnSpc>
                <a:spcPct val="107000"/>
              </a:lnSpc>
              <a:spcAft>
                <a:spcPts val="800"/>
              </a:spcAft>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Directeur Supply Chain</a:t>
            </a:r>
          </a:p>
          <a:p>
            <a:pPr marL="285750" indent="-285750">
              <a:lnSpc>
                <a:spcPct val="107000"/>
              </a:lnSpc>
              <a:spcAft>
                <a:spcPts val="800"/>
              </a:spcAft>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Responsable Projets Innovants</a:t>
            </a:r>
          </a:p>
          <a:p>
            <a:pPr marL="285750" indent="-285750">
              <a:lnSpc>
                <a:spcPct val="107000"/>
              </a:lnSpc>
              <a:spcAft>
                <a:spcPts val="800"/>
              </a:spcAft>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Directeur Industriel</a:t>
            </a:r>
          </a:p>
          <a:p>
            <a:pPr marL="285750" indent="-285750">
              <a:lnSpc>
                <a:spcPct val="107000"/>
              </a:lnSpc>
              <a:spcAft>
                <a:spcPts val="800"/>
              </a:spcAft>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Responsable Production</a:t>
            </a:r>
          </a:p>
          <a:p>
            <a:pPr marL="285750" indent="-285750">
              <a:lnSpc>
                <a:spcPct val="107000"/>
              </a:lnSpc>
              <a:spcAft>
                <a:spcPts val="800"/>
              </a:spcAft>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Directeur Technique </a:t>
            </a:r>
          </a:p>
        </p:txBody>
      </p:sp>
      <p:sp>
        <p:nvSpPr>
          <p:cNvPr id="7" name="ZoneTexte 6">
            <a:extLst>
              <a:ext uri="{FF2B5EF4-FFF2-40B4-BE49-F238E27FC236}">
                <a16:creationId xmlns:a16="http://schemas.microsoft.com/office/drawing/2014/main" id="{8E90B0AB-9B10-956E-7E58-CC1B3ED82122}"/>
              </a:ext>
            </a:extLst>
          </p:cNvPr>
          <p:cNvSpPr txBox="1"/>
          <p:nvPr/>
        </p:nvSpPr>
        <p:spPr>
          <a:xfrm>
            <a:off x="6422922" y="4589628"/>
            <a:ext cx="2692275" cy="1808316"/>
          </a:xfrm>
          <a:prstGeom prst="rect">
            <a:avLst/>
          </a:prstGeom>
          <a:noFill/>
        </p:spPr>
        <p:txBody>
          <a:bodyPr wrap="none" rtlCol="0">
            <a:spAutoFit/>
          </a:bodyPr>
          <a:lstStyle/>
          <a:p>
            <a:pPr marL="285750" indent="-285750">
              <a:lnSpc>
                <a:spcPct val="107000"/>
              </a:lnSpc>
              <a:spcAft>
                <a:spcPts val="800"/>
              </a:spcAft>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Directeur des Opérations </a:t>
            </a:r>
          </a:p>
          <a:p>
            <a:pPr marL="285750" indent="-285750">
              <a:lnSpc>
                <a:spcPct val="107000"/>
              </a:lnSpc>
              <a:spcAft>
                <a:spcPts val="800"/>
              </a:spcAft>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Responsable Automatisme</a:t>
            </a:r>
          </a:p>
          <a:p>
            <a:pPr marL="285750" indent="-285750">
              <a:lnSpc>
                <a:spcPct val="107000"/>
              </a:lnSpc>
              <a:spcAft>
                <a:spcPts val="800"/>
              </a:spcAft>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Warehouse Manager</a:t>
            </a:r>
          </a:p>
          <a:p>
            <a:pPr marL="285750" indent="-285750">
              <a:lnSpc>
                <a:spcPct val="107000"/>
              </a:lnSpc>
              <a:spcAft>
                <a:spcPts val="800"/>
              </a:spcAft>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Responsable Achats </a:t>
            </a:r>
          </a:p>
          <a:p>
            <a:pPr marL="285750" indent="-285750">
              <a:lnSpc>
                <a:spcPct val="107000"/>
              </a:lnSpc>
              <a:spcAft>
                <a:spcPts val="800"/>
              </a:spcAft>
              <a:buFont typeface="Wingdings" panose="05000000000000000000" pitchFamily="2" charset="2"/>
              <a:buChar char="§"/>
            </a:pPr>
            <a:r>
              <a:rPr lang="fr-FR" sz="1600" dirty="0" err="1">
                <a:effectLst/>
                <a:latin typeface="Calibri" panose="020F0502020204030204" pitchFamily="34" charset="0"/>
                <a:ea typeface="Calibri" panose="020F0502020204030204" pitchFamily="34" charset="0"/>
                <a:cs typeface="Times New Roman" panose="02020603050405020304" pitchFamily="18" charset="0"/>
              </a:rPr>
              <a:t>Technical</a:t>
            </a:r>
            <a:r>
              <a:rPr lang="fr-FR" sz="1600" dirty="0">
                <a:effectLst/>
                <a:latin typeface="Calibri" panose="020F0502020204030204" pitchFamily="34" charset="0"/>
                <a:ea typeface="Calibri" panose="020F0502020204030204" pitchFamily="34" charset="0"/>
                <a:cs typeface="Times New Roman" panose="02020603050405020304" pitchFamily="18" charset="0"/>
              </a:rPr>
              <a:t> Manager</a:t>
            </a:r>
          </a:p>
        </p:txBody>
      </p:sp>
    </p:spTree>
    <p:extLst>
      <p:ext uri="{BB962C8B-B14F-4D97-AF65-F5344CB8AC3E}">
        <p14:creationId xmlns:p14="http://schemas.microsoft.com/office/powerpoint/2010/main" val="2140190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90995252-45AF-C1A8-A32C-040F85D79DB8}"/>
              </a:ext>
            </a:extLst>
          </p:cNvPr>
          <p:cNvSpPr txBox="1"/>
          <p:nvPr/>
        </p:nvSpPr>
        <p:spPr>
          <a:xfrm>
            <a:off x="912563" y="921425"/>
            <a:ext cx="8532529" cy="2031325"/>
          </a:xfrm>
          <a:prstGeom prst="rect">
            <a:avLst/>
          </a:prstGeom>
          <a:noFill/>
        </p:spPr>
        <p:txBody>
          <a:bodyPr wrap="none" rtlCol="0">
            <a:spAutoFit/>
          </a:bodyPr>
          <a:lstStyle/>
          <a:p>
            <a:pPr marL="285750" indent="-285750">
              <a:buFont typeface="Symbol" panose="05050102010706020507" pitchFamily="18" charset="2"/>
              <a:buChar char="Þ"/>
            </a:pPr>
            <a:r>
              <a:rPr lang="fr-FR" dirty="0"/>
              <a:t>400 en France mais ¼ référencé !</a:t>
            </a:r>
          </a:p>
          <a:p>
            <a:pPr marL="285750" indent="-285750">
              <a:buFont typeface="Symbol" panose="05050102010706020507" pitchFamily="18" charset="2"/>
              <a:buChar char="Þ"/>
            </a:pPr>
            <a:r>
              <a:rPr lang="fr-FR" dirty="0"/>
              <a:t>Fragilisés par business model des fabricants (pouvoir, exigence de garanties bancaires)</a:t>
            </a:r>
          </a:p>
          <a:p>
            <a:pPr marL="285750" indent="-285750">
              <a:buFont typeface="Symbol" panose="05050102010706020507" pitchFamily="18" charset="2"/>
              <a:buChar char="Þ"/>
            </a:pPr>
            <a:r>
              <a:rPr lang="fr-FR" dirty="0"/>
              <a:t>Problème de trésorerie</a:t>
            </a:r>
          </a:p>
          <a:p>
            <a:pPr marL="285750" indent="-285750">
              <a:buFont typeface="Symbol" panose="05050102010706020507" pitchFamily="18" charset="2"/>
              <a:buChar char="Þ"/>
            </a:pPr>
            <a:r>
              <a:rPr lang="fr-FR" dirty="0"/>
              <a:t>Manque de formation en France</a:t>
            </a:r>
          </a:p>
          <a:p>
            <a:pPr marL="285750" indent="-285750">
              <a:buFont typeface="Symbol" panose="05050102010706020507" pitchFamily="18" charset="2"/>
              <a:buChar char="Þ"/>
            </a:pPr>
            <a:r>
              <a:rPr lang="fr-FR" dirty="0"/>
              <a:t>Problème pour recruter : ne trouvent pas de profils compétents !</a:t>
            </a:r>
          </a:p>
          <a:p>
            <a:pPr marL="285750" indent="-285750">
              <a:buFont typeface="Symbol" panose="05050102010706020507" pitchFamily="18" charset="2"/>
              <a:buChar char="Þ"/>
            </a:pPr>
            <a:endParaRPr lang="fr-FR" dirty="0"/>
          </a:p>
          <a:p>
            <a:pPr marL="285750" indent="-285750">
              <a:buFont typeface="Symbol" panose="05050102010706020507" pitchFamily="18" charset="2"/>
              <a:buChar char="Þ"/>
            </a:pPr>
            <a:endParaRPr lang="fr-FR" dirty="0"/>
          </a:p>
        </p:txBody>
      </p:sp>
      <p:sp>
        <p:nvSpPr>
          <p:cNvPr id="5" name="ZoneTexte 4">
            <a:extLst>
              <a:ext uri="{FF2B5EF4-FFF2-40B4-BE49-F238E27FC236}">
                <a16:creationId xmlns:a16="http://schemas.microsoft.com/office/drawing/2014/main" id="{8F5EDA29-E215-C7A2-7ECC-0A89F0538730}"/>
              </a:ext>
            </a:extLst>
          </p:cNvPr>
          <p:cNvSpPr txBox="1"/>
          <p:nvPr/>
        </p:nvSpPr>
        <p:spPr>
          <a:xfrm>
            <a:off x="912563" y="2620965"/>
            <a:ext cx="9882130" cy="1134478"/>
          </a:xfrm>
          <a:prstGeom prst="rect">
            <a:avLst/>
          </a:prstGeom>
          <a:noFill/>
        </p:spPr>
        <p:txBody>
          <a:bodyPr wrap="square">
            <a:spAutoFit/>
          </a:bodyPr>
          <a:lstStyle/>
          <a:p>
            <a:pPr algn="just">
              <a:lnSpc>
                <a:spcPct val="107000"/>
              </a:lnSpc>
              <a:spcAft>
                <a:spcPts val="800"/>
              </a:spcAft>
            </a:pPr>
            <a:r>
              <a:rPr lang="fr-FR"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J’ai un mal fou à trouver des personnes formées ! » Président d’</a:t>
            </a:r>
            <a:r>
              <a:rPr lang="fr-FR" sz="16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Induselec</a:t>
            </a:r>
            <a:r>
              <a:rPr lang="fr-FR"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une PME francilienne avec une activité d’intégration robotique, Lionel </a:t>
            </a:r>
            <a:r>
              <a:rPr lang="fr-FR" sz="16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Mercou</a:t>
            </a:r>
            <a:r>
              <a:rPr lang="fr-FR"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s’exaspère. « J’ai douze robots à intégrer dans les six mois. J’ai travaillé avec trois cabinets de recrutement pour trouver deux responsables de projet. Cela a pris onze mois ! » affirme-t-il. Cause ou conséquence du retard pris en matière de robotique, l’Hexagone manque de spécialistes.</a:t>
            </a:r>
            <a:endParaRPr lang="fr-FR" sz="16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7EAA8598-5CAD-4984-EA38-F0ABE65F3FDC}"/>
              </a:ext>
            </a:extLst>
          </p:cNvPr>
          <p:cNvSpPr/>
          <p:nvPr/>
        </p:nvSpPr>
        <p:spPr>
          <a:xfrm>
            <a:off x="0" y="-19050"/>
            <a:ext cx="12192000" cy="600075"/>
          </a:xfrm>
          <a:prstGeom prst="rect">
            <a:avLst/>
          </a:prstGeom>
          <a:solidFill>
            <a:srgbClr val="467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latin typeface="Kayak Sans" panose="02000500000000000000" pitchFamily="2" charset="0"/>
              </a:rPr>
              <a:t>PROBLEMES INTEGRATEURS</a:t>
            </a:r>
          </a:p>
        </p:txBody>
      </p:sp>
      <p:sp>
        <p:nvSpPr>
          <p:cNvPr id="8" name="Rectangle 7">
            <a:extLst>
              <a:ext uri="{FF2B5EF4-FFF2-40B4-BE49-F238E27FC236}">
                <a16:creationId xmlns:a16="http://schemas.microsoft.com/office/drawing/2014/main" id="{FFB9DE66-5EAE-9F8A-D41D-100A2544050F}"/>
              </a:ext>
            </a:extLst>
          </p:cNvPr>
          <p:cNvSpPr/>
          <p:nvPr/>
        </p:nvSpPr>
        <p:spPr>
          <a:xfrm>
            <a:off x="0" y="4038601"/>
            <a:ext cx="12192000" cy="600075"/>
          </a:xfrm>
          <a:prstGeom prst="rect">
            <a:avLst/>
          </a:prstGeom>
          <a:solidFill>
            <a:srgbClr val="4673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latin typeface="Kayak Sans" panose="02000500000000000000" pitchFamily="2" charset="0"/>
              </a:rPr>
              <a:t>PROBLEMES CONSTRUCTEURS</a:t>
            </a:r>
          </a:p>
        </p:txBody>
      </p:sp>
      <p:sp>
        <p:nvSpPr>
          <p:cNvPr id="9" name="ZoneTexte 8">
            <a:extLst>
              <a:ext uri="{FF2B5EF4-FFF2-40B4-BE49-F238E27FC236}">
                <a16:creationId xmlns:a16="http://schemas.microsoft.com/office/drawing/2014/main" id="{ABC91762-2D08-0C38-9C6C-E450CDCD6537}"/>
              </a:ext>
            </a:extLst>
          </p:cNvPr>
          <p:cNvSpPr txBox="1"/>
          <p:nvPr/>
        </p:nvSpPr>
        <p:spPr>
          <a:xfrm>
            <a:off x="912563" y="5379884"/>
            <a:ext cx="10335659" cy="830997"/>
          </a:xfrm>
          <a:prstGeom prst="rect">
            <a:avLst/>
          </a:prstGeom>
          <a:noFill/>
        </p:spPr>
        <p:txBody>
          <a:bodyPr wrap="square">
            <a:spAutoFit/>
          </a:bodyPr>
          <a:lstStyle/>
          <a:p>
            <a:pPr algn="just"/>
            <a:r>
              <a:rPr lang="fr-FR" sz="1600" i="1" dirty="0">
                <a:effectLst/>
                <a:latin typeface="Calibri" panose="020F0502020204030204" pitchFamily="34" charset="0"/>
                <a:ea typeface="Calibri" panose="020F0502020204030204" pitchFamily="34" charset="0"/>
              </a:rPr>
              <a:t>L’unique grand fabricant de robots industriels du territoire, le franco-suisse </a:t>
            </a:r>
            <a:r>
              <a:rPr lang="fr-FR" sz="1600" i="1" dirty="0" err="1">
                <a:effectLst/>
                <a:latin typeface="Calibri" panose="020F0502020204030204" pitchFamily="34" charset="0"/>
                <a:ea typeface="Calibri" panose="020F0502020204030204" pitchFamily="34" charset="0"/>
              </a:rPr>
              <a:t>Stäubli</a:t>
            </a:r>
            <a:r>
              <a:rPr lang="fr-FR" sz="1600" i="1" dirty="0">
                <a:effectLst/>
                <a:latin typeface="Calibri" panose="020F0502020204030204" pitchFamily="34" charset="0"/>
                <a:ea typeface="Calibri" panose="020F0502020204030204" pitchFamily="34" charset="0"/>
              </a:rPr>
              <a:t> (1 200 salariés près d’Annecy, 4 500 dans le monde), admet rencontrer des difficultés, malgré sa notoriété. « Dès que l’on veut recruter, c’est la croix et la bannière. En général, nous sommes obligés de débaucher pour avoir le bon profil »</a:t>
            </a:r>
            <a:endParaRPr lang="fr-FR" sz="1600" i="1" dirty="0"/>
          </a:p>
        </p:txBody>
      </p:sp>
      <p:sp>
        <p:nvSpPr>
          <p:cNvPr id="10" name="ZoneTexte 9">
            <a:extLst>
              <a:ext uri="{FF2B5EF4-FFF2-40B4-BE49-F238E27FC236}">
                <a16:creationId xmlns:a16="http://schemas.microsoft.com/office/drawing/2014/main" id="{56A03878-A6A2-98F2-52FC-9B2D99DDB347}"/>
              </a:ext>
            </a:extLst>
          </p:cNvPr>
          <p:cNvSpPr txBox="1"/>
          <p:nvPr/>
        </p:nvSpPr>
        <p:spPr>
          <a:xfrm>
            <a:off x="912563" y="4814198"/>
            <a:ext cx="2568011" cy="646331"/>
          </a:xfrm>
          <a:prstGeom prst="rect">
            <a:avLst/>
          </a:prstGeom>
          <a:noFill/>
        </p:spPr>
        <p:txBody>
          <a:bodyPr wrap="none" rtlCol="0">
            <a:spAutoFit/>
          </a:bodyPr>
          <a:lstStyle/>
          <a:p>
            <a:pPr marL="285750" indent="-285750">
              <a:buFont typeface="Symbol" panose="05050102010706020507" pitchFamily="18" charset="2"/>
              <a:buChar char="Þ"/>
            </a:pPr>
            <a:r>
              <a:rPr lang="fr-FR" dirty="0"/>
              <a:t>Obligés de débaucher </a:t>
            </a:r>
          </a:p>
          <a:p>
            <a:pPr marL="285750" indent="-285750">
              <a:buFont typeface="Symbol" panose="05050102010706020507" pitchFamily="18" charset="2"/>
              <a:buChar char="Þ"/>
            </a:pPr>
            <a:endParaRPr lang="fr-FR" dirty="0"/>
          </a:p>
        </p:txBody>
      </p:sp>
    </p:spTree>
    <p:extLst>
      <p:ext uri="{BB962C8B-B14F-4D97-AF65-F5344CB8AC3E}">
        <p14:creationId xmlns:p14="http://schemas.microsoft.com/office/powerpoint/2010/main" val="3691249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229F64E-A720-F9C1-2D96-DC1F71291250}"/>
              </a:ext>
            </a:extLst>
          </p:cNvPr>
          <p:cNvSpPr txBox="1"/>
          <p:nvPr/>
        </p:nvSpPr>
        <p:spPr>
          <a:xfrm>
            <a:off x="760164" y="1076603"/>
            <a:ext cx="9412448" cy="1477328"/>
          </a:xfrm>
          <a:prstGeom prst="rect">
            <a:avLst/>
          </a:prstGeom>
          <a:noFill/>
        </p:spPr>
        <p:txBody>
          <a:bodyPr wrap="none" rtlCol="0">
            <a:spAutoFit/>
          </a:bodyPr>
          <a:lstStyle/>
          <a:p>
            <a:pPr marL="285750" indent="-285750">
              <a:buFont typeface="Symbol" panose="05050102010706020507" pitchFamily="18" charset="2"/>
              <a:buChar char="Þ"/>
            </a:pPr>
            <a:r>
              <a:rPr lang="fr-FR" dirty="0"/>
              <a:t>Difficile de recruter bonnes ressources IT (perdent 15h par mois avec problèmes informatiques)</a:t>
            </a:r>
          </a:p>
          <a:p>
            <a:pPr marL="285750" indent="-285750">
              <a:buFont typeface="Symbol" panose="05050102010706020507" pitchFamily="18" charset="2"/>
              <a:buChar char="Þ"/>
            </a:pPr>
            <a:r>
              <a:rPr lang="fr-FR" dirty="0"/>
              <a:t>Systèmes informations dépassés donc peu de prévisions</a:t>
            </a:r>
          </a:p>
          <a:p>
            <a:pPr marL="285750" indent="-285750">
              <a:buFont typeface="Symbol" panose="05050102010706020507" pitchFamily="18" charset="2"/>
              <a:buChar char="Þ"/>
            </a:pPr>
            <a:r>
              <a:rPr lang="fr-FR" dirty="0"/>
              <a:t>Abandonnent projets d’innovation par manque de financement </a:t>
            </a:r>
          </a:p>
          <a:p>
            <a:pPr marL="285750" indent="-285750">
              <a:buFont typeface="Symbol" panose="05050102010706020507" pitchFamily="18" charset="2"/>
              <a:buChar char="Þ"/>
            </a:pPr>
            <a:r>
              <a:rPr lang="fr-FR" dirty="0"/>
              <a:t>40% faute de trouver des partenaires </a:t>
            </a:r>
          </a:p>
          <a:p>
            <a:pPr marL="285750" indent="-285750">
              <a:buFont typeface="Symbol" panose="05050102010706020507" pitchFamily="18" charset="2"/>
              <a:buChar char="Þ"/>
            </a:pPr>
            <a:endParaRPr lang="fr-FR" dirty="0"/>
          </a:p>
        </p:txBody>
      </p:sp>
      <p:sp>
        <p:nvSpPr>
          <p:cNvPr id="6" name="ZoneTexte 5">
            <a:extLst>
              <a:ext uri="{FF2B5EF4-FFF2-40B4-BE49-F238E27FC236}">
                <a16:creationId xmlns:a16="http://schemas.microsoft.com/office/drawing/2014/main" id="{85687CF2-F0B0-F4DC-92EF-30FF67653B33}"/>
              </a:ext>
            </a:extLst>
          </p:cNvPr>
          <p:cNvSpPr txBox="1"/>
          <p:nvPr/>
        </p:nvSpPr>
        <p:spPr>
          <a:xfrm>
            <a:off x="760164" y="2548141"/>
            <a:ext cx="10490813" cy="1134478"/>
          </a:xfrm>
          <a:prstGeom prst="rect">
            <a:avLst/>
          </a:prstGeom>
          <a:noFill/>
        </p:spPr>
        <p:txBody>
          <a:bodyPr wrap="square">
            <a:spAutoFit/>
          </a:bodyPr>
          <a:lstStyle/>
          <a:p>
            <a:pPr algn="just">
              <a:lnSpc>
                <a:spcPct val="107000"/>
              </a:lnSpc>
              <a:spcAft>
                <a:spcPts val="800"/>
              </a:spcAft>
            </a:pPr>
            <a:r>
              <a:rPr lang="fr-FR" sz="1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Nous sommes forts pour inventer des solutions très innovantes, mais très mauvais quand il s'agit de les mettre sur le marché. La R&amp;D n'est pas une fin en soi, cet enjeu de connexion avec les besoins actuels et futurs des clients et consommateurs est fondamental » </a:t>
            </a:r>
            <a:r>
              <a:rPr lang="fr-FR" sz="1600" i="1"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estime Daniel Schaefer, rapporteur de cette étude, qui est aussi vice-président du pôle de compétitivité </a:t>
            </a:r>
            <a:r>
              <a:rPr lang="fr-FR" sz="1600" i="1"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Systematic</a:t>
            </a:r>
            <a:r>
              <a:rPr lang="fr-FR" sz="1600" i="1"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a:t>
            </a:r>
            <a:endParaRPr lang="fr-FR" sz="16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75E7D780-C6CF-6BB7-F030-D5D2434222CC}"/>
              </a:ext>
            </a:extLst>
          </p:cNvPr>
          <p:cNvSpPr txBox="1"/>
          <p:nvPr/>
        </p:nvSpPr>
        <p:spPr>
          <a:xfrm>
            <a:off x="760164" y="3840803"/>
            <a:ext cx="5574283" cy="369332"/>
          </a:xfrm>
          <a:prstGeom prst="rect">
            <a:avLst/>
          </a:prstGeom>
          <a:noFill/>
        </p:spPr>
        <p:txBody>
          <a:bodyPr wrap="none" rtlCol="0">
            <a:spAutoFit/>
          </a:bodyPr>
          <a:lstStyle/>
          <a:p>
            <a:r>
              <a:rPr lang="fr-FR" dirty="0"/>
              <a:t>BENEFICES ROBOTIQUE POUR PME (d’après témoignages)</a:t>
            </a:r>
          </a:p>
        </p:txBody>
      </p:sp>
      <p:sp>
        <p:nvSpPr>
          <p:cNvPr id="8" name="ZoneTexte 7">
            <a:extLst>
              <a:ext uri="{FF2B5EF4-FFF2-40B4-BE49-F238E27FC236}">
                <a16:creationId xmlns:a16="http://schemas.microsoft.com/office/drawing/2014/main" id="{105D847C-DE23-04EB-A0CC-FFC4769CD7B0}"/>
              </a:ext>
            </a:extLst>
          </p:cNvPr>
          <p:cNvSpPr txBox="1"/>
          <p:nvPr/>
        </p:nvSpPr>
        <p:spPr>
          <a:xfrm>
            <a:off x="760164" y="4361220"/>
            <a:ext cx="5519781" cy="2308324"/>
          </a:xfrm>
          <a:prstGeom prst="rect">
            <a:avLst/>
          </a:prstGeom>
          <a:noFill/>
        </p:spPr>
        <p:txBody>
          <a:bodyPr wrap="none" rtlCol="0">
            <a:spAutoFit/>
          </a:bodyPr>
          <a:lstStyle/>
          <a:p>
            <a:pPr marL="285750" indent="-285750">
              <a:buFont typeface="Symbol" panose="05050102010706020507" pitchFamily="18" charset="2"/>
              <a:buChar char="Þ"/>
            </a:pPr>
            <a:r>
              <a:rPr lang="fr-FR" dirty="0"/>
              <a:t>Création de compétences chez salariés</a:t>
            </a:r>
          </a:p>
          <a:p>
            <a:pPr marL="285750" indent="-285750">
              <a:buFont typeface="Symbol" panose="05050102010706020507" pitchFamily="18" charset="2"/>
              <a:buChar char="Þ"/>
            </a:pPr>
            <a:r>
              <a:rPr lang="fr-FR" dirty="0"/>
              <a:t>Attirer jeunes talents</a:t>
            </a:r>
          </a:p>
          <a:p>
            <a:pPr marL="285750" indent="-285750">
              <a:buFont typeface="Symbol" panose="05050102010706020507" pitchFamily="18" charset="2"/>
              <a:buChar char="Þ"/>
            </a:pPr>
            <a:r>
              <a:rPr lang="fr-FR" dirty="0"/>
              <a:t>Augmentation CA</a:t>
            </a:r>
          </a:p>
          <a:p>
            <a:pPr marL="285750" indent="-285750">
              <a:buFont typeface="Symbol" panose="05050102010706020507" pitchFamily="18" charset="2"/>
              <a:buChar char="Þ"/>
            </a:pPr>
            <a:r>
              <a:rPr lang="fr-FR" dirty="0"/>
              <a:t>Moins d’erreurs</a:t>
            </a:r>
          </a:p>
          <a:p>
            <a:pPr marL="285750" indent="-285750">
              <a:buFont typeface="Symbol" panose="05050102010706020507" pitchFamily="18" charset="2"/>
              <a:buChar char="Þ"/>
            </a:pPr>
            <a:r>
              <a:rPr lang="fr-FR" dirty="0"/>
              <a:t>Pas suppression emploi (amortissement moyen 2 ans)</a:t>
            </a:r>
          </a:p>
          <a:p>
            <a:pPr marL="285750" indent="-285750">
              <a:buFont typeface="Symbol" panose="05050102010706020507" pitchFamily="18" charset="2"/>
              <a:buChar char="Þ"/>
            </a:pPr>
            <a:r>
              <a:rPr lang="fr-FR" dirty="0"/>
              <a:t>Gagne confiance clients  </a:t>
            </a:r>
          </a:p>
          <a:p>
            <a:pPr marL="285750" indent="-285750">
              <a:buFont typeface="Symbol" panose="05050102010706020507" pitchFamily="18" charset="2"/>
              <a:buChar char="Þ"/>
            </a:pPr>
            <a:endParaRPr lang="fr-FR" dirty="0"/>
          </a:p>
          <a:p>
            <a:pPr marL="285750" indent="-285750">
              <a:buFont typeface="Symbol" panose="05050102010706020507" pitchFamily="18" charset="2"/>
              <a:buChar char="Þ"/>
            </a:pPr>
            <a:endParaRPr lang="fr-FR" dirty="0"/>
          </a:p>
        </p:txBody>
      </p:sp>
      <p:sp>
        <p:nvSpPr>
          <p:cNvPr id="9" name="Rectangle 8">
            <a:extLst>
              <a:ext uri="{FF2B5EF4-FFF2-40B4-BE49-F238E27FC236}">
                <a16:creationId xmlns:a16="http://schemas.microsoft.com/office/drawing/2014/main" id="{CC7D94F0-C01C-9BC6-C6AF-9CECE3D6A7B5}"/>
              </a:ext>
            </a:extLst>
          </p:cNvPr>
          <p:cNvSpPr/>
          <p:nvPr/>
        </p:nvSpPr>
        <p:spPr>
          <a:xfrm>
            <a:off x="0" y="0"/>
            <a:ext cx="12192000" cy="609600"/>
          </a:xfrm>
          <a:prstGeom prst="rect">
            <a:avLst/>
          </a:prstGeom>
          <a:solidFill>
            <a:srgbClr val="467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latin typeface="Kayak Sans" panose="02000500000000000000" pitchFamily="2" charset="0"/>
              </a:rPr>
              <a:t>PROBLEMES PME</a:t>
            </a:r>
          </a:p>
        </p:txBody>
      </p:sp>
    </p:spTree>
    <p:extLst>
      <p:ext uri="{BB962C8B-B14F-4D97-AF65-F5344CB8AC3E}">
        <p14:creationId xmlns:p14="http://schemas.microsoft.com/office/powerpoint/2010/main" val="4168384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03376CD-92B0-02B6-40E8-1A67C2170341}"/>
              </a:ext>
            </a:extLst>
          </p:cNvPr>
          <p:cNvSpPr txBox="1"/>
          <p:nvPr/>
        </p:nvSpPr>
        <p:spPr>
          <a:xfrm>
            <a:off x="386878" y="261544"/>
            <a:ext cx="2591094" cy="369332"/>
          </a:xfrm>
          <a:prstGeom prst="rect">
            <a:avLst/>
          </a:prstGeom>
          <a:noFill/>
        </p:spPr>
        <p:txBody>
          <a:bodyPr wrap="none" rtlCol="0">
            <a:spAutoFit/>
          </a:bodyPr>
          <a:lstStyle/>
          <a:p>
            <a:r>
              <a:rPr lang="fr-FR" dirty="0"/>
              <a:t>PROBLEMES INDUSTRIELS</a:t>
            </a:r>
          </a:p>
        </p:txBody>
      </p:sp>
      <p:sp>
        <p:nvSpPr>
          <p:cNvPr id="5" name="ZoneTexte 4">
            <a:extLst>
              <a:ext uri="{FF2B5EF4-FFF2-40B4-BE49-F238E27FC236}">
                <a16:creationId xmlns:a16="http://schemas.microsoft.com/office/drawing/2014/main" id="{3397BBB5-6636-E072-FBB3-2B1A0621D4E2}"/>
              </a:ext>
            </a:extLst>
          </p:cNvPr>
          <p:cNvSpPr txBox="1"/>
          <p:nvPr/>
        </p:nvSpPr>
        <p:spPr>
          <a:xfrm>
            <a:off x="402624" y="4732454"/>
            <a:ext cx="6922985" cy="1754326"/>
          </a:xfrm>
          <a:prstGeom prst="rect">
            <a:avLst/>
          </a:prstGeom>
          <a:noFill/>
        </p:spPr>
        <p:txBody>
          <a:bodyPr wrap="none" rtlCol="0">
            <a:spAutoFit/>
          </a:bodyPr>
          <a:lstStyle/>
          <a:p>
            <a:pPr marL="285750" indent="-285750">
              <a:buFont typeface="Symbol" panose="05050102010706020507" pitchFamily="18" charset="2"/>
              <a:buChar char="Þ"/>
            </a:pPr>
            <a:r>
              <a:rPr lang="fr-FR" dirty="0"/>
              <a:t>Produire plus en réduisant coûts </a:t>
            </a:r>
          </a:p>
          <a:p>
            <a:pPr marL="285750" indent="-285750">
              <a:buFont typeface="Symbol" panose="05050102010706020507" pitchFamily="18" charset="2"/>
              <a:buChar char="Þ"/>
            </a:pPr>
            <a:r>
              <a:rPr lang="fr-FR" dirty="0"/>
              <a:t>Être plus flexible (intégration facile, réactivité face aux changements)</a:t>
            </a:r>
          </a:p>
          <a:p>
            <a:pPr marL="285750" indent="-285750">
              <a:buFont typeface="Symbol" panose="05050102010706020507" pitchFamily="18" charset="2"/>
              <a:buChar char="Þ"/>
            </a:pPr>
            <a:r>
              <a:rPr lang="fr-FR" dirty="0"/>
              <a:t>Meilleure qualité produits </a:t>
            </a:r>
          </a:p>
          <a:p>
            <a:pPr marL="285750" indent="-285750">
              <a:buFont typeface="Symbol" panose="05050102010706020507" pitchFamily="18" charset="2"/>
              <a:buChar char="Þ"/>
            </a:pPr>
            <a:r>
              <a:rPr lang="fr-FR" dirty="0"/>
              <a:t>Réduire pénibilité / améliorer santé et sécurité</a:t>
            </a:r>
          </a:p>
          <a:p>
            <a:pPr marL="285750" indent="-285750">
              <a:buFont typeface="Symbol" panose="05050102010706020507" pitchFamily="18" charset="2"/>
              <a:buChar char="Þ"/>
            </a:pPr>
            <a:r>
              <a:rPr lang="fr-FR" dirty="0"/>
              <a:t>ROI inférieur à 2 ans !</a:t>
            </a:r>
          </a:p>
          <a:p>
            <a:pPr marL="285750" indent="-285750">
              <a:buFont typeface="Symbol" panose="05050102010706020507" pitchFamily="18" charset="2"/>
              <a:buChar char="Þ"/>
            </a:pPr>
            <a:endParaRPr lang="fr-FR" dirty="0"/>
          </a:p>
        </p:txBody>
      </p:sp>
      <p:sp>
        <p:nvSpPr>
          <p:cNvPr id="6" name="ZoneTexte 5">
            <a:extLst>
              <a:ext uri="{FF2B5EF4-FFF2-40B4-BE49-F238E27FC236}">
                <a16:creationId xmlns:a16="http://schemas.microsoft.com/office/drawing/2014/main" id="{86268AD9-F3D1-8DC7-07F5-20DB183D4D53}"/>
              </a:ext>
            </a:extLst>
          </p:cNvPr>
          <p:cNvSpPr txBox="1"/>
          <p:nvPr/>
        </p:nvSpPr>
        <p:spPr>
          <a:xfrm>
            <a:off x="371132" y="4363122"/>
            <a:ext cx="6305252" cy="369332"/>
          </a:xfrm>
          <a:prstGeom prst="rect">
            <a:avLst/>
          </a:prstGeom>
          <a:noFill/>
        </p:spPr>
        <p:txBody>
          <a:bodyPr wrap="none" rtlCol="0">
            <a:spAutoFit/>
          </a:bodyPr>
          <a:lstStyle/>
          <a:p>
            <a:r>
              <a:rPr lang="fr-FR" dirty="0"/>
              <a:t>BENEFICES ROBOTIQUE POUR INDUSTRIELS (d’après témoignages)</a:t>
            </a:r>
          </a:p>
        </p:txBody>
      </p:sp>
      <p:sp>
        <p:nvSpPr>
          <p:cNvPr id="7" name="ZoneTexte 6">
            <a:extLst>
              <a:ext uri="{FF2B5EF4-FFF2-40B4-BE49-F238E27FC236}">
                <a16:creationId xmlns:a16="http://schemas.microsoft.com/office/drawing/2014/main" id="{27D5E40B-530A-BA6A-0F49-52C0FFCA9A1F}"/>
              </a:ext>
            </a:extLst>
          </p:cNvPr>
          <p:cNvSpPr txBox="1"/>
          <p:nvPr/>
        </p:nvSpPr>
        <p:spPr>
          <a:xfrm>
            <a:off x="402624" y="849804"/>
            <a:ext cx="8195513" cy="3139321"/>
          </a:xfrm>
          <a:prstGeom prst="rect">
            <a:avLst/>
          </a:prstGeom>
          <a:noFill/>
        </p:spPr>
        <p:txBody>
          <a:bodyPr wrap="none" rtlCol="0">
            <a:spAutoFit/>
          </a:bodyPr>
          <a:lstStyle/>
          <a:p>
            <a:pPr marL="285750" indent="-285750">
              <a:buFont typeface="Symbol" panose="05050102010706020507" pitchFamily="18" charset="2"/>
              <a:buChar char="Þ"/>
            </a:pPr>
            <a:r>
              <a:rPr lang="fr-FR" dirty="0"/>
              <a:t>Recrutement profils qualifiés difficile</a:t>
            </a:r>
          </a:p>
          <a:p>
            <a:pPr marL="285750" indent="-285750">
              <a:buFont typeface="Symbol" panose="05050102010706020507" pitchFamily="18" charset="2"/>
              <a:buChar char="Þ"/>
            </a:pPr>
            <a:r>
              <a:rPr lang="fr-FR" dirty="0"/>
              <a:t>Adaptation rapide exigences clients </a:t>
            </a:r>
          </a:p>
          <a:p>
            <a:pPr marL="285750" indent="-285750">
              <a:buFont typeface="Symbol" panose="05050102010706020507" pitchFamily="18" charset="2"/>
              <a:buChar char="Þ"/>
            </a:pPr>
            <a:r>
              <a:rPr lang="fr-FR" dirty="0"/>
              <a:t>Produire au coût le plus juste </a:t>
            </a:r>
          </a:p>
          <a:p>
            <a:pPr marL="285750" indent="-285750">
              <a:buFont typeface="Symbol" panose="05050102010706020507" pitchFamily="18" charset="2"/>
              <a:buChar char="Þ"/>
            </a:pPr>
            <a:r>
              <a:rPr lang="fr-FR" dirty="0"/>
              <a:t>Délais fabrication trop longs (goulot d’étranglement)</a:t>
            </a:r>
          </a:p>
          <a:p>
            <a:pPr marL="285750" indent="-285750">
              <a:buFont typeface="Symbol" panose="05050102010706020507" pitchFamily="18" charset="2"/>
              <a:buChar char="Þ"/>
            </a:pPr>
            <a:r>
              <a:rPr lang="fr-FR" dirty="0"/>
              <a:t>Maintenance prédictive / analyser rapidement défaillances et dysfonctionnements</a:t>
            </a:r>
          </a:p>
          <a:p>
            <a:pPr marL="285750" indent="-285750">
              <a:buFont typeface="Symbol" panose="05050102010706020507" pitchFamily="18" charset="2"/>
              <a:buChar char="Þ"/>
            </a:pPr>
            <a:r>
              <a:rPr lang="fr-FR" dirty="0"/>
              <a:t>Cybersécurité </a:t>
            </a:r>
          </a:p>
          <a:p>
            <a:pPr marL="285750" indent="-285750">
              <a:buFont typeface="Symbol" panose="05050102010706020507" pitchFamily="18" charset="2"/>
              <a:buChar char="Þ"/>
            </a:pPr>
            <a:r>
              <a:rPr lang="fr-FR" dirty="0"/>
              <a:t>Optimiser les flux</a:t>
            </a:r>
          </a:p>
          <a:p>
            <a:pPr marL="285750" indent="-285750">
              <a:buFont typeface="Symbol" panose="05050102010706020507" pitchFamily="18" charset="2"/>
              <a:buChar char="Þ"/>
            </a:pPr>
            <a:r>
              <a:rPr lang="fr-FR" dirty="0"/>
              <a:t>Ne pas mettre en péril installations existantes</a:t>
            </a:r>
          </a:p>
          <a:p>
            <a:pPr marL="285750" indent="-285750">
              <a:buFont typeface="Symbol" panose="05050102010706020507" pitchFamily="18" charset="2"/>
              <a:buChar char="Þ"/>
            </a:pPr>
            <a:r>
              <a:rPr lang="fr-FR" dirty="0"/>
              <a:t>Changer de vision / très conservateurs</a:t>
            </a:r>
          </a:p>
          <a:p>
            <a:pPr marL="285750" indent="-285750">
              <a:buFont typeface="Symbol" panose="05050102010706020507" pitchFamily="18" charset="2"/>
              <a:buChar char="Þ"/>
            </a:pPr>
            <a:endParaRPr lang="fr-FR" dirty="0"/>
          </a:p>
          <a:p>
            <a:pPr marL="285750" indent="-285750">
              <a:buFont typeface="Symbol" panose="05050102010706020507" pitchFamily="18" charset="2"/>
              <a:buChar char="Þ"/>
            </a:pPr>
            <a:endParaRPr lang="fr-FR" dirty="0"/>
          </a:p>
        </p:txBody>
      </p:sp>
      <p:sp>
        <p:nvSpPr>
          <p:cNvPr id="8" name="ZoneTexte 7">
            <a:extLst>
              <a:ext uri="{FF2B5EF4-FFF2-40B4-BE49-F238E27FC236}">
                <a16:creationId xmlns:a16="http://schemas.microsoft.com/office/drawing/2014/main" id="{E20F8C47-B79B-613E-F93B-4EE791958527}"/>
              </a:ext>
            </a:extLst>
          </p:cNvPr>
          <p:cNvSpPr txBox="1"/>
          <p:nvPr/>
        </p:nvSpPr>
        <p:spPr>
          <a:xfrm>
            <a:off x="371132" y="3552758"/>
            <a:ext cx="11418244" cy="773673"/>
          </a:xfrm>
          <a:prstGeom prst="rect">
            <a:avLst/>
          </a:prstGeom>
          <a:noFill/>
        </p:spPr>
        <p:txBody>
          <a:bodyPr wrap="square">
            <a:spAutoFit/>
          </a:bodyPr>
          <a:lstStyle/>
          <a:p>
            <a:pPr algn="just">
              <a:lnSpc>
                <a:spcPct val="107000"/>
              </a:lnSpc>
              <a:spcAft>
                <a:spcPts val="800"/>
              </a:spcAft>
            </a:pPr>
            <a:r>
              <a:rPr lang="fr-FR" sz="1400" i="1" spc="1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Ce sont les opérateurs qui maîtrisent les process, qui sont au cœur de la production et donc les plus à même de définir les stratégies les plus adaptées pour gagner en productivité. Si les robots sont capables de (presque) tout faire, c'est parce qu'il existe un personnel capable de comprendre leur fonctionnement afin de les programmer, les manipuler, et interagir avec eux, efficacement et en toute sécurité.</a:t>
            </a:r>
            <a:endParaRPr lang="fr-FR" sz="14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D2E99E5F-4B88-847F-9531-84920B5CEF51}"/>
              </a:ext>
            </a:extLst>
          </p:cNvPr>
          <p:cNvSpPr/>
          <p:nvPr/>
        </p:nvSpPr>
        <p:spPr>
          <a:xfrm>
            <a:off x="0" y="0"/>
            <a:ext cx="12192000" cy="630876"/>
          </a:xfrm>
          <a:prstGeom prst="rect">
            <a:avLst/>
          </a:prstGeom>
          <a:solidFill>
            <a:srgbClr val="467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latin typeface="Kayak Sans" panose="02000500000000000000" pitchFamily="2" charset="0"/>
              </a:rPr>
              <a:t>PROBLEMES INDUSTRIELS</a:t>
            </a:r>
          </a:p>
        </p:txBody>
      </p:sp>
    </p:spTree>
    <p:extLst>
      <p:ext uri="{BB962C8B-B14F-4D97-AF65-F5344CB8AC3E}">
        <p14:creationId xmlns:p14="http://schemas.microsoft.com/office/powerpoint/2010/main" val="3172460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CDE4EB-69BB-5EFA-7656-5FC1445E8161}"/>
              </a:ext>
            </a:extLst>
          </p:cNvPr>
          <p:cNvSpPr/>
          <p:nvPr/>
        </p:nvSpPr>
        <p:spPr>
          <a:xfrm>
            <a:off x="0" y="0"/>
            <a:ext cx="12192000" cy="712363"/>
          </a:xfrm>
          <a:prstGeom prst="rect">
            <a:avLst/>
          </a:prstGeom>
          <a:solidFill>
            <a:srgbClr val="467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latin typeface="Kayak Sans" panose="02000500000000000000" pitchFamily="2" charset="0"/>
              </a:rPr>
              <a:t>ARGUMENTS CIBLES</a:t>
            </a:r>
          </a:p>
        </p:txBody>
      </p:sp>
      <p:pic>
        <p:nvPicPr>
          <p:cNvPr id="5" name="Image 4">
            <a:extLst>
              <a:ext uri="{FF2B5EF4-FFF2-40B4-BE49-F238E27FC236}">
                <a16:creationId xmlns:a16="http://schemas.microsoft.com/office/drawing/2014/main" id="{82593535-5638-E40F-F9F0-EAA13422D5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1448" y="101058"/>
            <a:ext cx="666154" cy="510246"/>
          </a:xfrm>
          <a:prstGeom prst="rect">
            <a:avLst/>
          </a:prstGeom>
        </p:spPr>
      </p:pic>
      <p:sp>
        <p:nvSpPr>
          <p:cNvPr id="6" name="Ellipse 5">
            <a:extLst>
              <a:ext uri="{FF2B5EF4-FFF2-40B4-BE49-F238E27FC236}">
                <a16:creationId xmlns:a16="http://schemas.microsoft.com/office/drawing/2014/main" id="{0AB384B7-E13C-AC9D-1E53-8E171DD39213}"/>
              </a:ext>
            </a:extLst>
          </p:cNvPr>
          <p:cNvSpPr/>
          <p:nvPr/>
        </p:nvSpPr>
        <p:spPr>
          <a:xfrm>
            <a:off x="490087" y="3956673"/>
            <a:ext cx="1806839" cy="1806839"/>
          </a:xfrm>
          <a:prstGeom prst="ellipse">
            <a:avLst/>
          </a:prstGeom>
          <a:solidFill>
            <a:schemeClr val="bg1"/>
          </a:solidFill>
          <a:ln w="19050">
            <a:solidFill>
              <a:srgbClr val="4A75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F5531A70-D0AE-EA9F-EDCD-4CA1091A6D07}"/>
              </a:ext>
            </a:extLst>
          </p:cNvPr>
          <p:cNvSpPr/>
          <p:nvPr/>
        </p:nvSpPr>
        <p:spPr>
          <a:xfrm>
            <a:off x="472404" y="1492837"/>
            <a:ext cx="1806839" cy="1806839"/>
          </a:xfrm>
          <a:prstGeom prst="ellipse">
            <a:avLst/>
          </a:prstGeom>
          <a:solidFill>
            <a:schemeClr val="bg1"/>
          </a:solidFill>
          <a:ln w="19050">
            <a:solidFill>
              <a:srgbClr val="4A75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1B0B088F-839F-AE5C-ED14-EC80D2FDF58D}"/>
              </a:ext>
            </a:extLst>
          </p:cNvPr>
          <p:cNvSpPr txBox="1"/>
          <p:nvPr/>
        </p:nvSpPr>
        <p:spPr>
          <a:xfrm>
            <a:off x="627715" y="1758271"/>
            <a:ext cx="1499128" cy="584775"/>
          </a:xfrm>
          <a:prstGeom prst="rect">
            <a:avLst/>
          </a:prstGeom>
          <a:noFill/>
        </p:spPr>
        <p:txBody>
          <a:bodyPr wrap="none" rtlCol="0">
            <a:spAutoFit/>
          </a:bodyPr>
          <a:lstStyle/>
          <a:p>
            <a:pPr algn="ctr"/>
            <a:r>
              <a:rPr lang="fr-FR" sz="1600" dirty="0">
                <a:latin typeface="Kayak Sans" panose="02000500000000000000" pitchFamily="2" charset="0"/>
              </a:rPr>
              <a:t>Constructeurs </a:t>
            </a:r>
          </a:p>
          <a:p>
            <a:pPr algn="ctr"/>
            <a:r>
              <a:rPr lang="fr-FR" sz="1600" dirty="0">
                <a:latin typeface="Kayak Sans" panose="02000500000000000000" pitchFamily="2" charset="0"/>
              </a:rPr>
              <a:t>Robots / Drones</a:t>
            </a:r>
          </a:p>
        </p:txBody>
      </p:sp>
      <p:pic>
        <p:nvPicPr>
          <p:cNvPr id="9" name="Image 8">
            <a:extLst>
              <a:ext uri="{FF2B5EF4-FFF2-40B4-BE49-F238E27FC236}">
                <a16:creationId xmlns:a16="http://schemas.microsoft.com/office/drawing/2014/main" id="{320F748E-557D-CA13-BB66-E325FC3D97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280" y="2694921"/>
            <a:ext cx="666317" cy="414618"/>
          </a:xfrm>
          <a:prstGeom prst="rect">
            <a:avLst/>
          </a:prstGeom>
        </p:spPr>
      </p:pic>
      <p:sp>
        <p:nvSpPr>
          <p:cNvPr id="10" name="ZoneTexte 9">
            <a:extLst>
              <a:ext uri="{FF2B5EF4-FFF2-40B4-BE49-F238E27FC236}">
                <a16:creationId xmlns:a16="http://schemas.microsoft.com/office/drawing/2014/main" id="{D8D1BBAE-C1A7-58C1-8415-9AF33C8FA294}"/>
              </a:ext>
            </a:extLst>
          </p:cNvPr>
          <p:cNvSpPr txBox="1"/>
          <p:nvPr/>
        </p:nvSpPr>
        <p:spPr>
          <a:xfrm>
            <a:off x="810653" y="4181847"/>
            <a:ext cx="1165705" cy="338554"/>
          </a:xfrm>
          <a:prstGeom prst="rect">
            <a:avLst/>
          </a:prstGeom>
          <a:noFill/>
        </p:spPr>
        <p:txBody>
          <a:bodyPr wrap="none" rtlCol="0">
            <a:spAutoFit/>
          </a:bodyPr>
          <a:lstStyle/>
          <a:p>
            <a:pPr algn="ctr"/>
            <a:r>
              <a:rPr lang="fr-FR" sz="1600" dirty="0">
                <a:latin typeface="Kayak Sans" panose="02000500000000000000" pitchFamily="2" charset="0"/>
              </a:rPr>
              <a:t>Intégrateurs</a:t>
            </a:r>
          </a:p>
        </p:txBody>
      </p:sp>
      <p:pic>
        <p:nvPicPr>
          <p:cNvPr id="11" name="Image 10">
            <a:extLst>
              <a:ext uri="{FF2B5EF4-FFF2-40B4-BE49-F238E27FC236}">
                <a16:creationId xmlns:a16="http://schemas.microsoft.com/office/drawing/2014/main" id="{F76B372A-6903-B5AC-8503-16853E4019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911" y="4883273"/>
            <a:ext cx="517366" cy="517366"/>
          </a:xfrm>
          <a:prstGeom prst="rect">
            <a:avLst/>
          </a:prstGeom>
        </p:spPr>
      </p:pic>
      <p:sp>
        <p:nvSpPr>
          <p:cNvPr id="12" name="ZoneTexte 11">
            <a:extLst>
              <a:ext uri="{FF2B5EF4-FFF2-40B4-BE49-F238E27FC236}">
                <a16:creationId xmlns:a16="http://schemas.microsoft.com/office/drawing/2014/main" id="{4479F620-FEA6-8E9B-269C-53E751E1B1ED}"/>
              </a:ext>
            </a:extLst>
          </p:cNvPr>
          <p:cNvSpPr txBox="1"/>
          <p:nvPr/>
        </p:nvSpPr>
        <p:spPr>
          <a:xfrm>
            <a:off x="2848119" y="3956673"/>
            <a:ext cx="8808822" cy="2246769"/>
          </a:xfrm>
          <a:prstGeom prst="rect">
            <a:avLst/>
          </a:prstGeom>
          <a:noFill/>
        </p:spPr>
        <p:txBody>
          <a:bodyPr wrap="none" rtlCol="0">
            <a:spAutoFit/>
          </a:bodyPr>
          <a:lstStyle/>
          <a:p>
            <a:pPr marL="285750" indent="-285750">
              <a:buFont typeface="Symbol" panose="05050102010706020507" pitchFamily="18" charset="2"/>
              <a:buChar char="Þ"/>
            </a:pPr>
            <a:r>
              <a:rPr lang="fr-FR" sz="1600" dirty="0">
                <a:latin typeface="Kayak Sans" panose="02000500000000000000" pitchFamily="2" charset="0"/>
              </a:rPr>
              <a:t>Compétences logicielles qu’ils n’arrivent pas à trouver (maîtrise de nombreux langages et protocoles)</a:t>
            </a:r>
          </a:p>
          <a:p>
            <a:pPr marL="285750" indent="-285750">
              <a:buFont typeface="Symbol" panose="05050102010706020507" pitchFamily="18" charset="2"/>
              <a:buChar char="Þ"/>
            </a:pPr>
            <a:r>
              <a:rPr lang="fr-FR" sz="1600" dirty="0">
                <a:latin typeface="Kayak Sans" panose="02000500000000000000" pitchFamily="2" charset="0"/>
              </a:rPr>
              <a:t>Leur permettre de proposer une solution clé en main (rentabilité)</a:t>
            </a:r>
          </a:p>
          <a:p>
            <a:pPr marL="285750" indent="-285750">
              <a:buFont typeface="Symbol" panose="05050102010706020507" pitchFamily="18" charset="2"/>
              <a:buChar char="Þ"/>
            </a:pPr>
            <a:r>
              <a:rPr lang="fr-FR" sz="1600" dirty="0">
                <a:latin typeface="Kayak Sans" panose="02000500000000000000" pitchFamily="2" charset="0"/>
              </a:rPr>
              <a:t>Plateforme intuitive : plus facile à intégrer</a:t>
            </a:r>
          </a:p>
          <a:p>
            <a:pPr marL="285750" indent="-285750">
              <a:buFont typeface="Symbol" panose="05050102010706020507" pitchFamily="18" charset="2"/>
              <a:buChar char="Þ"/>
            </a:pPr>
            <a:r>
              <a:rPr lang="fr-FR" sz="1600" dirty="0">
                <a:latin typeface="Kayak Sans" panose="02000500000000000000" pitchFamily="2" charset="0"/>
              </a:rPr>
              <a:t>IHM intuitive indispensable pour augmenter les performances</a:t>
            </a:r>
          </a:p>
          <a:p>
            <a:pPr marL="285750" indent="-285750">
              <a:buFont typeface="Symbol" panose="05050102010706020507" pitchFamily="18" charset="2"/>
              <a:buChar char="Þ"/>
            </a:pPr>
            <a:r>
              <a:rPr lang="fr-FR" sz="1600" dirty="0">
                <a:latin typeface="Kayak Sans" panose="02000500000000000000" pitchFamily="2" charset="0"/>
              </a:rPr>
              <a:t>Se positionner plus rapidement sur l’Industrie du futur</a:t>
            </a:r>
          </a:p>
          <a:p>
            <a:pPr marL="285750" indent="-285750">
              <a:buFont typeface="Symbol" panose="05050102010706020507" pitchFamily="18" charset="2"/>
              <a:buChar char="Þ"/>
            </a:pPr>
            <a:r>
              <a:rPr lang="fr-FR" sz="1600" dirty="0">
                <a:latin typeface="Kayak Sans" panose="02000500000000000000" pitchFamily="2" charset="0"/>
              </a:rPr>
              <a:t>Aide pour la complexité grandissantes des opérations à réaliser</a:t>
            </a:r>
          </a:p>
          <a:p>
            <a:r>
              <a:rPr lang="fr-FR" sz="1600" dirty="0">
                <a:latin typeface="Kayak Sans" panose="02000500000000000000" pitchFamily="2" charset="0"/>
              </a:rPr>
              <a:t>(rapprochement réseau R3R)</a:t>
            </a:r>
          </a:p>
          <a:p>
            <a:pPr marL="285750" indent="-285750">
              <a:buFont typeface="Symbol" panose="05050102010706020507" pitchFamily="18" charset="2"/>
              <a:buChar char="Þ"/>
            </a:pPr>
            <a:endParaRPr lang="fr-FR" sz="1600" dirty="0">
              <a:latin typeface="Kayak Sans" panose="02000500000000000000" pitchFamily="2" charset="0"/>
            </a:endParaRPr>
          </a:p>
          <a:p>
            <a:pPr marL="171450" indent="-171450">
              <a:buFontTx/>
              <a:buChar char="-"/>
            </a:pPr>
            <a:endParaRPr lang="fr-FR" sz="1200" dirty="0">
              <a:latin typeface="Kayak Sans" panose="02000500000000000000" pitchFamily="2" charset="0"/>
            </a:endParaRPr>
          </a:p>
        </p:txBody>
      </p:sp>
      <p:sp>
        <p:nvSpPr>
          <p:cNvPr id="13" name="ZoneTexte 12">
            <a:extLst>
              <a:ext uri="{FF2B5EF4-FFF2-40B4-BE49-F238E27FC236}">
                <a16:creationId xmlns:a16="http://schemas.microsoft.com/office/drawing/2014/main" id="{FDEE4190-1049-9BEE-36F3-CE9B0042758F}"/>
              </a:ext>
            </a:extLst>
          </p:cNvPr>
          <p:cNvSpPr txBox="1"/>
          <p:nvPr/>
        </p:nvSpPr>
        <p:spPr>
          <a:xfrm>
            <a:off x="2848119" y="1431495"/>
            <a:ext cx="8808822" cy="2308324"/>
          </a:xfrm>
          <a:prstGeom prst="rect">
            <a:avLst/>
          </a:prstGeom>
          <a:noFill/>
        </p:spPr>
        <p:txBody>
          <a:bodyPr wrap="none" rtlCol="0">
            <a:spAutoFit/>
          </a:bodyPr>
          <a:lstStyle/>
          <a:p>
            <a:pPr marL="285750" indent="-285750">
              <a:buFont typeface="Symbol" panose="05050102010706020507" pitchFamily="18" charset="2"/>
              <a:buChar char="Þ"/>
            </a:pPr>
            <a:r>
              <a:rPr lang="fr-FR" sz="1600" dirty="0">
                <a:latin typeface="Kayak Sans" panose="02000500000000000000" pitchFamily="2" charset="0"/>
              </a:rPr>
              <a:t>Compétences logicielles qu’ils n’arrivent pas à trouver (maîtrise de nombreux langages et protocoles)</a:t>
            </a:r>
          </a:p>
          <a:p>
            <a:pPr marL="285750" indent="-285750">
              <a:buFont typeface="Symbol" panose="05050102010706020507" pitchFamily="18" charset="2"/>
              <a:buChar char="Þ"/>
            </a:pPr>
            <a:r>
              <a:rPr lang="fr-FR" sz="1600" dirty="0">
                <a:latin typeface="Kayak Sans" panose="02000500000000000000" pitchFamily="2" charset="0"/>
              </a:rPr>
              <a:t>Collaboration systèmes (donc gain productivité, concentration cœur de métier.. Pour clients finaux)</a:t>
            </a:r>
          </a:p>
          <a:p>
            <a:pPr marL="285750" indent="-285750">
              <a:buFont typeface="Symbol" panose="05050102010706020507" pitchFamily="18" charset="2"/>
              <a:buChar char="Þ"/>
            </a:pPr>
            <a:r>
              <a:rPr lang="fr-FR" sz="1600" dirty="0">
                <a:latin typeface="Kayak Sans" panose="02000500000000000000" pitchFamily="2" charset="0"/>
              </a:rPr>
              <a:t>Adaptation et argumentation appuyée par cas d’usage</a:t>
            </a:r>
          </a:p>
          <a:p>
            <a:pPr marL="285750" indent="-285750">
              <a:buFont typeface="Symbol" panose="05050102010706020507" pitchFamily="18" charset="2"/>
              <a:buChar char="Þ"/>
            </a:pPr>
            <a:r>
              <a:rPr lang="fr-FR" sz="1600" dirty="0">
                <a:latin typeface="Kayak Sans" panose="02000500000000000000" pitchFamily="2" charset="0"/>
              </a:rPr>
              <a:t>Possible de choisir parmi un catalogue de briques technologiques modulables</a:t>
            </a:r>
          </a:p>
          <a:p>
            <a:pPr marL="285750" indent="-285750">
              <a:buFont typeface="Symbol" panose="05050102010706020507" pitchFamily="18" charset="2"/>
              <a:buChar char="Þ"/>
            </a:pPr>
            <a:r>
              <a:rPr lang="fr-FR" sz="1600" dirty="0">
                <a:latin typeface="Kayak Sans" panose="02000500000000000000" pitchFamily="2" charset="0"/>
              </a:rPr>
              <a:t>Une meilleure automatisation des tâches</a:t>
            </a:r>
          </a:p>
          <a:p>
            <a:pPr marL="285750" indent="-285750">
              <a:buFont typeface="Symbol" panose="05050102010706020507" pitchFamily="18" charset="2"/>
              <a:buChar char="Þ"/>
            </a:pPr>
            <a:r>
              <a:rPr lang="fr-FR" sz="1600" dirty="0">
                <a:latin typeface="Kayak Sans" panose="02000500000000000000" pitchFamily="2" charset="0"/>
              </a:rPr>
              <a:t>Proposer un produit clé en main à leurs clients</a:t>
            </a:r>
          </a:p>
          <a:p>
            <a:pPr marL="285750" indent="-285750">
              <a:buFont typeface="Symbol" panose="05050102010706020507" pitchFamily="18" charset="2"/>
              <a:buChar char="Þ"/>
            </a:pPr>
            <a:r>
              <a:rPr lang="fr-FR" sz="1600" dirty="0">
                <a:latin typeface="Kayak Sans" panose="02000500000000000000" pitchFamily="2" charset="0"/>
              </a:rPr>
              <a:t>Le robot / drone est efficace si l’opérateur peut le manipuler facilement</a:t>
            </a:r>
          </a:p>
          <a:p>
            <a:pPr marL="285750" indent="-285750">
              <a:buFont typeface="Symbol" panose="05050102010706020507" pitchFamily="18" charset="2"/>
              <a:buChar char="Þ"/>
            </a:pPr>
            <a:r>
              <a:rPr lang="fr-FR" sz="1600" dirty="0">
                <a:latin typeface="Kayak Sans" panose="02000500000000000000" pitchFamily="2" charset="0"/>
              </a:rPr>
              <a:t>Les données sécurisées </a:t>
            </a:r>
          </a:p>
          <a:p>
            <a:pPr marL="285750" indent="-285750">
              <a:buFont typeface="Symbol" panose="05050102010706020507" pitchFamily="18" charset="2"/>
              <a:buChar char="Þ"/>
            </a:pPr>
            <a:r>
              <a:rPr lang="fr-FR" sz="1600" dirty="0">
                <a:latin typeface="Kayak Sans" panose="02000500000000000000" pitchFamily="2" charset="0"/>
              </a:rPr>
              <a:t>Interfaces conçues et validées par des designers </a:t>
            </a:r>
          </a:p>
        </p:txBody>
      </p:sp>
    </p:spTree>
    <p:extLst>
      <p:ext uri="{BB962C8B-B14F-4D97-AF65-F5344CB8AC3E}">
        <p14:creationId xmlns:p14="http://schemas.microsoft.com/office/powerpoint/2010/main" val="153329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986103-E774-F7D3-F26F-8EB2AFE277CB}"/>
              </a:ext>
            </a:extLst>
          </p:cNvPr>
          <p:cNvSpPr/>
          <p:nvPr/>
        </p:nvSpPr>
        <p:spPr>
          <a:xfrm>
            <a:off x="0" y="0"/>
            <a:ext cx="12192000" cy="659758"/>
          </a:xfrm>
          <a:prstGeom prst="rect">
            <a:avLst/>
          </a:prstGeom>
          <a:solidFill>
            <a:srgbClr val="467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latin typeface="Kayak Sans" panose="02000500000000000000" pitchFamily="2" charset="0"/>
              </a:rPr>
              <a:t>ARGUMENTS CIBLES</a:t>
            </a:r>
          </a:p>
        </p:txBody>
      </p:sp>
      <p:sp>
        <p:nvSpPr>
          <p:cNvPr id="5" name="Ellipse 4">
            <a:extLst>
              <a:ext uri="{FF2B5EF4-FFF2-40B4-BE49-F238E27FC236}">
                <a16:creationId xmlns:a16="http://schemas.microsoft.com/office/drawing/2014/main" id="{C4F7038A-3F4C-3B1E-3861-BA3713E370C8}"/>
              </a:ext>
            </a:extLst>
          </p:cNvPr>
          <p:cNvSpPr/>
          <p:nvPr/>
        </p:nvSpPr>
        <p:spPr>
          <a:xfrm>
            <a:off x="452914" y="1201633"/>
            <a:ext cx="1806839" cy="1806839"/>
          </a:xfrm>
          <a:prstGeom prst="ellipse">
            <a:avLst/>
          </a:prstGeom>
          <a:solidFill>
            <a:schemeClr val="bg1"/>
          </a:solidFill>
          <a:ln w="19050">
            <a:solidFill>
              <a:srgbClr val="4A75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349B8366-D3D5-7528-AE30-64FAE9977341}"/>
              </a:ext>
            </a:extLst>
          </p:cNvPr>
          <p:cNvSpPr txBox="1"/>
          <p:nvPr/>
        </p:nvSpPr>
        <p:spPr>
          <a:xfrm>
            <a:off x="828785" y="1427284"/>
            <a:ext cx="1055096" cy="584775"/>
          </a:xfrm>
          <a:prstGeom prst="rect">
            <a:avLst/>
          </a:prstGeom>
          <a:noFill/>
        </p:spPr>
        <p:txBody>
          <a:bodyPr wrap="none" rtlCol="0">
            <a:spAutoFit/>
          </a:bodyPr>
          <a:lstStyle/>
          <a:p>
            <a:pPr algn="ctr"/>
            <a:r>
              <a:rPr lang="fr-FR" sz="1600" dirty="0">
                <a:latin typeface="Kayak Sans" panose="02000500000000000000" pitchFamily="2" charset="0"/>
              </a:rPr>
              <a:t>Start-ups /</a:t>
            </a:r>
          </a:p>
          <a:p>
            <a:pPr algn="ctr"/>
            <a:r>
              <a:rPr lang="fr-FR" sz="1600" dirty="0">
                <a:latin typeface="Kayak Sans" panose="02000500000000000000" pitchFamily="2" charset="0"/>
              </a:rPr>
              <a:t>PME</a:t>
            </a:r>
          </a:p>
        </p:txBody>
      </p:sp>
      <p:pic>
        <p:nvPicPr>
          <p:cNvPr id="7" name="Image 6">
            <a:extLst>
              <a:ext uri="{FF2B5EF4-FFF2-40B4-BE49-F238E27FC236}">
                <a16:creationId xmlns:a16="http://schemas.microsoft.com/office/drawing/2014/main" id="{DCB09542-BEFE-2FB3-F005-CD9A6094D3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241" y="2215900"/>
            <a:ext cx="628184" cy="628184"/>
          </a:xfrm>
          <a:prstGeom prst="rect">
            <a:avLst/>
          </a:prstGeom>
        </p:spPr>
      </p:pic>
      <p:sp>
        <p:nvSpPr>
          <p:cNvPr id="8" name="ZoneTexte 7">
            <a:extLst>
              <a:ext uri="{FF2B5EF4-FFF2-40B4-BE49-F238E27FC236}">
                <a16:creationId xmlns:a16="http://schemas.microsoft.com/office/drawing/2014/main" id="{4AE73007-1FAC-18AB-FB0D-1959000C636F}"/>
              </a:ext>
            </a:extLst>
          </p:cNvPr>
          <p:cNvSpPr txBox="1"/>
          <p:nvPr/>
        </p:nvSpPr>
        <p:spPr>
          <a:xfrm>
            <a:off x="2684516" y="1419868"/>
            <a:ext cx="5663730" cy="1508105"/>
          </a:xfrm>
          <a:prstGeom prst="rect">
            <a:avLst/>
          </a:prstGeom>
          <a:noFill/>
        </p:spPr>
        <p:txBody>
          <a:bodyPr wrap="none" rtlCol="0">
            <a:spAutoFit/>
          </a:bodyPr>
          <a:lstStyle/>
          <a:p>
            <a:pPr marL="285750" indent="-285750">
              <a:buFont typeface="Symbol" panose="05050102010706020507" pitchFamily="18" charset="2"/>
              <a:buChar char="Þ"/>
            </a:pPr>
            <a:r>
              <a:rPr lang="fr-FR" sz="1600" dirty="0">
                <a:latin typeface="Kayak Sans" panose="02000500000000000000" pitchFamily="2" charset="0"/>
              </a:rPr>
              <a:t>Proposer des prestations spécialisées (notamment IoT)</a:t>
            </a:r>
          </a:p>
          <a:p>
            <a:pPr marL="285750" indent="-285750">
              <a:buFont typeface="Symbol" panose="05050102010706020507" pitchFamily="18" charset="2"/>
              <a:buChar char="Þ"/>
            </a:pPr>
            <a:r>
              <a:rPr lang="fr-FR" sz="1600" dirty="0">
                <a:latin typeface="Kayak Sans" panose="02000500000000000000" pitchFamily="2" charset="0"/>
              </a:rPr>
              <a:t>Manque d’une brique pour finaliser leur solution / plateforme</a:t>
            </a:r>
          </a:p>
          <a:p>
            <a:pPr marL="285750" indent="-285750">
              <a:buFont typeface="Symbol" panose="05050102010706020507" pitchFamily="18" charset="2"/>
              <a:buChar char="Þ"/>
            </a:pPr>
            <a:r>
              <a:rPr lang="fr-FR" sz="1600" dirty="0">
                <a:latin typeface="Kayak Sans" panose="02000500000000000000" pitchFamily="2" charset="0"/>
              </a:rPr>
              <a:t>Jouer sur la proximité / l’équipe à taille humaine</a:t>
            </a:r>
          </a:p>
          <a:p>
            <a:r>
              <a:rPr lang="fr-FR" sz="1600" dirty="0">
                <a:latin typeface="Kayak Sans" panose="02000500000000000000" pitchFamily="2" charset="0"/>
              </a:rPr>
              <a:t>(se servir des réseaux / clusters / démonstrateurs pour cette cible)</a:t>
            </a:r>
          </a:p>
          <a:p>
            <a:pPr marL="285750" indent="-285750">
              <a:buFont typeface="Symbol" panose="05050102010706020507" pitchFamily="18" charset="2"/>
              <a:buChar char="Þ"/>
            </a:pPr>
            <a:endParaRPr lang="fr-FR" sz="1600" dirty="0">
              <a:latin typeface="Kayak Sans" panose="02000500000000000000" pitchFamily="2" charset="0"/>
            </a:endParaRPr>
          </a:p>
          <a:p>
            <a:pPr marL="171450" indent="-171450">
              <a:buFontTx/>
              <a:buChar char="-"/>
            </a:pPr>
            <a:endParaRPr lang="fr-FR" sz="1200" dirty="0">
              <a:latin typeface="Kayak Sans" panose="02000500000000000000" pitchFamily="2" charset="0"/>
            </a:endParaRPr>
          </a:p>
        </p:txBody>
      </p:sp>
      <p:sp>
        <p:nvSpPr>
          <p:cNvPr id="9" name="ZoneTexte 8">
            <a:extLst>
              <a:ext uri="{FF2B5EF4-FFF2-40B4-BE49-F238E27FC236}">
                <a16:creationId xmlns:a16="http://schemas.microsoft.com/office/drawing/2014/main" id="{289B908F-5F7F-949D-78C4-C5201055E7EB}"/>
              </a:ext>
            </a:extLst>
          </p:cNvPr>
          <p:cNvSpPr txBox="1"/>
          <p:nvPr/>
        </p:nvSpPr>
        <p:spPr>
          <a:xfrm>
            <a:off x="2684516" y="3290568"/>
            <a:ext cx="8624383" cy="2308324"/>
          </a:xfrm>
          <a:prstGeom prst="rect">
            <a:avLst/>
          </a:prstGeom>
          <a:noFill/>
        </p:spPr>
        <p:txBody>
          <a:bodyPr wrap="square">
            <a:spAutoFit/>
          </a:bodyPr>
          <a:lstStyle/>
          <a:p>
            <a:pPr marL="285750" indent="-285750">
              <a:buFont typeface="Symbol" panose="05050102010706020507" pitchFamily="18" charset="2"/>
              <a:buChar char="Þ"/>
            </a:pPr>
            <a:r>
              <a:rPr lang="fr-FR" sz="1600" dirty="0">
                <a:latin typeface="Kayak Sans" panose="02000500000000000000" pitchFamily="2" charset="0"/>
              </a:rPr>
              <a:t>Compétences / expertises / savoir-faire qu’ils n’ont pas en interne</a:t>
            </a:r>
          </a:p>
          <a:p>
            <a:pPr marL="285750" indent="-285750">
              <a:buFont typeface="Symbol" panose="05050102010706020507" pitchFamily="18" charset="2"/>
              <a:buChar char="Þ"/>
            </a:pPr>
            <a:r>
              <a:rPr lang="fr-FR" sz="1600" dirty="0">
                <a:latin typeface="Kayak Sans" panose="02000500000000000000" pitchFamily="2" charset="0"/>
              </a:rPr>
              <a:t>Plateforme intuitive / simple à utiliser</a:t>
            </a:r>
          </a:p>
          <a:p>
            <a:pPr marL="285750" indent="-285750">
              <a:buFont typeface="Symbol" panose="05050102010706020507" pitchFamily="18" charset="2"/>
              <a:buChar char="Þ"/>
            </a:pPr>
            <a:r>
              <a:rPr lang="fr-FR" sz="1600" dirty="0">
                <a:latin typeface="Kayak Sans" panose="02000500000000000000" pitchFamily="2" charset="0"/>
              </a:rPr>
              <a:t>Optimisation des flux</a:t>
            </a:r>
          </a:p>
          <a:p>
            <a:pPr marL="285750" indent="-285750">
              <a:buFont typeface="Symbol" panose="05050102010706020507" pitchFamily="18" charset="2"/>
              <a:buChar char="Þ"/>
            </a:pPr>
            <a:r>
              <a:rPr lang="fr-FR" sz="1600" dirty="0">
                <a:latin typeface="Kayak Sans" panose="02000500000000000000" pitchFamily="2" charset="0"/>
              </a:rPr>
              <a:t>Délais fabrication raccourcis (éviter goulot d’étranglement)</a:t>
            </a:r>
          </a:p>
          <a:p>
            <a:pPr marL="285750" indent="-285750">
              <a:buFont typeface="Symbol" panose="05050102010706020507" pitchFamily="18" charset="2"/>
              <a:buChar char="Þ"/>
            </a:pPr>
            <a:r>
              <a:rPr lang="fr-FR" sz="1600" dirty="0">
                <a:latin typeface="Kayak Sans" panose="02000500000000000000" pitchFamily="2" charset="0"/>
              </a:rPr>
              <a:t>Gain de productivité / rentabilité </a:t>
            </a:r>
          </a:p>
          <a:p>
            <a:pPr marL="285750" indent="-285750">
              <a:buFont typeface="Symbol" panose="05050102010706020507" pitchFamily="18" charset="2"/>
              <a:buChar char="Þ"/>
            </a:pPr>
            <a:r>
              <a:rPr lang="fr-FR" sz="1600" dirty="0">
                <a:latin typeface="Kayak Sans" panose="02000500000000000000" pitchFamily="2" charset="0"/>
              </a:rPr>
              <a:t>Soulager les équipes </a:t>
            </a:r>
          </a:p>
          <a:p>
            <a:pPr marL="285750" indent="-285750">
              <a:buFont typeface="Symbol" panose="05050102010706020507" pitchFamily="18" charset="2"/>
              <a:buChar char="Þ"/>
            </a:pPr>
            <a:r>
              <a:rPr lang="fr-FR" sz="1600" dirty="0">
                <a:latin typeface="Kayak Sans" panose="02000500000000000000" pitchFamily="2" charset="0"/>
              </a:rPr>
              <a:t>Recentrage cœur de métier</a:t>
            </a:r>
          </a:p>
          <a:p>
            <a:pPr marL="285750" indent="-285750">
              <a:buFont typeface="Symbol" panose="05050102010706020507" pitchFamily="18" charset="2"/>
              <a:buChar char="Þ"/>
            </a:pPr>
            <a:r>
              <a:rPr lang="fr-FR" sz="1600" dirty="0">
                <a:latin typeface="Kayak Sans" panose="02000500000000000000" pitchFamily="2" charset="0"/>
              </a:rPr>
              <a:t>Partenaires hardware fiables pour solutions clé en main (ou pour certaines briques)</a:t>
            </a:r>
          </a:p>
          <a:p>
            <a:pPr marL="285750" indent="-285750">
              <a:buFont typeface="Symbol" panose="05050102010706020507" pitchFamily="18" charset="2"/>
              <a:buChar char="Þ"/>
            </a:pPr>
            <a:r>
              <a:rPr lang="fr-FR" sz="1600" dirty="0">
                <a:latin typeface="Kayak Sans" panose="02000500000000000000" pitchFamily="2" charset="0"/>
              </a:rPr>
              <a:t>ROI inférieur à 2 ans </a:t>
            </a:r>
          </a:p>
        </p:txBody>
      </p:sp>
      <p:sp>
        <p:nvSpPr>
          <p:cNvPr id="10" name="Ellipse 9">
            <a:extLst>
              <a:ext uri="{FF2B5EF4-FFF2-40B4-BE49-F238E27FC236}">
                <a16:creationId xmlns:a16="http://schemas.microsoft.com/office/drawing/2014/main" id="{AAA27A71-CAAD-3E46-166F-E7D1FEE96E13}"/>
              </a:ext>
            </a:extLst>
          </p:cNvPr>
          <p:cNvSpPr/>
          <p:nvPr/>
        </p:nvSpPr>
        <p:spPr>
          <a:xfrm>
            <a:off x="452914" y="3541311"/>
            <a:ext cx="1806839" cy="1806839"/>
          </a:xfrm>
          <a:prstGeom prst="ellipse">
            <a:avLst/>
          </a:prstGeom>
          <a:solidFill>
            <a:schemeClr val="bg1"/>
          </a:solidFill>
          <a:ln w="19050">
            <a:solidFill>
              <a:srgbClr val="4A75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D1F72984-B086-C8B3-74CD-2EC069C8A43D}"/>
              </a:ext>
            </a:extLst>
          </p:cNvPr>
          <p:cNvSpPr txBox="1"/>
          <p:nvPr/>
        </p:nvSpPr>
        <p:spPr>
          <a:xfrm>
            <a:off x="861647" y="3859955"/>
            <a:ext cx="989374" cy="338554"/>
          </a:xfrm>
          <a:prstGeom prst="rect">
            <a:avLst/>
          </a:prstGeom>
          <a:noFill/>
        </p:spPr>
        <p:txBody>
          <a:bodyPr wrap="none" rtlCol="0">
            <a:spAutoFit/>
          </a:bodyPr>
          <a:lstStyle/>
          <a:p>
            <a:pPr algn="ctr"/>
            <a:r>
              <a:rPr lang="fr-FR" sz="1600" dirty="0">
                <a:latin typeface="Kayak Sans" panose="02000500000000000000" pitchFamily="2" charset="0"/>
              </a:rPr>
              <a:t>Industriels</a:t>
            </a:r>
          </a:p>
        </p:txBody>
      </p:sp>
      <p:pic>
        <p:nvPicPr>
          <p:cNvPr id="12" name="Image 11">
            <a:extLst>
              <a:ext uri="{FF2B5EF4-FFF2-40B4-BE49-F238E27FC236}">
                <a16:creationId xmlns:a16="http://schemas.microsoft.com/office/drawing/2014/main" id="{81FF2451-01C1-5928-989C-48A12CA3FA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091" y="4364343"/>
            <a:ext cx="674483" cy="674483"/>
          </a:xfrm>
          <a:prstGeom prst="rect">
            <a:avLst/>
          </a:prstGeom>
        </p:spPr>
      </p:pic>
      <p:pic>
        <p:nvPicPr>
          <p:cNvPr id="13" name="Image 12">
            <a:extLst>
              <a:ext uri="{FF2B5EF4-FFF2-40B4-BE49-F238E27FC236}">
                <a16:creationId xmlns:a16="http://schemas.microsoft.com/office/drawing/2014/main" id="{3B42912B-0AF8-4584-8D19-8C26D055D9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8981" y="68707"/>
            <a:ext cx="666154" cy="510246"/>
          </a:xfrm>
          <a:prstGeom prst="rect">
            <a:avLst/>
          </a:prstGeom>
        </p:spPr>
      </p:pic>
    </p:spTree>
    <p:extLst>
      <p:ext uri="{BB962C8B-B14F-4D97-AF65-F5344CB8AC3E}">
        <p14:creationId xmlns:p14="http://schemas.microsoft.com/office/powerpoint/2010/main" val="2449498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77277"/>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4FDCBAE-CFF5-D9CC-59E9-A6A54C546033}"/>
              </a:ext>
            </a:extLst>
          </p:cNvPr>
          <p:cNvSpPr txBox="1"/>
          <p:nvPr/>
        </p:nvSpPr>
        <p:spPr>
          <a:xfrm>
            <a:off x="3846349" y="2890391"/>
            <a:ext cx="4499310" cy="584775"/>
          </a:xfrm>
          <a:prstGeom prst="rect">
            <a:avLst/>
          </a:prstGeom>
          <a:noFill/>
        </p:spPr>
        <p:txBody>
          <a:bodyPr wrap="none" rtlCol="0">
            <a:spAutoFit/>
          </a:bodyPr>
          <a:lstStyle/>
          <a:p>
            <a:pPr algn="ctr"/>
            <a:r>
              <a:rPr lang="fr-FR" sz="3200" b="1" dirty="0">
                <a:solidFill>
                  <a:schemeClr val="bg1"/>
                </a:solidFill>
              </a:rPr>
              <a:t>TUNNEL DE CONVERSION</a:t>
            </a:r>
          </a:p>
        </p:txBody>
      </p:sp>
    </p:spTree>
    <p:extLst>
      <p:ext uri="{BB962C8B-B14F-4D97-AF65-F5344CB8AC3E}">
        <p14:creationId xmlns:p14="http://schemas.microsoft.com/office/powerpoint/2010/main" val="4035604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5699BDE-02AB-3D70-52D8-369AEC95B57B}"/>
              </a:ext>
            </a:extLst>
          </p:cNvPr>
          <p:cNvPicPr>
            <a:picLocks noChangeAspect="1"/>
          </p:cNvPicPr>
          <p:nvPr/>
        </p:nvPicPr>
        <p:blipFill rotWithShape="1">
          <a:blip r:embed="rId2">
            <a:extLst>
              <a:ext uri="{28A0092B-C50C-407E-A947-70E740481C1C}">
                <a14:useLocalDpi xmlns:a14="http://schemas.microsoft.com/office/drawing/2010/main" val="0"/>
              </a:ext>
            </a:extLst>
          </a:blip>
          <a:srcRect t="18152"/>
          <a:stretch/>
        </p:blipFill>
        <p:spPr>
          <a:xfrm>
            <a:off x="590175" y="976046"/>
            <a:ext cx="11011650" cy="5066238"/>
          </a:xfrm>
          <a:prstGeom prst="rect">
            <a:avLst/>
          </a:prstGeom>
        </p:spPr>
      </p:pic>
    </p:spTree>
    <p:extLst>
      <p:ext uri="{BB962C8B-B14F-4D97-AF65-F5344CB8AC3E}">
        <p14:creationId xmlns:p14="http://schemas.microsoft.com/office/powerpoint/2010/main" val="1128410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3174B4F-B5C5-2D6E-B038-F670BF576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892" y="1047965"/>
            <a:ext cx="9926215" cy="4438436"/>
          </a:xfrm>
          <a:prstGeom prst="rect">
            <a:avLst/>
          </a:prstGeom>
        </p:spPr>
      </p:pic>
    </p:spTree>
    <p:extLst>
      <p:ext uri="{BB962C8B-B14F-4D97-AF65-F5344CB8AC3E}">
        <p14:creationId xmlns:p14="http://schemas.microsoft.com/office/powerpoint/2010/main" val="905372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77277"/>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B88505-7369-2B25-2605-AD26113AA5BF}"/>
              </a:ext>
            </a:extLst>
          </p:cNvPr>
          <p:cNvSpPr/>
          <p:nvPr/>
        </p:nvSpPr>
        <p:spPr>
          <a:xfrm>
            <a:off x="1181100" y="942975"/>
            <a:ext cx="9744075" cy="499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u="sng" dirty="0">
                <a:solidFill>
                  <a:schemeClr val="tx1"/>
                </a:solidFill>
                <a:latin typeface="Kayak Sans" panose="02000500000000000000" pitchFamily="2" charset="0"/>
              </a:rPr>
              <a:t>MASTER 1 MIAGE « MARKETING ET STATISTIQUES »</a:t>
            </a:r>
          </a:p>
          <a:p>
            <a:pPr algn="ctr"/>
            <a:endParaRPr lang="fr-FR" sz="2400" b="1" dirty="0">
              <a:solidFill>
                <a:schemeClr val="tx1"/>
              </a:solidFill>
              <a:latin typeface="Kayak Sans" panose="02000500000000000000" pitchFamily="2" charset="0"/>
            </a:endParaRPr>
          </a:p>
          <a:p>
            <a:pPr algn="ctr"/>
            <a:endParaRPr lang="fr-FR" sz="2400" b="1" dirty="0">
              <a:solidFill>
                <a:schemeClr val="tx1"/>
              </a:solidFill>
              <a:latin typeface="Kayak Sans" panose="02000500000000000000" pitchFamily="2" charset="0"/>
            </a:endParaRPr>
          </a:p>
          <a:p>
            <a:pPr algn="ctr"/>
            <a:r>
              <a:rPr lang="fr-FR" sz="2400" b="1" dirty="0">
                <a:solidFill>
                  <a:schemeClr val="tx1"/>
                </a:solidFill>
                <a:latin typeface="Kayak Sans" panose="02000500000000000000" pitchFamily="2" charset="0"/>
              </a:rPr>
              <a:t>Séance N°1 / 2 Octobre : L’entreprise et son marché</a:t>
            </a:r>
          </a:p>
          <a:p>
            <a:pPr algn="ctr"/>
            <a:endParaRPr lang="fr-FR" sz="2400" b="1" dirty="0">
              <a:solidFill>
                <a:schemeClr val="tx1"/>
              </a:solidFill>
              <a:latin typeface="Kayak Sans" panose="02000500000000000000" pitchFamily="2" charset="0"/>
            </a:endParaRPr>
          </a:p>
          <a:p>
            <a:pPr algn="ctr"/>
            <a:r>
              <a:rPr lang="fr-FR" sz="2400" b="1" dirty="0">
                <a:solidFill>
                  <a:schemeClr val="tx1"/>
                </a:solidFill>
                <a:latin typeface="Kayak Sans" panose="02000500000000000000" pitchFamily="2" charset="0"/>
              </a:rPr>
              <a:t>Séance N°2 / 11 Octobre : La stratégie marketing et financière </a:t>
            </a:r>
          </a:p>
          <a:p>
            <a:pPr algn="ctr"/>
            <a:endParaRPr lang="fr-FR" sz="2400" b="1" dirty="0">
              <a:solidFill>
                <a:schemeClr val="tx1"/>
              </a:solidFill>
              <a:latin typeface="Kayak Sans" panose="02000500000000000000" pitchFamily="2" charset="0"/>
            </a:endParaRPr>
          </a:p>
          <a:p>
            <a:pPr algn="ctr"/>
            <a:r>
              <a:rPr lang="fr-FR" sz="2400" b="1" dirty="0">
                <a:solidFill>
                  <a:schemeClr val="tx1"/>
                </a:solidFill>
                <a:latin typeface="Kayak Sans" panose="02000500000000000000" pitchFamily="2" charset="0"/>
              </a:rPr>
              <a:t>Séance N°3 / 8 Novembre : La stratégie commerciale et le « go-to-</a:t>
            </a:r>
            <a:r>
              <a:rPr lang="fr-FR" sz="2400" b="1" dirty="0" err="1">
                <a:solidFill>
                  <a:schemeClr val="tx1"/>
                </a:solidFill>
                <a:latin typeface="Kayak Sans" panose="02000500000000000000" pitchFamily="2" charset="0"/>
              </a:rPr>
              <a:t>market</a:t>
            </a:r>
            <a:r>
              <a:rPr lang="fr-FR" sz="2400" b="1" dirty="0">
                <a:solidFill>
                  <a:schemeClr val="tx1"/>
                </a:solidFill>
                <a:latin typeface="Kayak Sans" panose="02000500000000000000" pitchFamily="2" charset="0"/>
              </a:rPr>
              <a:t> » </a:t>
            </a:r>
          </a:p>
        </p:txBody>
      </p:sp>
    </p:spTree>
    <p:extLst>
      <p:ext uri="{BB962C8B-B14F-4D97-AF65-F5344CB8AC3E}">
        <p14:creationId xmlns:p14="http://schemas.microsoft.com/office/powerpoint/2010/main" val="1112377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77277"/>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273AF65-9B44-799C-40D5-735A5532C8E4}"/>
              </a:ext>
            </a:extLst>
          </p:cNvPr>
          <p:cNvSpPr txBox="1"/>
          <p:nvPr/>
        </p:nvSpPr>
        <p:spPr>
          <a:xfrm>
            <a:off x="3379588" y="2890391"/>
            <a:ext cx="5432834" cy="584775"/>
          </a:xfrm>
          <a:prstGeom prst="rect">
            <a:avLst/>
          </a:prstGeom>
          <a:noFill/>
        </p:spPr>
        <p:txBody>
          <a:bodyPr wrap="none" rtlCol="0">
            <a:spAutoFit/>
          </a:bodyPr>
          <a:lstStyle/>
          <a:p>
            <a:pPr algn="ctr"/>
            <a:r>
              <a:rPr lang="fr-FR" sz="3200" b="1" dirty="0">
                <a:solidFill>
                  <a:schemeClr val="bg1"/>
                </a:solidFill>
              </a:rPr>
              <a:t>TECHNIQUES DE NEGOCIATION</a:t>
            </a:r>
          </a:p>
        </p:txBody>
      </p:sp>
    </p:spTree>
    <p:extLst>
      <p:ext uri="{BB962C8B-B14F-4D97-AF65-F5344CB8AC3E}">
        <p14:creationId xmlns:p14="http://schemas.microsoft.com/office/powerpoint/2010/main" val="3933870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EAB2327-B76A-2BF2-9A1F-465C0746388E}"/>
              </a:ext>
            </a:extLst>
          </p:cNvPr>
          <p:cNvSpPr txBox="1"/>
          <p:nvPr/>
        </p:nvSpPr>
        <p:spPr>
          <a:xfrm>
            <a:off x="675463" y="1114425"/>
            <a:ext cx="8753475" cy="2542363"/>
          </a:xfrm>
          <a:prstGeom prst="rect">
            <a:avLst/>
          </a:prstGeom>
          <a:noFill/>
        </p:spPr>
        <p:txBody>
          <a:bodyPr wrap="square" rtlCol="0">
            <a:spAutoFit/>
          </a:bodyPr>
          <a:lstStyle/>
          <a:p>
            <a:pPr marL="285750" indent="-285750">
              <a:lnSpc>
                <a:spcPct val="150000"/>
              </a:lnSpc>
              <a:buFontTx/>
              <a:buChar char="-"/>
            </a:pPr>
            <a:r>
              <a:rPr lang="fr-FR" dirty="0"/>
              <a:t>Bonne compréhension et connaissance des spécificités des marchés (vocabulaire, codes, protocoles, processus d’achat)</a:t>
            </a:r>
          </a:p>
          <a:p>
            <a:pPr marL="285750" indent="-285750">
              <a:lnSpc>
                <a:spcPct val="150000"/>
              </a:lnSpc>
              <a:buFontTx/>
              <a:buChar char="-"/>
            </a:pPr>
            <a:r>
              <a:rPr lang="fr-FR" dirty="0"/>
              <a:t>Compréhension des enjeux et de la stratégie interne du groupe</a:t>
            </a:r>
          </a:p>
          <a:p>
            <a:pPr marL="285750" indent="-285750">
              <a:lnSpc>
                <a:spcPct val="150000"/>
              </a:lnSpc>
              <a:buFontTx/>
              <a:buChar char="-"/>
            </a:pPr>
            <a:r>
              <a:rPr lang="fr-FR" dirty="0"/>
              <a:t>Bien identifier ses prospects et la hiérarchie : marché segmenté</a:t>
            </a:r>
          </a:p>
          <a:p>
            <a:pPr marL="285750" indent="-285750">
              <a:lnSpc>
                <a:spcPct val="150000"/>
              </a:lnSpc>
              <a:buFontTx/>
              <a:buChar char="-"/>
            </a:pPr>
            <a:r>
              <a:rPr lang="fr-FR" dirty="0"/>
              <a:t>Rassurer sur la santé financière de notre entreprise</a:t>
            </a:r>
          </a:p>
          <a:p>
            <a:pPr marL="285750" indent="-285750">
              <a:lnSpc>
                <a:spcPct val="150000"/>
              </a:lnSpc>
              <a:buFontTx/>
              <a:buChar char="-"/>
            </a:pPr>
            <a:r>
              <a:rPr lang="fr-FR" dirty="0"/>
              <a:t>Bien communiquer la proposition de valeur</a:t>
            </a:r>
          </a:p>
        </p:txBody>
      </p:sp>
      <p:pic>
        <p:nvPicPr>
          <p:cNvPr id="6" name="Image 5" descr="Une image contenant panneau de configuration&#10;&#10;Description générée automatiquement">
            <a:extLst>
              <a:ext uri="{FF2B5EF4-FFF2-40B4-BE49-F238E27FC236}">
                <a16:creationId xmlns:a16="http://schemas.microsoft.com/office/drawing/2014/main" id="{ED545D1C-60F6-1896-80A1-89D855FC7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3125" y="3738562"/>
            <a:ext cx="6238875" cy="3119438"/>
          </a:xfrm>
          <a:prstGeom prst="rect">
            <a:avLst/>
          </a:prstGeom>
        </p:spPr>
      </p:pic>
      <p:sp>
        <p:nvSpPr>
          <p:cNvPr id="7" name="Rectangle 6">
            <a:extLst>
              <a:ext uri="{FF2B5EF4-FFF2-40B4-BE49-F238E27FC236}">
                <a16:creationId xmlns:a16="http://schemas.microsoft.com/office/drawing/2014/main" id="{6A7AC57E-DA7F-3BB4-3B57-8A15591EA530}"/>
              </a:ext>
            </a:extLst>
          </p:cNvPr>
          <p:cNvSpPr/>
          <p:nvPr/>
        </p:nvSpPr>
        <p:spPr>
          <a:xfrm>
            <a:off x="0" y="-47624"/>
            <a:ext cx="12192000" cy="647700"/>
          </a:xfrm>
          <a:prstGeom prst="rect">
            <a:avLst/>
          </a:prstGeom>
          <a:solidFill>
            <a:srgbClr val="477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TECHNIQUES DE NEGOCIATION INDUSTRIELLES</a:t>
            </a:r>
          </a:p>
        </p:txBody>
      </p:sp>
    </p:spTree>
    <p:extLst>
      <p:ext uri="{BB962C8B-B14F-4D97-AF65-F5344CB8AC3E}">
        <p14:creationId xmlns:p14="http://schemas.microsoft.com/office/powerpoint/2010/main" val="1868790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0C5613-2E05-D594-9591-82658A361FA6}"/>
              </a:ext>
            </a:extLst>
          </p:cNvPr>
          <p:cNvSpPr/>
          <p:nvPr/>
        </p:nvSpPr>
        <p:spPr>
          <a:xfrm>
            <a:off x="0" y="-47624"/>
            <a:ext cx="12192000" cy="647700"/>
          </a:xfrm>
          <a:prstGeom prst="rect">
            <a:avLst/>
          </a:prstGeom>
          <a:solidFill>
            <a:srgbClr val="477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TECHNIQUES DE NEGOCIATION</a:t>
            </a:r>
          </a:p>
        </p:txBody>
      </p:sp>
      <p:pic>
        <p:nvPicPr>
          <p:cNvPr id="6" name="Image 5" descr="Une image contenant texte&#10;&#10;Description générée automatiquement">
            <a:extLst>
              <a:ext uri="{FF2B5EF4-FFF2-40B4-BE49-F238E27FC236}">
                <a16:creationId xmlns:a16="http://schemas.microsoft.com/office/drawing/2014/main" id="{E3C45DA4-7EB9-C677-59FD-9C5B9034C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825" y="1044574"/>
            <a:ext cx="11436350" cy="5702300"/>
          </a:xfrm>
          <a:prstGeom prst="rect">
            <a:avLst/>
          </a:prstGeom>
        </p:spPr>
      </p:pic>
      <p:sp>
        <p:nvSpPr>
          <p:cNvPr id="7" name="Rectangle 6">
            <a:extLst>
              <a:ext uri="{FF2B5EF4-FFF2-40B4-BE49-F238E27FC236}">
                <a16:creationId xmlns:a16="http://schemas.microsoft.com/office/drawing/2014/main" id="{F96D4557-475D-6C99-7E40-CAA9E0AA693B}"/>
              </a:ext>
            </a:extLst>
          </p:cNvPr>
          <p:cNvSpPr/>
          <p:nvPr/>
        </p:nvSpPr>
        <p:spPr>
          <a:xfrm>
            <a:off x="4286865" y="2143909"/>
            <a:ext cx="1809135" cy="8450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DB6AA618-FCEB-A5E9-DEBC-72F79698BB95}"/>
              </a:ext>
            </a:extLst>
          </p:cNvPr>
          <p:cNvSpPr/>
          <p:nvPr/>
        </p:nvSpPr>
        <p:spPr>
          <a:xfrm>
            <a:off x="3152454" y="3429000"/>
            <a:ext cx="587339" cy="2388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8F0BFB1A-6051-0F9C-479D-797A24556D84}"/>
              </a:ext>
            </a:extLst>
          </p:cNvPr>
          <p:cNvSpPr/>
          <p:nvPr/>
        </p:nvSpPr>
        <p:spPr>
          <a:xfrm>
            <a:off x="1732908" y="3776288"/>
            <a:ext cx="587339" cy="2388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4E2C1D16-2A8B-4285-ADB0-455157A287AC}"/>
              </a:ext>
            </a:extLst>
          </p:cNvPr>
          <p:cNvSpPr/>
          <p:nvPr/>
        </p:nvSpPr>
        <p:spPr>
          <a:xfrm>
            <a:off x="8250234" y="3309563"/>
            <a:ext cx="587339" cy="2388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05938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10;&#10;Description générée automatiquement">
            <a:extLst>
              <a:ext uri="{FF2B5EF4-FFF2-40B4-BE49-F238E27FC236}">
                <a16:creationId xmlns:a16="http://schemas.microsoft.com/office/drawing/2014/main" id="{569A5A46-47F2-3601-27CC-E4E287EAB8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450" y="635000"/>
            <a:ext cx="11341100" cy="5588000"/>
          </a:xfrm>
          <a:prstGeom prst="rect">
            <a:avLst/>
          </a:prstGeom>
        </p:spPr>
      </p:pic>
      <p:sp>
        <p:nvSpPr>
          <p:cNvPr id="6" name="Rectangle 5">
            <a:extLst>
              <a:ext uri="{FF2B5EF4-FFF2-40B4-BE49-F238E27FC236}">
                <a16:creationId xmlns:a16="http://schemas.microsoft.com/office/drawing/2014/main" id="{5BC46521-98E8-C312-639B-59A09FE8D0CD}"/>
              </a:ext>
            </a:extLst>
          </p:cNvPr>
          <p:cNvSpPr/>
          <p:nvPr/>
        </p:nvSpPr>
        <p:spPr>
          <a:xfrm>
            <a:off x="4089714" y="2415540"/>
            <a:ext cx="587339" cy="2388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A70FCBBA-B310-660D-98F1-059996FD4D00}"/>
              </a:ext>
            </a:extLst>
          </p:cNvPr>
          <p:cNvSpPr/>
          <p:nvPr/>
        </p:nvSpPr>
        <p:spPr>
          <a:xfrm>
            <a:off x="9454194" y="635000"/>
            <a:ext cx="587339" cy="2388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A363742B-EF33-FB3D-D504-28C602A68B24}"/>
              </a:ext>
            </a:extLst>
          </p:cNvPr>
          <p:cNvSpPr/>
          <p:nvPr/>
        </p:nvSpPr>
        <p:spPr>
          <a:xfrm>
            <a:off x="6848154" y="2796540"/>
            <a:ext cx="587339" cy="2388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F49791BC-44E9-5C1E-5C66-B23311D1721C}"/>
              </a:ext>
            </a:extLst>
          </p:cNvPr>
          <p:cNvSpPr/>
          <p:nvPr/>
        </p:nvSpPr>
        <p:spPr>
          <a:xfrm>
            <a:off x="6329994" y="3309563"/>
            <a:ext cx="587339" cy="2388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DF5B89DB-1BC1-D78C-297D-EA9C1DA641B2}"/>
              </a:ext>
            </a:extLst>
          </p:cNvPr>
          <p:cNvSpPr/>
          <p:nvPr/>
        </p:nvSpPr>
        <p:spPr>
          <a:xfrm>
            <a:off x="11414760" y="3085930"/>
            <a:ext cx="348893" cy="2388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011485AA-B2A4-1C93-9A0A-26E7D57E37A6}"/>
              </a:ext>
            </a:extLst>
          </p:cNvPr>
          <p:cNvSpPr/>
          <p:nvPr/>
        </p:nvSpPr>
        <p:spPr>
          <a:xfrm>
            <a:off x="4383383" y="5267632"/>
            <a:ext cx="587339" cy="2388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8E676D94-7C77-50E2-31F1-E551F3C9B3AF}"/>
              </a:ext>
            </a:extLst>
          </p:cNvPr>
          <p:cNvSpPr/>
          <p:nvPr/>
        </p:nvSpPr>
        <p:spPr>
          <a:xfrm>
            <a:off x="9926880" y="5357572"/>
            <a:ext cx="587339" cy="2388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97110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77277"/>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532634C-D052-F8E5-C8CE-906A7EAF84EB}"/>
              </a:ext>
            </a:extLst>
          </p:cNvPr>
          <p:cNvSpPr txBox="1"/>
          <p:nvPr/>
        </p:nvSpPr>
        <p:spPr>
          <a:xfrm>
            <a:off x="4319334" y="2890391"/>
            <a:ext cx="3553345" cy="584775"/>
          </a:xfrm>
          <a:prstGeom prst="rect">
            <a:avLst/>
          </a:prstGeom>
          <a:noFill/>
        </p:spPr>
        <p:txBody>
          <a:bodyPr wrap="none" rtlCol="0">
            <a:spAutoFit/>
          </a:bodyPr>
          <a:lstStyle/>
          <a:p>
            <a:pPr algn="ctr"/>
            <a:r>
              <a:rPr lang="fr-FR" sz="3200" b="1" dirty="0">
                <a:solidFill>
                  <a:schemeClr val="bg1"/>
                </a:solidFill>
              </a:rPr>
              <a:t>OUTILS JURIDIQUES</a:t>
            </a:r>
          </a:p>
        </p:txBody>
      </p:sp>
    </p:spTree>
    <p:extLst>
      <p:ext uri="{BB962C8B-B14F-4D97-AF65-F5344CB8AC3E}">
        <p14:creationId xmlns:p14="http://schemas.microsoft.com/office/powerpoint/2010/main" val="16565325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10;&#10;Description générée automatiquement">
            <a:extLst>
              <a:ext uri="{FF2B5EF4-FFF2-40B4-BE49-F238E27FC236}">
                <a16:creationId xmlns:a16="http://schemas.microsoft.com/office/drawing/2014/main" id="{294BA86D-CBC3-4A43-C3F5-3A2ED6D04E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0875" y="748943"/>
            <a:ext cx="5810250" cy="5524500"/>
          </a:xfrm>
          <a:prstGeom prst="rect">
            <a:avLst/>
          </a:prstGeom>
        </p:spPr>
      </p:pic>
      <p:sp>
        <p:nvSpPr>
          <p:cNvPr id="8" name="Rectangle 7">
            <a:extLst>
              <a:ext uri="{FF2B5EF4-FFF2-40B4-BE49-F238E27FC236}">
                <a16:creationId xmlns:a16="http://schemas.microsoft.com/office/drawing/2014/main" id="{92F08F2B-A979-88A7-C3A8-F6DBE6E7489A}"/>
              </a:ext>
            </a:extLst>
          </p:cNvPr>
          <p:cNvSpPr/>
          <p:nvPr/>
        </p:nvSpPr>
        <p:spPr>
          <a:xfrm>
            <a:off x="0" y="-47624"/>
            <a:ext cx="12192000" cy="647700"/>
          </a:xfrm>
          <a:prstGeom prst="rect">
            <a:avLst/>
          </a:prstGeom>
          <a:solidFill>
            <a:srgbClr val="477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NDA</a:t>
            </a:r>
          </a:p>
        </p:txBody>
      </p:sp>
    </p:spTree>
    <p:extLst>
      <p:ext uri="{BB962C8B-B14F-4D97-AF65-F5344CB8AC3E}">
        <p14:creationId xmlns:p14="http://schemas.microsoft.com/office/powerpoint/2010/main" val="35671813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10;&#10;Description générée automatiquement">
            <a:extLst>
              <a:ext uri="{FF2B5EF4-FFF2-40B4-BE49-F238E27FC236}">
                <a16:creationId xmlns:a16="http://schemas.microsoft.com/office/drawing/2014/main" id="{9D44AC92-9BF0-0EDD-6912-D082137C7A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111" y="471507"/>
            <a:ext cx="11937309" cy="6073131"/>
          </a:xfrm>
          <a:prstGeom prst="rect">
            <a:avLst/>
          </a:prstGeom>
        </p:spPr>
      </p:pic>
    </p:spTree>
    <p:extLst>
      <p:ext uri="{BB962C8B-B14F-4D97-AF65-F5344CB8AC3E}">
        <p14:creationId xmlns:p14="http://schemas.microsoft.com/office/powerpoint/2010/main" val="3161496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10;&#10;Description générée automatiquement">
            <a:extLst>
              <a:ext uri="{FF2B5EF4-FFF2-40B4-BE49-F238E27FC236}">
                <a16:creationId xmlns:a16="http://schemas.microsoft.com/office/drawing/2014/main" id="{9DCE3599-2452-7C6B-E253-C66F48EC2D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0" y="475524"/>
            <a:ext cx="12084099" cy="6069114"/>
          </a:xfrm>
          <a:prstGeom prst="rect">
            <a:avLst/>
          </a:prstGeom>
        </p:spPr>
      </p:pic>
    </p:spTree>
    <p:extLst>
      <p:ext uri="{BB962C8B-B14F-4D97-AF65-F5344CB8AC3E}">
        <p14:creationId xmlns:p14="http://schemas.microsoft.com/office/powerpoint/2010/main" val="2939200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reçu, capture d’écran&#10;&#10;Description générée automatiquement">
            <a:extLst>
              <a:ext uri="{FF2B5EF4-FFF2-40B4-BE49-F238E27FC236}">
                <a16:creationId xmlns:a16="http://schemas.microsoft.com/office/drawing/2014/main" id="{DB6B116C-8E47-D3BA-F604-2A8AECC7FC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75" y="1031875"/>
            <a:ext cx="11220450" cy="5511800"/>
          </a:xfrm>
          <a:prstGeom prst="rect">
            <a:avLst/>
          </a:prstGeom>
        </p:spPr>
      </p:pic>
      <p:sp>
        <p:nvSpPr>
          <p:cNvPr id="6" name="Rectangle 5">
            <a:extLst>
              <a:ext uri="{FF2B5EF4-FFF2-40B4-BE49-F238E27FC236}">
                <a16:creationId xmlns:a16="http://schemas.microsoft.com/office/drawing/2014/main" id="{A0C3A39D-657D-B347-ED2F-191F4E6214FE}"/>
              </a:ext>
            </a:extLst>
          </p:cNvPr>
          <p:cNvSpPr/>
          <p:nvPr/>
        </p:nvSpPr>
        <p:spPr>
          <a:xfrm>
            <a:off x="0" y="-47624"/>
            <a:ext cx="12192000" cy="647700"/>
          </a:xfrm>
          <a:prstGeom prst="rect">
            <a:avLst/>
          </a:prstGeom>
          <a:solidFill>
            <a:srgbClr val="477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CONTRAT DE LICENCE</a:t>
            </a:r>
          </a:p>
        </p:txBody>
      </p:sp>
    </p:spTree>
    <p:extLst>
      <p:ext uri="{BB962C8B-B14F-4D97-AF65-F5344CB8AC3E}">
        <p14:creationId xmlns:p14="http://schemas.microsoft.com/office/powerpoint/2010/main" val="34871591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able&#10;&#10;Description générée automatiquement">
            <a:extLst>
              <a:ext uri="{FF2B5EF4-FFF2-40B4-BE49-F238E27FC236}">
                <a16:creationId xmlns:a16="http://schemas.microsoft.com/office/drawing/2014/main" id="{1ACC4930-3EC3-D1F2-B88E-B414F4B54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525" y="739775"/>
            <a:ext cx="11283950" cy="5854700"/>
          </a:xfrm>
          <a:prstGeom prst="rect">
            <a:avLst/>
          </a:prstGeom>
        </p:spPr>
      </p:pic>
      <p:sp>
        <p:nvSpPr>
          <p:cNvPr id="6" name="Rectangle 5">
            <a:extLst>
              <a:ext uri="{FF2B5EF4-FFF2-40B4-BE49-F238E27FC236}">
                <a16:creationId xmlns:a16="http://schemas.microsoft.com/office/drawing/2014/main" id="{AE75DB94-ACE6-4DD7-C612-309D47B638FA}"/>
              </a:ext>
            </a:extLst>
          </p:cNvPr>
          <p:cNvSpPr/>
          <p:nvPr/>
        </p:nvSpPr>
        <p:spPr>
          <a:xfrm>
            <a:off x="0" y="-47624"/>
            <a:ext cx="12192000" cy="647700"/>
          </a:xfrm>
          <a:prstGeom prst="rect">
            <a:avLst/>
          </a:prstGeom>
          <a:solidFill>
            <a:srgbClr val="477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CONTRAT DE MAINTENANCE ET D’ASSISTANCE</a:t>
            </a:r>
          </a:p>
        </p:txBody>
      </p:sp>
    </p:spTree>
    <p:extLst>
      <p:ext uri="{BB962C8B-B14F-4D97-AF65-F5344CB8AC3E}">
        <p14:creationId xmlns:p14="http://schemas.microsoft.com/office/powerpoint/2010/main" val="1428519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77277"/>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196288-53A3-81B6-1B9E-47DB1EC49AB3}"/>
              </a:ext>
            </a:extLst>
          </p:cNvPr>
          <p:cNvSpPr/>
          <p:nvPr/>
        </p:nvSpPr>
        <p:spPr>
          <a:xfrm>
            <a:off x="1223962" y="933450"/>
            <a:ext cx="9744075" cy="499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u="sng" dirty="0">
              <a:solidFill>
                <a:schemeClr val="tx1"/>
              </a:solidFill>
              <a:latin typeface="Kayak Sans" panose="02000500000000000000" pitchFamily="2" charset="0"/>
            </a:endParaRPr>
          </a:p>
          <a:p>
            <a:pPr algn="ctr"/>
            <a:endParaRPr lang="fr-FR" sz="2400" b="1" u="sng" dirty="0">
              <a:solidFill>
                <a:schemeClr val="tx1"/>
              </a:solidFill>
              <a:latin typeface="Kayak Sans" panose="02000500000000000000" pitchFamily="2" charset="0"/>
            </a:endParaRPr>
          </a:p>
          <a:p>
            <a:pPr algn="ctr"/>
            <a:r>
              <a:rPr lang="fr-FR" sz="2400" b="1" u="sng" dirty="0">
                <a:solidFill>
                  <a:schemeClr val="tx1"/>
                </a:solidFill>
                <a:latin typeface="Kayak Sans" panose="02000500000000000000" pitchFamily="2" charset="0"/>
              </a:rPr>
              <a:t>SEANCE N°3 : La stratégie commerciale</a:t>
            </a:r>
          </a:p>
          <a:p>
            <a:pPr algn="ctr"/>
            <a:endParaRPr lang="fr-FR" sz="2400" b="1" u="sng" dirty="0">
              <a:solidFill>
                <a:schemeClr val="tx1"/>
              </a:solidFill>
              <a:latin typeface="Kayak Sans" panose="02000500000000000000" pitchFamily="2" charset="0"/>
            </a:endParaRPr>
          </a:p>
          <a:p>
            <a:pPr algn="ctr"/>
            <a:r>
              <a:rPr lang="fr-FR" sz="2000" b="1" dirty="0">
                <a:solidFill>
                  <a:schemeClr val="tx1"/>
                </a:solidFill>
                <a:latin typeface="Kayak Sans" panose="02000500000000000000" pitchFamily="2" charset="0"/>
              </a:rPr>
              <a:t>Le go-to-</a:t>
            </a:r>
            <a:r>
              <a:rPr lang="fr-FR" sz="2000" b="1" dirty="0" err="1">
                <a:solidFill>
                  <a:schemeClr val="tx1"/>
                </a:solidFill>
                <a:latin typeface="Kayak Sans" panose="02000500000000000000" pitchFamily="2" charset="0"/>
              </a:rPr>
              <a:t>market</a:t>
            </a:r>
            <a:r>
              <a:rPr lang="fr-FR" sz="2000" b="1" dirty="0">
                <a:solidFill>
                  <a:schemeClr val="tx1"/>
                </a:solidFill>
                <a:latin typeface="Kayak Sans" panose="02000500000000000000" pitchFamily="2" charset="0"/>
              </a:rPr>
              <a:t> !</a:t>
            </a:r>
          </a:p>
          <a:p>
            <a:pPr algn="ctr"/>
            <a:endParaRPr lang="fr-FR" b="1" dirty="0">
              <a:solidFill>
                <a:schemeClr val="tx1"/>
              </a:solidFill>
              <a:latin typeface="Kayak Sans" panose="02000500000000000000" pitchFamily="2" charset="0"/>
            </a:endParaRPr>
          </a:p>
          <a:p>
            <a:pPr marL="285750" indent="-285750" algn="ctr">
              <a:lnSpc>
                <a:spcPct val="150000"/>
              </a:lnSpc>
              <a:buFont typeface="Wingdings" panose="05000000000000000000" pitchFamily="2" charset="2"/>
              <a:buChar char="q"/>
            </a:pPr>
            <a:r>
              <a:rPr lang="fr-FR" b="0" i="0" dirty="0">
                <a:solidFill>
                  <a:srgbClr val="000000"/>
                </a:solidFill>
                <a:effectLst/>
                <a:latin typeface="Kayak Sans" panose="02000500000000000000" pitchFamily="2" charset="0"/>
              </a:rPr>
              <a:t>Stratégie commerciale en BtoB</a:t>
            </a:r>
          </a:p>
          <a:p>
            <a:pPr marL="285750" indent="-285750" algn="ctr">
              <a:lnSpc>
                <a:spcPct val="150000"/>
              </a:lnSpc>
              <a:buFont typeface="Wingdings" panose="05000000000000000000" pitchFamily="2" charset="2"/>
              <a:buChar char="q"/>
            </a:pPr>
            <a:r>
              <a:rPr lang="fr-FR" dirty="0">
                <a:solidFill>
                  <a:srgbClr val="000000"/>
                </a:solidFill>
                <a:latin typeface="Kayak Sans" panose="02000500000000000000" pitchFamily="2" charset="0"/>
              </a:rPr>
              <a:t>Discours commercial et adaptation aux cibles</a:t>
            </a:r>
          </a:p>
          <a:p>
            <a:pPr marL="285750" indent="-285750" algn="ctr">
              <a:lnSpc>
                <a:spcPct val="150000"/>
              </a:lnSpc>
              <a:buFont typeface="Wingdings" panose="05000000000000000000" pitchFamily="2" charset="2"/>
              <a:buChar char="q"/>
            </a:pPr>
            <a:r>
              <a:rPr lang="fr-FR" b="0" i="0" dirty="0">
                <a:solidFill>
                  <a:srgbClr val="000000"/>
                </a:solidFill>
                <a:effectLst/>
                <a:latin typeface="Kayak Sans" panose="02000500000000000000" pitchFamily="2" charset="0"/>
              </a:rPr>
              <a:t>Tunnel de conversion</a:t>
            </a:r>
          </a:p>
          <a:p>
            <a:pPr marL="285750" indent="-285750" algn="ctr">
              <a:lnSpc>
                <a:spcPct val="150000"/>
              </a:lnSpc>
              <a:buFont typeface="Wingdings" panose="05000000000000000000" pitchFamily="2" charset="2"/>
              <a:buChar char="q"/>
            </a:pPr>
            <a:r>
              <a:rPr lang="fr-FR" dirty="0">
                <a:solidFill>
                  <a:srgbClr val="000000"/>
                </a:solidFill>
                <a:latin typeface="Kayak Sans" panose="02000500000000000000" pitchFamily="2" charset="0"/>
              </a:rPr>
              <a:t>Techniques de négociation</a:t>
            </a:r>
          </a:p>
          <a:p>
            <a:pPr marL="285750" indent="-285750" algn="ctr">
              <a:lnSpc>
                <a:spcPct val="150000"/>
              </a:lnSpc>
              <a:buFont typeface="Wingdings" panose="05000000000000000000" pitchFamily="2" charset="2"/>
              <a:buChar char="q"/>
            </a:pPr>
            <a:r>
              <a:rPr lang="fr-FR" dirty="0">
                <a:solidFill>
                  <a:srgbClr val="000000"/>
                </a:solidFill>
                <a:latin typeface="Kayak Sans" panose="02000500000000000000" pitchFamily="2" charset="0"/>
              </a:rPr>
              <a:t>Outils juridiques</a:t>
            </a:r>
          </a:p>
          <a:p>
            <a:pPr marL="285750" indent="-285750" algn="ctr">
              <a:lnSpc>
                <a:spcPct val="150000"/>
              </a:lnSpc>
              <a:buFont typeface="Wingdings" panose="05000000000000000000" pitchFamily="2" charset="2"/>
              <a:buChar char="q"/>
            </a:pPr>
            <a:r>
              <a:rPr lang="fr-FR" b="0" i="0" dirty="0">
                <a:solidFill>
                  <a:srgbClr val="000000"/>
                </a:solidFill>
                <a:effectLst/>
                <a:latin typeface="Kayak Sans" panose="02000500000000000000" pitchFamily="2" charset="0"/>
              </a:rPr>
              <a:t>Outils de </a:t>
            </a:r>
            <a:r>
              <a:rPr lang="fr-FR" b="0" i="0" dirty="0" err="1">
                <a:solidFill>
                  <a:srgbClr val="000000"/>
                </a:solidFill>
                <a:effectLst/>
                <a:latin typeface="Kayak Sans" panose="02000500000000000000" pitchFamily="2" charset="0"/>
              </a:rPr>
              <a:t>reporting</a:t>
            </a:r>
            <a:endParaRPr lang="fr-FR" b="0" i="0" dirty="0">
              <a:solidFill>
                <a:srgbClr val="000000"/>
              </a:solidFill>
              <a:effectLst/>
              <a:latin typeface="Kayak Sans" panose="02000500000000000000" pitchFamily="2" charset="0"/>
            </a:endParaRPr>
          </a:p>
          <a:p>
            <a:pPr marL="285750" indent="-285750" algn="ctr">
              <a:lnSpc>
                <a:spcPct val="150000"/>
              </a:lnSpc>
              <a:buFont typeface="Wingdings" panose="05000000000000000000" pitchFamily="2" charset="2"/>
              <a:buChar char="q"/>
            </a:pPr>
            <a:r>
              <a:rPr lang="fr-FR" dirty="0">
                <a:solidFill>
                  <a:srgbClr val="000000"/>
                </a:solidFill>
                <a:latin typeface="Kayak Sans" panose="02000500000000000000" pitchFamily="2" charset="0"/>
              </a:rPr>
              <a:t>Outils de communication et OAV</a:t>
            </a:r>
            <a:endParaRPr lang="fr-FR" b="0" i="0" dirty="0">
              <a:solidFill>
                <a:srgbClr val="000000"/>
              </a:solidFill>
              <a:effectLst/>
              <a:latin typeface="Kayak Sans" panose="02000500000000000000" pitchFamily="2" charset="0"/>
            </a:endParaRPr>
          </a:p>
          <a:p>
            <a:pPr algn="ctr"/>
            <a:endParaRPr lang="fr-FR" sz="2400" b="1" dirty="0">
              <a:solidFill>
                <a:schemeClr val="tx1"/>
              </a:solidFill>
              <a:latin typeface="Kayak Sans" panose="02000500000000000000" pitchFamily="2" charset="0"/>
            </a:endParaRPr>
          </a:p>
        </p:txBody>
      </p:sp>
    </p:spTree>
    <p:extLst>
      <p:ext uri="{BB962C8B-B14F-4D97-AF65-F5344CB8AC3E}">
        <p14:creationId xmlns:p14="http://schemas.microsoft.com/office/powerpoint/2010/main" val="38155905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77277"/>
        </a:solid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8021DF10-108E-4849-7BFE-88BF90872C1C}"/>
              </a:ext>
            </a:extLst>
          </p:cNvPr>
          <p:cNvSpPr txBox="1"/>
          <p:nvPr/>
        </p:nvSpPr>
        <p:spPr>
          <a:xfrm>
            <a:off x="4070068" y="2890391"/>
            <a:ext cx="4051878" cy="584775"/>
          </a:xfrm>
          <a:prstGeom prst="rect">
            <a:avLst/>
          </a:prstGeom>
          <a:noFill/>
        </p:spPr>
        <p:txBody>
          <a:bodyPr wrap="none" rtlCol="0">
            <a:spAutoFit/>
          </a:bodyPr>
          <a:lstStyle/>
          <a:p>
            <a:pPr algn="ctr"/>
            <a:r>
              <a:rPr lang="fr-FR" sz="3200" b="1" dirty="0">
                <a:solidFill>
                  <a:schemeClr val="bg1"/>
                </a:solidFill>
              </a:rPr>
              <a:t>OUTILS DE REPORTING</a:t>
            </a:r>
          </a:p>
        </p:txBody>
      </p:sp>
    </p:spTree>
    <p:extLst>
      <p:ext uri="{BB962C8B-B14F-4D97-AF65-F5344CB8AC3E}">
        <p14:creationId xmlns:p14="http://schemas.microsoft.com/office/powerpoint/2010/main" val="2725651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B537F5F-2F9F-E24F-5E3D-0982B34816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225" y="930275"/>
            <a:ext cx="11893550" cy="4997450"/>
          </a:xfrm>
          <a:prstGeom prst="rect">
            <a:avLst/>
          </a:prstGeom>
        </p:spPr>
      </p:pic>
      <p:sp>
        <p:nvSpPr>
          <p:cNvPr id="6" name="Rectangle 5">
            <a:extLst>
              <a:ext uri="{FF2B5EF4-FFF2-40B4-BE49-F238E27FC236}">
                <a16:creationId xmlns:a16="http://schemas.microsoft.com/office/drawing/2014/main" id="{123F5839-C3EE-8B5F-A4EE-6E997CD6222E}"/>
              </a:ext>
            </a:extLst>
          </p:cNvPr>
          <p:cNvSpPr/>
          <p:nvPr/>
        </p:nvSpPr>
        <p:spPr>
          <a:xfrm>
            <a:off x="0" y="-47624"/>
            <a:ext cx="12192000" cy="647700"/>
          </a:xfrm>
          <a:prstGeom prst="rect">
            <a:avLst/>
          </a:prstGeom>
          <a:solidFill>
            <a:srgbClr val="477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CRM HUBSPOT</a:t>
            </a:r>
          </a:p>
        </p:txBody>
      </p:sp>
      <p:sp>
        <p:nvSpPr>
          <p:cNvPr id="7" name="Rectangle 6">
            <a:extLst>
              <a:ext uri="{FF2B5EF4-FFF2-40B4-BE49-F238E27FC236}">
                <a16:creationId xmlns:a16="http://schemas.microsoft.com/office/drawing/2014/main" id="{A79E7AC3-AB00-7710-C76D-B2B88541C12E}"/>
              </a:ext>
            </a:extLst>
          </p:cNvPr>
          <p:cNvSpPr/>
          <p:nvPr/>
        </p:nvSpPr>
        <p:spPr>
          <a:xfrm>
            <a:off x="4911047" y="4099389"/>
            <a:ext cx="2198670" cy="17466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370ED825-8826-2E17-1607-910741F2E4AE}"/>
              </a:ext>
            </a:extLst>
          </p:cNvPr>
          <p:cNvSpPr/>
          <p:nvPr/>
        </p:nvSpPr>
        <p:spPr>
          <a:xfrm>
            <a:off x="337335" y="1899007"/>
            <a:ext cx="402404" cy="114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22614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043DDA9-1614-646C-7C9D-36634F3B04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412" y="319722"/>
            <a:ext cx="11687175" cy="6218555"/>
          </a:xfrm>
          <a:prstGeom prst="rect">
            <a:avLst/>
          </a:prstGeom>
        </p:spPr>
      </p:pic>
    </p:spTree>
    <p:extLst>
      <p:ext uri="{BB962C8B-B14F-4D97-AF65-F5344CB8AC3E}">
        <p14:creationId xmlns:p14="http://schemas.microsoft.com/office/powerpoint/2010/main" val="394900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C1D875F-8063-02BA-213E-8C4A0A5753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75" y="124751"/>
            <a:ext cx="11982249" cy="6608498"/>
          </a:xfrm>
          <a:prstGeom prst="rect">
            <a:avLst/>
          </a:prstGeom>
        </p:spPr>
      </p:pic>
    </p:spTree>
    <p:extLst>
      <p:ext uri="{BB962C8B-B14F-4D97-AF65-F5344CB8AC3E}">
        <p14:creationId xmlns:p14="http://schemas.microsoft.com/office/powerpoint/2010/main" val="18618376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D618075-A775-26D1-A4AF-869F52FA4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7" y="390525"/>
            <a:ext cx="12027825" cy="5886450"/>
          </a:xfrm>
          <a:prstGeom prst="rect">
            <a:avLst/>
          </a:prstGeom>
        </p:spPr>
      </p:pic>
    </p:spTree>
    <p:extLst>
      <p:ext uri="{BB962C8B-B14F-4D97-AF65-F5344CB8AC3E}">
        <p14:creationId xmlns:p14="http://schemas.microsoft.com/office/powerpoint/2010/main" val="31391940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477277"/>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7641090-D8DF-EC8F-111B-2F1E2906FA78}"/>
              </a:ext>
            </a:extLst>
          </p:cNvPr>
          <p:cNvSpPr txBox="1"/>
          <p:nvPr/>
        </p:nvSpPr>
        <p:spPr>
          <a:xfrm>
            <a:off x="3492478" y="2890391"/>
            <a:ext cx="5207066" cy="1077218"/>
          </a:xfrm>
          <a:prstGeom prst="rect">
            <a:avLst/>
          </a:prstGeom>
          <a:noFill/>
        </p:spPr>
        <p:txBody>
          <a:bodyPr wrap="none" rtlCol="0">
            <a:spAutoFit/>
          </a:bodyPr>
          <a:lstStyle/>
          <a:p>
            <a:pPr algn="ctr"/>
            <a:r>
              <a:rPr lang="fr-FR" sz="3200" b="1" dirty="0">
                <a:solidFill>
                  <a:schemeClr val="bg1"/>
                </a:solidFill>
              </a:rPr>
              <a:t>OUTILS DE COMMUNICATION</a:t>
            </a:r>
          </a:p>
          <a:p>
            <a:pPr algn="ctr"/>
            <a:r>
              <a:rPr lang="fr-FR" sz="3200" b="1" dirty="0">
                <a:solidFill>
                  <a:schemeClr val="bg1"/>
                </a:solidFill>
              </a:rPr>
              <a:t>OUTILS D’AIDE À LA VENTE</a:t>
            </a:r>
          </a:p>
        </p:txBody>
      </p:sp>
    </p:spTree>
    <p:extLst>
      <p:ext uri="{BB962C8B-B14F-4D97-AF65-F5344CB8AC3E}">
        <p14:creationId xmlns:p14="http://schemas.microsoft.com/office/powerpoint/2010/main" val="3090805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chéma-usine-FR-Muet">
            <a:hlinkClick r:id="" action="ppaction://media"/>
            <a:extLst>
              <a:ext uri="{FF2B5EF4-FFF2-40B4-BE49-F238E27FC236}">
                <a16:creationId xmlns:a16="http://schemas.microsoft.com/office/drawing/2014/main" id="{29754262-1391-FE89-6615-0B65BAAB2D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427"/>
            <a:ext cx="12192000" cy="6858000"/>
          </a:xfrm>
          <a:prstGeom prst="rect">
            <a:avLst/>
          </a:prstGeom>
        </p:spPr>
      </p:pic>
    </p:spTree>
    <p:extLst>
      <p:ext uri="{BB962C8B-B14F-4D97-AF65-F5344CB8AC3E}">
        <p14:creationId xmlns:p14="http://schemas.microsoft.com/office/powerpoint/2010/main" val="330606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6ABCDD-27B9-419B-57E7-67BF9BA77FFD}"/>
              </a:ext>
            </a:extLst>
          </p:cNvPr>
          <p:cNvSpPr/>
          <p:nvPr/>
        </p:nvSpPr>
        <p:spPr>
          <a:xfrm>
            <a:off x="0" y="-47624"/>
            <a:ext cx="12192000" cy="647700"/>
          </a:xfrm>
          <a:prstGeom prst="rect">
            <a:avLst/>
          </a:prstGeom>
          <a:solidFill>
            <a:srgbClr val="477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SITE INTERNET </a:t>
            </a:r>
          </a:p>
        </p:txBody>
      </p:sp>
      <p:pic>
        <p:nvPicPr>
          <p:cNvPr id="3" name="Image 2" descr="Une image contenant texte, capture d’écran, graphisme, Logiciel multimédia&#10;&#10;Description générée automatiquement">
            <a:extLst>
              <a:ext uri="{FF2B5EF4-FFF2-40B4-BE49-F238E27FC236}">
                <a16:creationId xmlns:a16="http://schemas.microsoft.com/office/drawing/2014/main" id="{31E26F6E-242F-3D7B-CABC-E58B3B0916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03601"/>
            <a:ext cx="12191999" cy="5867841"/>
          </a:xfrm>
          <a:prstGeom prst="rect">
            <a:avLst/>
          </a:prstGeom>
        </p:spPr>
      </p:pic>
    </p:spTree>
    <p:extLst>
      <p:ext uri="{BB962C8B-B14F-4D97-AF65-F5344CB8AC3E}">
        <p14:creationId xmlns:p14="http://schemas.microsoft.com/office/powerpoint/2010/main" val="11714206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94EBC8F-8183-0EF5-CBE7-CCCF49DFFD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714" y="276619"/>
            <a:ext cx="11428571" cy="6304762"/>
          </a:xfrm>
          <a:prstGeom prst="rect">
            <a:avLst/>
          </a:prstGeom>
        </p:spPr>
      </p:pic>
    </p:spTree>
    <p:extLst>
      <p:ext uri="{BB962C8B-B14F-4D97-AF65-F5344CB8AC3E}">
        <p14:creationId xmlns:p14="http://schemas.microsoft.com/office/powerpoint/2010/main" val="39953077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3F2EE"/>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81D2176-81BD-FD9B-D433-857B6585BA88}"/>
              </a:ext>
            </a:extLst>
          </p:cNvPr>
          <p:cNvSpPr/>
          <p:nvPr/>
        </p:nvSpPr>
        <p:spPr>
          <a:xfrm>
            <a:off x="0" y="-47624"/>
            <a:ext cx="12192000" cy="647700"/>
          </a:xfrm>
          <a:prstGeom prst="rect">
            <a:avLst/>
          </a:prstGeom>
          <a:solidFill>
            <a:srgbClr val="477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COMMUNITY MANAGEMENT</a:t>
            </a:r>
          </a:p>
        </p:txBody>
      </p:sp>
      <p:pic>
        <p:nvPicPr>
          <p:cNvPr id="4" name="Image 3" descr="Une image contenant texte, capture d’écran, Page web, Site web&#10;&#10;Description générée automatiquement">
            <a:extLst>
              <a:ext uri="{FF2B5EF4-FFF2-40B4-BE49-F238E27FC236}">
                <a16:creationId xmlns:a16="http://schemas.microsoft.com/office/drawing/2014/main" id="{C8C536D9-14E7-741B-DFA8-C98F17AFDA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570" y="600076"/>
            <a:ext cx="10424859" cy="6257924"/>
          </a:xfrm>
          <a:prstGeom prst="rect">
            <a:avLst/>
          </a:prstGeom>
        </p:spPr>
      </p:pic>
    </p:spTree>
    <p:extLst>
      <p:ext uri="{BB962C8B-B14F-4D97-AF65-F5344CB8AC3E}">
        <p14:creationId xmlns:p14="http://schemas.microsoft.com/office/powerpoint/2010/main" val="3372770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77277"/>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359BCEE6-3724-E3D4-BAE1-B4FFA42F78A7}"/>
              </a:ext>
            </a:extLst>
          </p:cNvPr>
          <p:cNvSpPr txBox="1"/>
          <p:nvPr/>
        </p:nvSpPr>
        <p:spPr>
          <a:xfrm>
            <a:off x="3712206" y="2890391"/>
            <a:ext cx="4767587" cy="1077218"/>
          </a:xfrm>
          <a:prstGeom prst="rect">
            <a:avLst/>
          </a:prstGeom>
          <a:noFill/>
        </p:spPr>
        <p:txBody>
          <a:bodyPr wrap="none" rtlCol="0">
            <a:spAutoFit/>
          </a:bodyPr>
          <a:lstStyle/>
          <a:p>
            <a:r>
              <a:rPr lang="fr-FR" sz="3200" b="1" dirty="0">
                <a:solidFill>
                  <a:schemeClr val="bg1"/>
                </a:solidFill>
              </a:rPr>
              <a:t>STRATEGIE COMMERCIALE </a:t>
            </a:r>
          </a:p>
          <a:p>
            <a:pPr algn="ctr"/>
            <a:r>
              <a:rPr lang="fr-FR" sz="3200" b="1" dirty="0">
                <a:solidFill>
                  <a:schemeClr val="bg1"/>
                </a:solidFill>
              </a:rPr>
              <a:t>EN BTOB</a:t>
            </a:r>
          </a:p>
        </p:txBody>
      </p:sp>
    </p:spTree>
    <p:extLst>
      <p:ext uri="{BB962C8B-B14F-4D97-AF65-F5344CB8AC3E}">
        <p14:creationId xmlns:p14="http://schemas.microsoft.com/office/powerpoint/2010/main" val="5386673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4A9042A-A421-3896-681C-D71B4EE17D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4450" y="103919"/>
            <a:ext cx="9616658" cy="6687406"/>
          </a:xfrm>
          <a:prstGeom prst="rect">
            <a:avLst/>
          </a:prstGeom>
        </p:spPr>
      </p:pic>
    </p:spTree>
    <p:extLst>
      <p:ext uri="{BB962C8B-B14F-4D97-AF65-F5344CB8AC3E}">
        <p14:creationId xmlns:p14="http://schemas.microsoft.com/office/powerpoint/2010/main" val="12417001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F3B9BA-8566-4F4D-37E9-2CA7BA98C5DB}"/>
              </a:ext>
            </a:extLst>
          </p:cNvPr>
          <p:cNvSpPr/>
          <p:nvPr/>
        </p:nvSpPr>
        <p:spPr>
          <a:xfrm>
            <a:off x="0" y="-47624"/>
            <a:ext cx="12192000" cy="647700"/>
          </a:xfrm>
          <a:prstGeom prst="rect">
            <a:avLst/>
          </a:prstGeom>
          <a:solidFill>
            <a:srgbClr val="477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PLAQUETTE COMMERCIALE</a:t>
            </a:r>
          </a:p>
        </p:txBody>
      </p:sp>
      <p:pic>
        <p:nvPicPr>
          <p:cNvPr id="3" name="Image 2" descr="Une image contenant texte, capture d’écran, diagramme, conception&#10;&#10;Description générée automatiquement">
            <a:extLst>
              <a:ext uri="{FF2B5EF4-FFF2-40B4-BE49-F238E27FC236}">
                <a16:creationId xmlns:a16="http://schemas.microsoft.com/office/drawing/2014/main" id="{AED25443-6A34-9C76-3106-492CBB418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7240" y="600076"/>
            <a:ext cx="8877520" cy="6257924"/>
          </a:xfrm>
          <a:prstGeom prst="rect">
            <a:avLst/>
          </a:prstGeom>
        </p:spPr>
      </p:pic>
    </p:spTree>
    <p:extLst>
      <p:ext uri="{BB962C8B-B14F-4D97-AF65-F5344CB8AC3E}">
        <p14:creationId xmlns:p14="http://schemas.microsoft.com/office/powerpoint/2010/main" val="39055821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92CA38-467C-C6D1-189E-BD9224655152}"/>
              </a:ext>
            </a:extLst>
          </p:cNvPr>
          <p:cNvSpPr/>
          <p:nvPr/>
        </p:nvSpPr>
        <p:spPr>
          <a:xfrm>
            <a:off x="0" y="-47624"/>
            <a:ext cx="12192000" cy="647700"/>
          </a:xfrm>
          <a:prstGeom prst="rect">
            <a:avLst/>
          </a:prstGeom>
          <a:solidFill>
            <a:srgbClr val="477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PLAQUETTE COMMERCIALE</a:t>
            </a:r>
          </a:p>
        </p:txBody>
      </p:sp>
      <p:pic>
        <p:nvPicPr>
          <p:cNvPr id="8" name="Image 7" descr="Une image contenant texte, capture d’écran, logiciel, conception&#10;&#10;Description générée automatiquement">
            <a:extLst>
              <a:ext uri="{FF2B5EF4-FFF2-40B4-BE49-F238E27FC236}">
                <a16:creationId xmlns:a16="http://schemas.microsoft.com/office/drawing/2014/main" id="{E84B483C-71BD-94F7-C4B2-BB053A8BA4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8900" y="600076"/>
            <a:ext cx="8774199" cy="6257924"/>
          </a:xfrm>
          <a:prstGeom prst="rect">
            <a:avLst/>
          </a:prstGeom>
        </p:spPr>
      </p:pic>
    </p:spTree>
    <p:extLst>
      <p:ext uri="{BB962C8B-B14F-4D97-AF65-F5344CB8AC3E}">
        <p14:creationId xmlns:p14="http://schemas.microsoft.com/office/powerpoint/2010/main" val="18683386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AE19A3-A1C1-927E-87FA-38A4FFBA1897}"/>
              </a:ext>
            </a:extLst>
          </p:cNvPr>
          <p:cNvSpPr/>
          <p:nvPr/>
        </p:nvSpPr>
        <p:spPr>
          <a:xfrm>
            <a:off x="0" y="-47624"/>
            <a:ext cx="12192000" cy="647700"/>
          </a:xfrm>
          <a:prstGeom prst="rect">
            <a:avLst/>
          </a:prstGeom>
          <a:solidFill>
            <a:srgbClr val="477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CATALOGUE MODULES</a:t>
            </a:r>
          </a:p>
        </p:txBody>
      </p:sp>
      <p:pic>
        <p:nvPicPr>
          <p:cNvPr id="6" name="Image 5" descr="Une image contenant texte, capture d’écran, logiciel, Site web&#10;&#10;Description générée automatiquement">
            <a:extLst>
              <a:ext uri="{FF2B5EF4-FFF2-40B4-BE49-F238E27FC236}">
                <a16:creationId xmlns:a16="http://schemas.microsoft.com/office/drawing/2014/main" id="{1A1E53D1-4ED2-2DF2-D8FB-58C8F9600F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1380" y="600076"/>
            <a:ext cx="8869239" cy="6257924"/>
          </a:xfrm>
          <a:prstGeom prst="rect">
            <a:avLst/>
          </a:prstGeom>
        </p:spPr>
      </p:pic>
    </p:spTree>
    <p:extLst>
      <p:ext uri="{BB962C8B-B14F-4D97-AF65-F5344CB8AC3E}">
        <p14:creationId xmlns:p14="http://schemas.microsoft.com/office/powerpoint/2010/main" val="38479022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45330ED-A02D-7779-5702-A2586BB70D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6975" y="1358900"/>
            <a:ext cx="5353050" cy="4616450"/>
          </a:xfrm>
          <a:prstGeom prst="rect">
            <a:avLst/>
          </a:prstGeom>
        </p:spPr>
      </p:pic>
      <p:pic>
        <p:nvPicPr>
          <p:cNvPr id="7" name="Image 6">
            <a:extLst>
              <a:ext uri="{FF2B5EF4-FFF2-40B4-BE49-F238E27FC236}">
                <a16:creationId xmlns:a16="http://schemas.microsoft.com/office/drawing/2014/main" id="{80847737-2D45-3644-949E-AD48478E4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0" y="1206500"/>
            <a:ext cx="5207000" cy="4921250"/>
          </a:xfrm>
          <a:prstGeom prst="rect">
            <a:avLst/>
          </a:prstGeom>
        </p:spPr>
      </p:pic>
      <p:sp>
        <p:nvSpPr>
          <p:cNvPr id="8" name="Rectangle 7">
            <a:extLst>
              <a:ext uri="{FF2B5EF4-FFF2-40B4-BE49-F238E27FC236}">
                <a16:creationId xmlns:a16="http://schemas.microsoft.com/office/drawing/2014/main" id="{47BA3555-120C-21BA-C21D-0318EF9D8463}"/>
              </a:ext>
            </a:extLst>
          </p:cNvPr>
          <p:cNvSpPr/>
          <p:nvPr/>
        </p:nvSpPr>
        <p:spPr>
          <a:xfrm>
            <a:off x="0" y="-47624"/>
            <a:ext cx="12192000" cy="647700"/>
          </a:xfrm>
          <a:prstGeom prst="rect">
            <a:avLst/>
          </a:prstGeom>
          <a:solidFill>
            <a:srgbClr val="477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COMMUNIQUES DE PRESSE</a:t>
            </a:r>
          </a:p>
        </p:txBody>
      </p:sp>
    </p:spTree>
    <p:extLst>
      <p:ext uri="{BB962C8B-B14F-4D97-AF65-F5344CB8AC3E}">
        <p14:creationId xmlns:p14="http://schemas.microsoft.com/office/powerpoint/2010/main" val="38526630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intérieur, plusieurs&#10;&#10;Description générée automatiquement">
            <a:extLst>
              <a:ext uri="{FF2B5EF4-FFF2-40B4-BE49-F238E27FC236}">
                <a16:creationId xmlns:a16="http://schemas.microsoft.com/office/drawing/2014/main" id="{4C96DC55-32E0-5F71-98F1-DE54CB044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757" y="1704974"/>
            <a:ext cx="5126243" cy="3848100"/>
          </a:xfrm>
          <a:prstGeom prst="rect">
            <a:avLst/>
          </a:prstGeom>
        </p:spPr>
      </p:pic>
      <p:pic>
        <p:nvPicPr>
          <p:cNvPr id="7" name="Image 6">
            <a:extLst>
              <a:ext uri="{FF2B5EF4-FFF2-40B4-BE49-F238E27FC236}">
                <a16:creationId xmlns:a16="http://schemas.microsoft.com/office/drawing/2014/main" id="{57B86A8F-82B5-E883-FDB0-E5D0EEB314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4834" y="846497"/>
            <a:ext cx="3762375" cy="5355505"/>
          </a:xfrm>
          <a:prstGeom prst="rect">
            <a:avLst/>
          </a:prstGeom>
        </p:spPr>
      </p:pic>
      <p:sp>
        <p:nvSpPr>
          <p:cNvPr id="8" name="Rectangle 7">
            <a:extLst>
              <a:ext uri="{FF2B5EF4-FFF2-40B4-BE49-F238E27FC236}">
                <a16:creationId xmlns:a16="http://schemas.microsoft.com/office/drawing/2014/main" id="{A3782547-5DF9-0A9E-56FB-7F04AB4FCE61}"/>
              </a:ext>
            </a:extLst>
          </p:cNvPr>
          <p:cNvSpPr/>
          <p:nvPr/>
        </p:nvSpPr>
        <p:spPr>
          <a:xfrm>
            <a:off x="0" y="-47624"/>
            <a:ext cx="12192000" cy="647700"/>
          </a:xfrm>
          <a:prstGeom prst="rect">
            <a:avLst/>
          </a:prstGeom>
          <a:solidFill>
            <a:srgbClr val="477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CONFERENCES ET SALONS PROFESSIONNELS</a:t>
            </a:r>
          </a:p>
        </p:txBody>
      </p:sp>
    </p:spTree>
    <p:extLst>
      <p:ext uri="{BB962C8B-B14F-4D97-AF65-F5344CB8AC3E}">
        <p14:creationId xmlns:p14="http://schemas.microsoft.com/office/powerpoint/2010/main" val="18598889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477277"/>
        </a:solid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88D32FA-525E-0C9E-35CB-5FE06A377165}"/>
              </a:ext>
            </a:extLst>
          </p:cNvPr>
          <p:cNvSpPr txBox="1"/>
          <p:nvPr/>
        </p:nvSpPr>
        <p:spPr>
          <a:xfrm>
            <a:off x="338850" y="366623"/>
            <a:ext cx="11514306" cy="6124754"/>
          </a:xfrm>
          <a:prstGeom prst="rect">
            <a:avLst/>
          </a:prstGeom>
          <a:noFill/>
        </p:spPr>
        <p:txBody>
          <a:bodyPr wrap="none" rtlCol="0">
            <a:spAutoFit/>
          </a:bodyPr>
          <a:lstStyle/>
          <a:p>
            <a:pPr algn="ctr"/>
            <a:r>
              <a:rPr lang="fr-FR" sz="3200" b="1" u="sng" dirty="0">
                <a:solidFill>
                  <a:schemeClr val="bg1"/>
                </a:solidFill>
              </a:rPr>
              <a:t>EXERCICE :</a:t>
            </a:r>
          </a:p>
          <a:p>
            <a:pPr algn="ctr"/>
            <a:r>
              <a:rPr lang="fr-FR" sz="2400" b="1" dirty="0">
                <a:solidFill>
                  <a:schemeClr val="bg1"/>
                </a:solidFill>
              </a:rPr>
              <a:t>  </a:t>
            </a:r>
          </a:p>
          <a:p>
            <a:pPr algn="ctr"/>
            <a:r>
              <a:rPr lang="fr-FR" sz="2400" b="1" dirty="0">
                <a:solidFill>
                  <a:schemeClr val="bg1"/>
                </a:solidFill>
              </a:rPr>
              <a:t>Un nouveau module va être intégré à la suite logicielle ISI.</a:t>
            </a:r>
          </a:p>
          <a:p>
            <a:pPr algn="ctr"/>
            <a:endParaRPr lang="fr-FR" sz="2400" b="1" dirty="0">
              <a:solidFill>
                <a:schemeClr val="bg1"/>
              </a:solidFill>
            </a:endParaRPr>
          </a:p>
          <a:p>
            <a:pPr algn="ctr"/>
            <a:r>
              <a:rPr lang="fr-FR" sz="2400" b="1" dirty="0">
                <a:solidFill>
                  <a:schemeClr val="bg1"/>
                </a:solidFill>
              </a:rPr>
              <a:t>Il s’agit de l’intelligence artificielle : l’IA va faire évoluer considérablement la solution ISI. </a:t>
            </a:r>
          </a:p>
          <a:p>
            <a:pPr algn="ctr"/>
            <a:r>
              <a:rPr lang="fr-FR" sz="2400" b="1" dirty="0">
                <a:solidFill>
                  <a:schemeClr val="bg1"/>
                </a:solidFill>
              </a:rPr>
              <a:t>Elle va permettre d’anticiper les changements </a:t>
            </a:r>
          </a:p>
          <a:p>
            <a:pPr algn="ctr"/>
            <a:r>
              <a:rPr lang="fr-FR" sz="2400" b="1" dirty="0">
                <a:solidFill>
                  <a:schemeClr val="bg1"/>
                </a:solidFill>
              </a:rPr>
              <a:t>et de simuler les lignes de production. </a:t>
            </a:r>
          </a:p>
          <a:p>
            <a:pPr algn="ctr"/>
            <a:r>
              <a:rPr lang="fr-FR" sz="2400" b="1" dirty="0">
                <a:solidFill>
                  <a:schemeClr val="bg1"/>
                </a:solidFill>
              </a:rPr>
              <a:t> L’IA va donner la capacité aux systèmes informatisés et robotisés </a:t>
            </a:r>
          </a:p>
          <a:p>
            <a:pPr algn="ctr"/>
            <a:r>
              <a:rPr lang="fr-FR" sz="2400" b="1" dirty="0">
                <a:solidFill>
                  <a:schemeClr val="bg1"/>
                </a:solidFill>
              </a:rPr>
              <a:t>de simuler l’intelligence humaine.</a:t>
            </a:r>
          </a:p>
          <a:p>
            <a:pPr algn="ctr"/>
            <a:endParaRPr lang="fr-FR" sz="2400" b="1" dirty="0">
              <a:solidFill>
                <a:schemeClr val="bg1"/>
              </a:solidFill>
            </a:endParaRPr>
          </a:p>
          <a:p>
            <a:pPr algn="ctr"/>
            <a:r>
              <a:rPr lang="fr-FR" sz="2400" b="1" dirty="0">
                <a:solidFill>
                  <a:schemeClr val="bg1"/>
                </a:solidFill>
              </a:rPr>
              <a:t>Vous êtes chef de produit dans l’équipe marketing d’AKEROS et </a:t>
            </a:r>
          </a:p>
          <a:p>
            <a:pPr algn="ctr"/>
            <a:r>
              <a:rPr lang="fr-FR" sz="2400" b="1" dirty="0">
                <a:solidFill>
                  <a:schemeClr val="bg1"/>
                </a:solidFill>
              </a:rPr>
              <a:t>vous avez une nouvelle mission : promouvoir ce nouveau module ! </a:t>
            </a:r>
          </a:p>
          <a:p>
            <a:pPr algn="ctr"/>
            <a:r>
              <a:rPr lang="fr-FR" sz="2400" b="1" dirty="0">
                <a:solidFill>
                  <a:schemeClr val="bg1"/>
                </a:solidFill>
              </a:rPr>
              <a:t>Vous êtes en phase de brainstorming avec les équipes commerciales. </a:t>
            </a:r>
          </a:p>
          <a:p>
            <a:pPr algn="ctr"/>
            <a:r>
              <a:rPr lang="fr-FR" sz="2400" b="1" dirty="0">
                <a:solidFill>
                  <a:schemeClr val="bg1"/>
                </a:solidFill>
              </a:rPr>
              <a:t>Trouvez des arguments pour vendre cette nouveauté auprès des constructeurs, </a:t>
            </a:r>
          </a:p>
          <a:p>
            <a:pPr algn="ctr"/>
            <a:r>
              <a:rPr lang="fr-FR" sz="2400" b="1" dirty="0">
                <a:solidFill>
                  <a:schemeClr val="bg1"/>
                </a:solidFill>
              </a:rPr>
              <a:t>intégrateurs et industriels ! </a:t>
            </a:r>
          </a:p>
          <a:p>
            <a:pPr algn="ctr"/>
            <a:r>
              <a:rPr lang="fr-FR" sz="2400" b="1" dirty="0">
                <a:solidFill>
                  <a:schemeClr val="bg1"/>
                </a:solidFill>
              </a:rPr>
              <a:t>(dans votre réponse séparer les arguments par type de prospect). </a:t>
            </a:r>
          </a:p>
        </p:txBody>
      </p:sp>
    </p:spTree>
    <p:extLst>
      <p:ext uri="{BB962C8B-B14F-4D97-AF65-F5344CB8AC3E}">
        <p14:creationId xmlns:p14="http://schemas.microsoft.com/office/powerpoint/2010/main" val="12796957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477277"/>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9EF8C2-A70F-049D-4D5D-64A727702BE2}"/>
              </a:ext>
            </a:extLst>
          </p:cNvPr>
          <p:cNvSpPr/>
          <p:nvPr/>
        </p:nvSpPr>
        <p:spPr>
          <a:xfrm>
            <a:off x="0" y="0"/>
            <a:ext cx="12192000" cy="1240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DDA87505-4EEA-8E6E-37E0-FB19C8DEE596}"/>
              </a:ext>
            </a:extLst>
          </p:cNvPr>
          <p:cNvSpPr txBox="1"/>
          <p:nvPr/>
        </p:nvSpPr>
        <p:spPr>
          <a:xfrm flipH="1">
            <a:off x="1420177" y="2037036"/>
            <a:ext cx="9351642" cy="1815882"/>
          </a:xfrm>
          <a:prstGeom prst="rect">
            <a:avLst/>
          </a:prstGeom>
          <a:noFill/>
        </p:spPr>
        <p:txBody>
          <a:bodyPr wrap="square" rtlCol="0">
            <a:spAutoFit/>
          </a:bodyPr>
          <a:lstStyle/>
          <a:p>
            <a:pPr algn="ctr"/>
            <a:endParaRPr lang="fr-FR" sz="2800" b="1" dirty="0">
              <a:solidFill>
                <a:schemeClr val="bg1"/>
              </a:solidFill>
              <a:latin typeface="Kayak Sans" panose="02000500000000000000" pitchFamily="2" charset="0"/>
            </a:endParaRPr>
          </a:p>
          <a:p>
            <a:pPr algn="ctr"/>
            <a:r>
              <a:rPr lang="fr-FR" sz="2800" b="1" dirty="0">
                <a:solidFill>
                  <a:schemeClr val="bg1"/>
                </a:solidFill>
                <a:latin typeface="Kayak Sans" panose="02000500000000000000" pitchFamily="2" charset="0"/>
              </a:rPr>
              <a:t>WENDY LAUTIER – SOCIETE AKEROS</a:t>
            </a:r>
          </a:p>
          <a:p>
            <a:pPr algn="ctr"/>
            <a:endParaRPr lang="fr-FR" sz="2800" b="1" dirty="0">
              <a:solidFill>
                <a:schemeClr val="bg1"/>
              </a:solidFill>
              <a:latin typeface="Kayak Sans" panose="02000500000000000000" pitchFamily="2" charset="0"/>
            </a:endParaRPr>
          </a:p>
          <a:p>
            <a:pPr algn="ctr"/>
            <a:r>
              <a:rPr lang="fr-FR" sz="2800" b="1" dirty="0">
                <a:solidFill>
                  <a:schemeClr val="bg1"/>
                </a:solidFill>
                <a:latin typeface="Kayak Sans" panose="02000500000000000000" pitchFamily="2" charset="0"/>
              </a:rPr>
              <a:t>wendy.grunsky@gmail.com </a:t>
            </a:r>
          </a:p>
        </p:txBody>
      </p:sp>
      <p:pic>
        <p:nvPicPr>
          <p:cNvPr id="6" name="Image 5">
            <a:extLst>
              <a:ext uri="{FF2B5EF4-FFF2-40B4-BE49-F238E27FC236}">
                <a16:creationId xmlns:a16="http://schemas.microsoft.com/office/drawing/2014/main" id="{C7A03185-4C61-0A23-27E2-C3C2FBF578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6791" y="4964411"/>
            <a:ext cx="4338414" cy="1333518"/>
          </a:xfrm>
          <a:prstGeom prst="rect">
            <a:avLst/>
          </a:prstGeom>
        </p:spPr>
      </p:pic>
      <p:pic>
        <p:nvPicPr>
          <p:cNvPr id="7" name="Image 6">
            <a:extLst>
              <a:ext uri="{FF2B5EF4-FFF2-40B4-BE49-F238E27FC236}">
                <a16:creationId xmlns:a16="http://schemas.microsoft.com/office/drawing/2014/main" id="{E05015B1-0F68-5C21-124F-EBE632DC950B}"/>
              </a:ext>
            </a:extLst>
          </p:cNvPr>
          <p:cNvPicPr>
            <a:picLocks noChangeAspect="1"/>
          </p:cNvPicPr>
          <p:nvPr/>
        </p:nvPicPr>
        <p:blipFill rotWithShape="1">
          <a:blip r:embed="rId3">
            <a:extLst>
              <a:ext uri="{28A0092B-C50C-407E-A947-70E740481C1C}">
                <a14:useLocalDpi xmlns:a14="http://schemas.microsoft.com/office/drawing/2010/main" val="0"/>
              </a:ext>
            </a:extLst>
          </a:blip>
          <a:srcRect t="16376" b="16762"/>
          <a:stretch/>
        </p:blipFill>
        <p:spPr>
          <a:xfrm>
            <a:off x="1506854" y="0"/>
            <a:ext cx="9178291" cy="1240503"/>
          </a:xfrm>
          <a:prstGeom prst="rect">
            <a:avLst/>
          </a:prstGeom>
        </p:spPr>
      </p:pic>
    </p:spTree>
    <p:extLst>
      <p:ext uri="{BB962C8B-B14F-4D97-AF65-F5344CB8AC3E}">
        <p14:creationId xmlns:p14="http://schemas.microsoft.com/office/powerpoint/2010/main" val="933491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10;&#10;Description générée automatiquement">
            <a:extLst>
              <a:ext uri="{FF2B5EF4-FFF2-40B4-BE49-F238E27FC236}">
                <a16:creationId xmlns:a16="http://schemas.microsoft.com/office/drawing/2014/main" id="{43E9D411-A898-AA9E-793B-7B5898CE163A}"/>
              </a:ext>
            </a:extLst>
          </p:cNvPr>
          <p:cNvPicPr>
            <a:picLocks noChangeAspect="1"/>
          </p:cNvPicPr>
          <p:nvPr/>
        </p:nvPicPr>
        <p:blipFill rotWithShape="1">
          <a:blip r:embed="rId2">
            <a:extLst>
              <a:ext uri="{28A0092B-C50C-407E-A947-70E740481C1C}">
                <a14:useLocalDpi xmlns:a14="http://schemas.microsoft.com/office/drawing/2010/main" val="0"/>
              </a:ext>
            </a:extLst>
          </a:blip>
          <a:srcRect l="3002" t="10649" r="2797" b="9809"/>
          <a:stretch/>
        </p:blipFill>
        <p:spPr>
          <a:xfrm>
            <a:off x="354488" y="0"/>
            <a:ext cx="11483023" cy="6858000"/>
          </a:xfrm>
          <a:prstGeom prst="rect">
            <a:avLst/>
          </a:prstGeom>
        </p:spPr>
      </p:pic>
    </p:spTree>
    <p:extLst>
      <p:ext uri="{BB962C8B-B14F-4D97-AF65-F5344CB8AC3E}">
        <p14:creationId xmlns:p14="http://schemas.microsoft.com/office/powerpoint/2010/main" val="2860264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able&#10;&#10;Description générée automatiquement">
            <a:extLst>
              <a:ext uri="{FF2B5EF4-FFF2-40B4-BE49-F238E27FC236}">
                <a16:creationId xmlns:a16="http://schemas.microsoft.com/office/drawing/2014/main" id="{259A9BAF-AF91-E79F-268F-AB48EBD2CC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337" y="34327"/>
            <a:ext cx="8823325" cy="6789346"/>
          </a:xfrm>
          <a:prstGeom prst="rect">
            <a:avLst/>
          </a:prstGeom>
        </p:spPr>
      </p:pic>
    </p:spTree>
    <p:extLst>
      <p:ext uri="{BB962C8B-B14F-4D97-AF65-F5344CB8AC3E}">
        <p14:creationId xmlns:p14="http://schemas.microsoft.com/office/powerpoint/2010/main" val="3173915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77277"/>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A7B2B5D-25B2-9F05-15F7-5917A7394C6E}"/>
              </a:ext>
            </a:extLst>
          </p:cNvPr>
          <p:cNvSpPr txBox="1"/>
          <p:nvPr/>
        </p:nvSpPr>
        <p:spPr>
          <a:xfrm>
            <a:off x="3644175" y="2890391"/>
            <a:ext cx="4903650" cy="1077218"/>
          </a:xfrm>
          <a:prstGeom prst="rect">
            <a:avLst/>
          </a:prstGeom>
          <a:noFill/>
        </p:spPr>
        <p:txBody>
          <a:bodyPr wrap="none" rtlCol="0">
            <a:spAutoFit/>
          </a:bodyPr>
          <a:lstStyle/>
          <a:p>
            <a:pPr algn="ctr"/>
            <a:r>
              <a:rPr lang="fr-FR" sz="3200" b="1" dirty="0">
                <a:solidFill>
                  <a:schemeClr val="bg1"/>
                </a:solidFill>
              </a:rPr>
              <a:t>DISCOURS COMMERCIAL ET</a:t>
            </a:r>
            <a:br>
              <a:rPr lang="fr-FR" sz="3200" b="1" dirty="0">
                <a:solidFill>
                  <a:schemeClr val="bg1"/>
                </a:solidFill>
              </a:rPr>
            </a:br>
            <a:r>
              <a:rPr lang="fr-FR" sz="3200" b="1" dirty="0">
                <a:solidFill>
                  <a:schemeClr val="bg1"/>
                </a:solidFill>
              </a:rPr>
              <a:t>ADAPTATION AUX CIBLES </a:t>
            </a:r>
          </a:p>
        </p:txBody>
      </p:sp>
    </p:spTree>
    <p:extLst>
      <p:ext uri="{BB962C8B-B14F-4D97-AF65-F5344CB8AC3E}">
        <p14:creationId xmlns:p14="http://schemas.microsoft.com/office/powerpoint/2010/main" val="1983864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C3D879D-BF08-06D5-2C6C-F51A7EB30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1342" y="462891"/>
            <a:ext cx="8569317" cy="5733116"/>
          </a:xfrm>
          <a:prstGeom prst="rect">
            <a:avLst/>
          </a:prstGeom>
        </p:spPr>
      </p:pic>
      <p:sp>
        <p:nvSpPr>
          <p:cNvPr id="5" name="ZoneTexte 4">
            <a:extLst>
              <a:ext uri="{FF2B5EF4-FFF2-40B4-BE49-F238E27FC236}">
                <a16:creationId xmlns:a16="http://schemas.microsoft.com/office/drawing/2014/main" id="{907BAAC0-BD0F-C203-BB16-AB2022DB858A}"/>
              </a:ext>
            </a:extLst>
          </p:cNvPr>
          <p:cNvSpPr txBox="1"/>
          <p:nvPr/>
        </p:nvSpPr>
        <p:spPr>
          <a:xfrm>
            <a:off x="344384" y="6365284"/>
            <a:ext cx="3723070" cy="338554"/>
          </a:xfrm>
          <a:prstGeom prst="rect">
            <a:avLst/>
          </a:prstGeom>
          <a:noFill/>
        </p:spPr>
        <p:txBody>
          <a:bodyPr wrap="none" rtlCol="0">
            <a:spAutoFit/>
          </a:bodyPr>
          <a:lstStyle/>
          <a:p>
            <a:r>
              <a:rPr lang="fr-FR" sz="1600" dirty="0"/>
              <a:t>=&gt; 14 emplois impactés par la robotisation</a:t>
            </a:r>
          </a:p>
        </p:txBody>
      </p:sp>
      <p:sp>
        <p:nvSpPr>
          <p:cNvPr id="6" name="ZoneTexte 5">
            <a:extLst>
              <a:ext uri="{FF2B5EF4-FFF2-40B4-BE49-F238E27FC236}">
                <a16:creationId xmlns:a16="http://schemas.microsoft.com/office/drawing/2014/main" id="{F70DD65C-D5C2-CEF5-C14C-4E2E386058BB}"/>
              </a:ext>
            </a:extLst>
          </p:cNvPr>
          <p:cNvSpPr txBox="1"/>
          <p:nvPr/>
        </p:nvSpPr>
        <p:spPr>
          <a:xfrm>
            <a:off x="2075403" y="124337"/>
            <a:ext cx="8041195" cy="338554"/>
          </a:xfrm>
          <a:prstGeom prst="rect">
            <a:avLst/>
          </a:prstGeom>
          <a:noFill/>
        </p:spPr>
        <p:txBody>
          <a:bodyPr wrap="square">
            <a:spAutoFit/>
          </a:bodyPr>
          <a:lstStyle/>
          <a:p>
            <a:r>
              <a:rPr lang="fr-FR" sz="1600" i="1" dirty="0">
                <a:solidFill>
                  <a:srgbClr val="467377"/>
                </a:solidFill>
              </a:rPr>
              <a:t>La robotisation de l’industrie : Synthèse de l’étude des besoins de certifications de la métallurgie</a:t>
            </a:r>
          </a:p>
        </p:txBody>
      </p:sp>
    </p:spTree>
    <p:extLst>
      <p:ext uri="{BB962C8B-B14F-4D97-AF65-F5344CB8AC3E}">
        <p14:creationId xmlns:p14="http://schemas.microsoft.com/office/powerpoint/2010/main" val="4136063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A033461-8A77-CE47-8C5D-FB83B14FE7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632" y="103497"/>
            <a:ext cx="10278737" cy="6508505"/>
          </a:xfrm>
          <a:prstGeom prst="rect">
            <a:avLst/>
          </a:prstGeom>
        </p:spPr>
      </p:pic>
      <p:sp>
        <p:nvSpPr>
          <p:cNvPr id="5" name="ZoneTexte 4">
            <a:extLst>
              <a:ext uri="{FF2B5EF4-FFF2-40B4-BE49-F238E27FC236}">
                <a16:creationId xmlns:a16="http://schemas.microsoft.com/office/drawing/2014/main" id="{71EC9715-D4A1-818F-EFDE-E7E05103F734}"/>
              </a:ext>
            </a:extLst>
          </p:cNvPr>
          <p:cNvSpPr txBox="1"/>
          <p:nvPr/>
        </p:nvSpPr>
        <p:spPr>
          <a:xfrm>
            <a:off x="522515" y="6398136"/>
            <a:ext cx="5350439" cy="338554"/>
          </a:xfrm>
          <a:prstGeom prst="rect">
            <a:avLst/>
          </a:prstGeom>
          <a:noFill/>
        </p:spPr>
        <p:txBody>
          <a:bodyPr wrap="none" rtlCol="0">
            <a:spAutoFit/>
          </a:bodyPr>
          <a:lstStyle/>
          <a:p>
            <a:r>
              <a:rPr lang="fr-FR" sz="1600" dirty="0"/>
              <a:t>=&gt; Besoins de compétences / carences / manque d’autonomie </a:t>
            </a:r>
          </a:p>
        </p:txBody>
      </p:sp>
    </p:spTree>
    <p:extLst>
      <p:ext uri="{BB962C8B-B14F-4D97-AF65-F5344CB8AC3E}">
        <p14:creationId xmlns:p14="http://schemas.microsoft.com/office/powerpoint/2010/main" val="32952872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1221</Words>
  <Application>Microsoft Office PowerPoint</Application>
  <PresentationFormat>Grand écran</PresentationFormat>
  <Paragraphs>182</Paragraphs>
  <Slides>47</Slides>
  <Notes>1</Notes>
  <HiddenSlides>0</HiddenSlides>
  <MMClips>1</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47</vt:i4>
      </vt:variant>
    </vt:vector>
  </HeadingPairs>
  <TitlesOfParts>
    <vt:vector size="54" baseType="lpstr">
      <vt:lpstr>Arial</vt:lpstr>
      <vt:lpstr>Calibri</vt:lpstr>
      <vt:lpstr>Calibri Light</vt:lpstr>
      <vt:lpstr>Kayak Sans</vt:lpstr>
      <vt:lpstr>Symbol</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Wendy LAUTIER</dc:creator>
  <cp:lastModifiedBy>Wendy LAUTIER</cp:lastModifiedBy>
  <cp:revision>37</cp:revision>
  <dcterms:created xsi:type="dcterms:W3CDTF">2022-12-04T09:17:05Z</dcterms:created>
  <dcterms:modified xsi:type="dcterms:W3CDTF">2024-11-11T14:08:41Z</dcterms:modified>
</cp:coreProperties>
</file>