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311" r:id="rId2"/>
    <p:sldId id="310" r:id="rId3"/>
    <p:sldId id="288" r:id="rId4"/>
    <p:sldId id="261" r:id="rId5"/>
    <p:sldId id="293" r:id="rId6"/>
    <p:sldId id="308" r:id="rId7"/>
    <p:sldId id="309" r:id="rId8"/>
    <p:sldId id="313" r:id="rId9"/>
    <p:sldId id="285" r:id="rId10"/>
    <p:sldId id="279" r:id="rId11"/>
    <p:sldId id="269" r:id="rId12"/>
    <p:sldId id="314" r:id="rId13"/>
    <p:sldId id="263" r:id="rId14"/>
    <p:sldId id="320" r:id="rId15"/>
    <p:sldId id="325" r:id="rId16"/>
    <p:sldId id="303" r:id="rId17"/>
    <p:sldId id="304" r:id="rId18"/>
    <p:sldId id="307" r:id="rId19"/>
    <p:sldId id="321" r:id="rId20"/>
    <p:sldId id="317" r:id="rId21"/>
    <p:sldId id="319" r:id="rId22"/>
    <p:sldId id="316" r:id="rId23"/>
    <p:sldId id="306" r:id="rId24"/>
    <p:sldId id="326" r:id="rId25"/>
    <p:sldId id="327" r:id="rId26"/>
    <p:sldId id="328" r:id="rId27"/>
    <p:sldId id="323" r:id="rId28"/>
    <p:sldId id="318" r:id="rId29"/>
    <p:sldId id="329" r:id="rId30"/>
    <p:sldId id="330" r:id="rId31"/>
    <p:sldId id="331" r:id="rId32"/>
    <p:sldId id="332" r:id="rId33"/>
    <p:sldId id="333" r:id="rId34"/>
    <p:sldId id="334" r:id="rId35"/>
    <p:sldId id="338" r:id="rId36"/>
    <p:sldId id="335" r:id="rId37"/>
    <p:sldId id="336" r:id="rId38"/>
    <p:sldId id="337" r:id="rId3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TILISATEUR" initials="U" lastIdx="1" clrIdx="0">
    <p:extLst>
      <p:ext uri="{19B8F6BF-5375-455C-9EA6-DF929625EA0E}">
        <p15:presenceInfo xmlns:p15="http://schemas.microsoft.com/office/powerpoint/2012/main" userId="1ffdd7b8538add8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10" autoAdjust="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772" y="-96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EA4949-9D75-4996-BB61-DCA8C973C250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72AD6-6064-4DE5-8F30-22518DA04A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161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613F8EC8-40FC-4506-BFCB-88E1FB810003}" type="datetimeFigureOut">
              <a:rPr lang="fr-FR" smtClean="0"/>
              <a:t>20/06/2019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AFB37284-0536-452A-88A7-34549F57AEBD}" type="slidenum">
              <a:rPr lang="fr-FR" smtClean="0"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07604" y="4149080"/>
            <a:ext cx="7164796" cy="2124236"/>
          </a:xfrm>
        </p:spPr>
        <p:txBody>
          <a:bodyPr>
            <a:normAutofit fontScale="85000" lnSpcReduction="10000"/>
          </a:bodyPr>
          <a:lstStyle/>
          <a:p>
            <a:r>
              <a:rPr lang="fr-FR" sz="2600" b="1" dirty="0" smtClean="0"/>
              <a:t>Fiabilisation de la transmission de données</a:t>
            </a:r>
          </a:p>
          <a:p>
            <a:endParaRPr lang="fr-FR" sz="2600" b="1" dirty="0"/>
          </a:p>
          <a:p>
            <a:r>
              <a:rPr lang="fr-FR" sz="2600" b="1" dirty="0" smtClean="0"/>
              <a:t>Protocoles </a:t>
            </a:r>
            <a:r>
              <a:rPr lang="fr-FR" sz="2600" b="1" dirty="0"/>
              <a:t>de communication</a:t>
            </a:r>
          </a:p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  <a:p>
            <a:r>
              <a:rPr lang="fr-FR" dirty="0"/>
              <a:t>Dérouler le fonctionnement d’un protocole simple de récupération de perte de paquets (bit alterné</a:t>
            </a:r>
            <a:r>
              <a:rPr lang="fr-FR" dirty="0" smtClean="0"/>
              <a:t>).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03802" y="2132856"/>
            <a:ext cx="7772400" cy="1470025"/>
          </a:xfrm>
        </p:spPr>
        <p:txBody>
          <a:bodyPr/>
          <a:lstStyle/>
          <a:p>
            <a:r>
              <a:rPr lang="fr-FR" sz="3600" b="1" dirty="0" smtClean="0"/>
              <a:t>réseaux</a:t>
            </a:r>
            <a:endParaRPr lang="fr-FR" sz="3600" b="1" dirty="0"/>
          </a:p>
        </p:txBody>
      </p:sp>
    </p:spTree>
    <p:extLst>
      <p:ext uri="{BB962C8B-B14F-4D97-AF65-F5344CB8AC3E}">
        <p14:creationId xmlns:p14="http://schemas.microsoft.com/office/powerpoint/2010/main" val="119883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cap="none" dirty="0" smtClean="0"/>
              <a:t>Simple mais efficace ! un modèle en couche</a:t>
            </a:r>
            <a:br>
              <a:rPr lang="fr-FR" cap="none" dirty="0" smtClean="0"/>
            </a:br>
            <a:endParaRPr lang="fr-FR" cap="non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431540" y="1196752"/>
            <a:ext cx="8291264" cy="1360747"/>
          </a:xfrm>
        </p:spPr>
        <p:txBody>
          <a:bodyPr>
            <a:normAutofit/>
          </a:bodyPr>
          <a:lstStyle/>
          <a:p>
            <a:r>
              <a:rPr lang="fr-FR" dirty="0"/>
              <a:t>Ce modèle basé sur les interactions est très puissant et offre une grande souplesse.</a:t>
            </a:r>
          </a:p>
          <a:p>
            <a:r>
              <a:rPr lang="fr-FR" dirty="0"/>
              <a:t>On peut passer facilement d'une technologie à une autre ou suivre ses évolutions.</a:t>
            </a:r>
          </a:p>
          <a:p>
            <a:r>
              <a:rPr lang="fr-FR" dirty="0"/>
              <a:t>Ce qui est important c'est de définir à chaque niveau ce que l'on attend </a:t>
            </a:r>
            <a:r>
              <a:rPr lang="fr-FR" dirty="0" smtClean="0"/>
              <a:t>comme fonctionnalité</a:t>
            </a:r>
            <a:r>
              <a:rPr lang="fr-FR" dirty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2" y="2492896"/>
            <a:ext cx="4032448" cy="325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134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cap="none" dirty="0" smtClean="0"/>
              <a:t>Un transport de paquets pour un gain de temps</a:t>
            </a:r>
            <a:br>
              <a:rPr lang="fr-FR" cap="none" dirty="0" smtClean="0"/>
            </a:br>
            <a:endParaRPr lang="fr-FR" cap="non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7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83668" y="1417108"/>
            <a:ext cx="6092170" cy="392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023125" y="1237423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t=0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719329" y="3007828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t=10 ms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7651149" y="132611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t=0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719328" y="4593567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t=20 ms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7651149" y="2962331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t=10 ms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7651148" y="3645024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t=12 ms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273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Un problème…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879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cap="none" dirty="0" smtClean="0"/>
              <a:t>Une recette, l’omelette aux truffes</a:t>
            </a:r>
            <a:br>
              <a:rPr lang="fr-FR" cap="none" dirty="0" smtClean="0"/>
            </a:br>
            <a:endParaRPr lang="fr-FR" cap="none" dirty="0"/>
          </a:p>
        </p:txBody>
      </p:sp>
      <p:grpSp>
        <p:nvGrpSpPr>
          <p:cNvPr id="16" name="Groupe 15"/>
          <p:cNvGrpSpPr/>
          <p:nvPr/>
        </p:nvGrpSpPr>
        <p:grpSpPr>
          <a:xfrm>
            <a:off x="1079612" y="1556792"/>
            <a:ext cx="2691539" cy="3687681"/>
            <a:chOff x="410386" y="0"/>
            <a:chExt cx="1807178" cy="2089390"/>
          </a:xfrm>
        </p:grpSpPr>
        <p:sp>
          <p:nvSpPr>
            <p:cNvPr id="32" name="Flèche vers le haut 31"/>
            <p:cNvSpPr/>
            <p:nvPr/>
          </p:nvSpPr>
          <p:spPr>
            <a:xfrm rot="10800000">
              <a:off x="1719618" y="0"/>
              <a:ext cx="94848" cy="208939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grpSp>
          <p:nvGrpSpPr>
            <p:cNvPr id="18" name="Groupe 17"/>
            <p:cNvGrpSpPr/>
            <p:nvPr/>
          </p:nvGrpSpPr>
          <p:grpSpPr>
            <a:xfrm>
              <a:off x="410386" y="21860"/>
              <a:ext cx="1807178" cy="1806590"/>
              <a:chOff x="423715" y="21873"/>
              <a:chExt cx="1807853" cy="1807646"/>
            </a:xfrm>
          </p:grpSpPr>
          <p:grpSp>
            <p:nvGrpSpPr>
              <p:cNvPr id="25" name="Groupe 24"/>
              <p:cNvGrpSpPr/>
              <p:nvPr/>
            </p:nvGrpSpPr>
            <p:grpSpPr>
              <a:xfrm>
                <a:off x="423715" y="335273"/>
                <a:ext cx="1806365" cy="1494246"/>
                <a:chOff x="174463" y="162853"/>
                <a:chExt cx="1810094" cy="1496061"/>
              </a:xfrm>
            </p:grpSpPr>
            <p:sp>
              <p:nvSpPr>
                <p:cNvPr id="27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49762" y="162853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Casser 8 œufs</a:t>
                  </a:r>
                  <a:endParaRPr lang="fr-FR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24435" y="483528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Battre les œufs</a:t>
                  </a:r>
                  <a:endParaRPr lang="fr-FR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74463" y="763237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Incorporer les truffes</a:t>
                  </a:r>
                  <a:endParaRPr lang="fr-FR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35240" y="102445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Faire cuire</a:t>
                  </a:r>
                  <a:endParaRPr lang="fr-FR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49762" y="1338239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Servir</a:t>
                  </a:r>
                  <a:endParaRPr lang="fr-FR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6" name="Zone de texte 2"/>
              <p:cNvSpPr txBox="1">
                <a:spLocks noChangeArrowheads="1"/>
              </p:cNvSpPr>
              <p:nvPr/>
            </p:nvSpPr>
            <p:spPr bwMode="auto">
              <a:xfrm>
                <a:off x="552503" y="21873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Emincer 100 g de truffe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4" name="Zone de texte 2"/>
          <p:cNvSpPr txBox="1">
            <a:spLocks noChangeArrowheads="1"/>
          </p:cNvSpPr>
          <p:nvPr/>
        </p:nvSpPr>
        <p:spPr bwMode="auto">
          <a:xfrm>
            <a:off x="1960010" y="5336740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5" name="Espace réservé du contenu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7" t="51445" r="-531" b="2181"/>
          <a:stretch/>
        </p:blipFill>
        <p:spPr>
          <a:xfrm>
            <a:off x="4749316" y="2527406"/>
            <a:ext cx="3584678" cy="1357057"/>
          </a:xfrm>
        </p:spPr>
      </p:pic>
    </p:spTree>
    <p:extLst>
      <p:ext uri="{BB962C8B-B14F-4D97-AF65-F5344CB8AC3E}">
        <p14:creationId xmlns:p14="http://schemas.microsoft.com/office/powerpoint/2010/main" val="248070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Activité sur ordinateur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Perte de données dans une transmission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999999">
                  <a:alpha val="60000"/>
                </a:srgbClr>
              </a:clrFrom>
              <a:clrTo>
                <a:srgbClr val="999999">
                  <a:alpha val="0"/>
                </a:srgbClr>
              </a:clrTo>
            </a:clrChange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3333" y1="43333" x2="42500" y2="5800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80" t="33180" r="32360" b="31540"/>
          <a:stretch/>
        </p:blipFill>
        <p:spPr>
          <a:xfrm>
            <a:off x="2951820" y="2708920"/>
            <a:ext cx="3543822" cy="190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07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548680"/>
            <a:ext cx="7924800" cy="1143000"/>
          </a:xfrm>
        </p:spPr>
        <p:txBody>
          <a:bodyPr/>
          <a:lstStyle/>
          <a:p>
            <a:r>
              <a:rPr lang="fr-FR" cap="none" dirty="0" smtClean="0"/>
              <a:t>Les deux machines dialoguent, </a:t>
            </a:r>
            <a:br>
              <a:rPr lang="fr-FR" cap="none" dirty="0" smtClean="0"/>
            </a:br>
            <a:r>
              <a:rPr lang="fr-FR" cap="none" dirty="0" smtClean="0"/>
              <a:t>on parle de « mode connecté ».</a:t>
            </a:r>
            <a:br>
              <a:rPr lang="fr-FR" cap="none" dirty="0" smtClean="0"/>
            </a:br>
            <a:endParaRPr lang="fr-FR" cap="none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6" y="1916832"/>
            <a:ext cx="4556690" cy="278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39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cap="none" dirty="0" smtClean="0"/>
              <a:t>Et si tout ne se passe pas comme prévu ?</a:t>
            </a:r>
            <a:br>
              <a:rPr lang="fr-FR" cap="none" dirty="0" smtClean="0"/>
            </a:br>
            <a:endParaRPr lang="fr-FR" cap="none" dirty="0"/>
          </a:p>
        </p:txBody>
      </p:sp>
      <p:grpSp>
        <p:nvGrpSpPr>
          <p:cNvPr id="34" name="Groupe 33"/>
          <p:cNvGrpSpPr/>
          <p:nvPr/>
        </p:nvGrpSpPr>
        <p:grpSpPr>
          <a:xfrm>
            <a:off x="1079612" y="1556792"/>
            <a:ext cx="2691539" cy="3687681"/>
            <a:chOff x="410386" y="0"/>
            <a:chExt cx="1807178" cy="2089390"/>
          </a:xfrm>
        </p:grpSpPr>
        <p:sp>
          <p:nvSpPr>
            <p:cNvPr id="35" name="Flèche vers le haut 34"/>
            <p:cNvSpPr/>
            <p:nvPr/>
          </p:nvSpPr>
          <p:spPr>
            <a:xfrm rot="10800000">
              <a:off x="1719618" y="0"/>
              <a:ext cx="94848" cy="208939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grpSp>
          <p:nvGrpSpPr>
            <p:cNvPr id="36" name="Groupe 35"/>
            <p:cNvGrpSpPr/>
            <p:nvPr/>
          </p:nvGrpSpPr>
          <p:grpSpPr>
            <a:xfrm>
              <a:off x="410386" y="21860"/>
              <a:ext cx="1807178" cy="1806590"/>
              <a:chOff x="423715" y="21873"/>
              <a:chExt cx="1807853" cy="1807646"/>
            </a:xfrm>
          </p:grpSpPr>
          <p:grpSp>
            <p:nvGrpSpPr>
              <p:cNvPr id="37" name="Groupe 36"/>
              <p:cNvGrpSpPr/>
              <p:nvPr/>
            </p:nvGrpSpPr>
            <p:grpSpPr>
              <a:xfrm>
                <a:off x="423715" y="335273"/>
                <a:ext cx="1806365" cy="1494246"/>
                <a:chOff x="174463" y="162853"/>
                <a:chExt cx="1810094" cy="1496061"/>
              </a:xfrm>
            </p:grpSpPr>
            <p:sp>
              <p:nvSpPr>
                <p:cNvPr id="3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49762" y="162853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Casser 8 œufs</a:t>
                  </a:r>
                  <a:endParaRPr lang="fr-FR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24435" y="483528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Battre les œufs</a:t>
                  </a:r>
                  <a:endParaRPr lang="fr-FR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74463" y="763237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Incorporer les truffes</a:t>
                  </a:r>
                  <a:endParaRPr lang="fr-FR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35240" y="102445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Faire cuire</a:t>
                  </a:r>
                  <a:endParaRPr lang="fr-FR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49762" y="1338239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Servir</a:t>
                  </a:r>
                  <a:endParaRPr lang="fr-FR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8" name="Zone de texte 2"/>
              <p:cNvSpPr txBox="1">
                <a:spLocks noChangeArrowheads="1"/>
              </p:cNvSpPr>
              <p:nvPr/>
            </p:nvSpPr>
            <p:spPr bwMode="auto">
              <a:xfrm>
                <a:off x="552503" y="21873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Emincer 100 g de truffe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cxnSp>
        <p:nvCxnSpPr>
          <p:cNvPr id="44" name="Connecteur droit avec flèche 43"/>
          <p:cNvCxnSpPr/>
          <p:nvPr/>
        </p:nvCxnSpPr>
        <p:spPr>
          <a:xfrm>
            <a:off x="3309300" y="3446764"/>
            <a:ext cx="614628" cy="101206"/>
          </a:xfrm>
          <a:prstGeom prst="straightConnector1">
            <a:avLst/>
          </a:prstGeom>
          <a:ln>
            <a:solidFill>
              <a:srgbClr val="FF0000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44"/>
          <p:cNvCxnSpPr/>
          <p:nvPr/>
        </p:nvCxnSpPr>
        <p:spPr>
          <a:xfrm>
            <a:off x="3316593" y="3446210"/>
            <a:ext cx="368303" cy="61265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e 6"/>
          <p:cNvGrpSpPr/>
          <p:nvPr/>
        </p:nvGrpSpPr>
        <p:grpSpPr>
          <a:xfrm>
            <a:off x="1960010" y="1556792"/>
            <a:ext cx="5076763" cy="4343890"/>
            <a:chOff x="1960010" y="1556792"/>
            <a:chExt cx="5076763" cy="4343890"/>
          </a:xfrm>
        </p:grpSpPr>
        <p:grpSp>
          <p:nvGrpSpPr>
            <p:cNvPr id="16" name="Groupe 15"/>
            <p:cNvGrpSpPr/>
            <p:nvPr/>
          </p:nvGrpSpPr>
          <p:grpSpPr>
            <a:xfrm>
              <a:off x="3029530" y="1556792"/>
              <a:ext cx="2947481" cy="3744415"/>
              <a:chOff x="1719618" y="0"/>
              <a:chExt cx="1979025" cy="2121535"/>
            </a:xfrm>
          </p:grpSpPr>
          <p:grpSp>
            <p:nvGrpSpPr>
              <p:cNvPr id="17" name="Groupe 16"/>
              <p:cNvGrpSpPr/>
              <p:nvPr/>
            </p:nvGrpSpPr>
            <p:grpSpPr>
              <a:xfrm>
                <a:off x="1719618" y="0"/>
                <a:ext cx="1979025" cy="2121535"/>
                <a:chOff x="-1" y="0"/>
                <a:chExt cx="2271910" cy="3440962"/>
              </a:xfrm>
            </p:grpSpPr>
            <p:sp>
              <p:nvSpPr>
                <p:cNvPr id="32" name="Flèche vers le haut 31"/>
                <p:cNvSpPr/>
                <p:nvPr/>
              </p:nvSpPr>
              <p:spPr>
                <a:xfrm rot="10800000">
                  <a:off x="-1" y="0"/>
                  <a:ext cx="108885" cy="3388826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33" name="Flèche vers le haut 32"/>
                <p:cNvSpPr/>
                <p:nvPr/>
              </p:nvSpPr>
              <p:spPr>
                <a:xfrm rot="10800000">
                  <a:off x="2147985" y="68233"/>
                  <a:ext cx="123924" cy="3372729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19" name="Groupe 18"/>
              <p:cNvGrpSpPr/>
              <p:nvPr/>
            </p:nvGrpSpPr>
            <p:grpSpPr>
              <a:xfrm>
                <a:off x="1890215" y="163773"/>
                <a:ext cx="1630045" cy="1587496"/>
                <a:chOff x="0" y="0"/>
                <a:chExt cx="1630393" cy="1588122"/>
              </a:xfrm>
            </p:grpSpPr>
            <p:cxnSp>
              <p:nvCxnSpPr>
                <p:cNvPr id="20" name="Connecteur droit avec flèche 19"/>
                <p:cNvCxnSpPr/>
                <p:nvPr/>
              </p:nvCxnSpPr>
              <p:spPr>
                <a:xfrm>
                  <a:off x="8626" y="0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Connecteur droit avec flèche 20"/>
                <p:cNvCxnSpPr/>
                <p:nvPr/>
              </p:nvCxnSpPr>
              <p:spPr>
                <a:xfrm>
                  <a:off x="0" y="301924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Connecteur droit avec flèche 21"/>
                <p:cNvCxnSpPr/>
                <p:nvPr/>
              </p:nvCxnSpPr>
              <p:spPr>
                <a:xfrm>
                  <a:off x="0" y="577744"/>
                  <a:ext cx="1612796" cy="9060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Connecteur droit avec flèche 22"/>
                <p:cNvCxnSpPr/>
                <p:nvPr/>
              </p:nvCxnSpPr>
              <p:spPr>
                <a:xfrm>
                  <a:off x="8626" y="1164566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Connecteur droit avec flèche 23"/>
                <p:cNvCxnSpPr/>
                <p:nvPr/>
              </p:nvCxnSpPr>
              <p:spPr>
                <a:xfrm>
                  <a:off x="17253" y="1423358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6" name="Zone de texte 2"/>
            <p:cNvSpPr txBox="1">
              <a:spLocks noChangeArrowheads="1"/>
            </p:cNvSpPr>
            <p:nvPr/>
          </p:nvSpPr>
          <p:spPr bwMode="auto">
            <a:xfrm>
              <a:off x="4756472" y="5335722"/>
              <a:ext cx="2280301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temps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Zone de texte 2"/>
            <p:cNvSpPr txBox="1">
              <a:spLocks noChangeArrowheads="1"/>
            </p:cNvSpPr>
            <p:nvPr/>
          </p:nvSpPr>
          <p:spPr bwMode="auto">
            <a:xfrm>
              <a:off x="1960010" y="5335722"/>
              <a:ext cx="2280301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temps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2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3029530" y="1556792"/>
            <a:ext cx="2947475" cy="3744415"/>
            <a:chOff x="1719618" y="0"/>
            <a:chExt cx="1979021" cy="2121535"/>
          </a:xfrm>
        </p:grpSpPr>
        <p:grpSp>
          <p:nvGrpSpPr>
            <p:cNvPr id="17" name="Groupe 16"/>
            <p:cNvGrpSpPr/>
            <p:nvPr/>
          </p:nvGrpSpPr>
          <p:grpSpPr>
            <a:xfrm>
              <a:off x="1719618" y="0"/>
              <a:ext cx="1979021" cy="2121535"/>
              <a:chOff x="-1" y="0"/>
              <a:chExt cx="2271910" cy="3440962"/>
            </a:xfrm>
          </p:grpSpPr>
          <p:sp>
            <p:nvSpPr>
              <p:cNvPr id="32" name="Flèche vers le haut 31"/>
              <p:cNvSpPr/>
              <p:nvPr/>
            </p:nvSpPr>
            <p:spPr>
              <a:xfrm rot="10800000">
                <a:off x="-1" y="0"/>
                <a:ext cx="108885" cy="3388826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3" name="Flèche vers le haut 32"/>
              <p:cNvSpPr/>
              <p:nvPr/>
            </p:nvSpPr>
            <p:spPr>
              <a:xfrm rot="10800000">
                <a:off x="2147985" y="68233"/>
                <a:ext cx="123924" cy="3372729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grpSp>
          <p:nvGrpSpPr>
            <p:cNvPr id="19" name="Groupe 18"/>
            <p:cNvGrpSpPr/>
            <p:nvPr/>
          </p:nvGrpSpPr>
          <p:grpSpPr>
            <a:xfrm>
              <a:off x="1890215" y="163773"/>
              <a:ext cx="1630045" cy="1587496"/>
              <a:chOff x="0" y="0"/>
              <a:chExt cx="1630393" cy="1588122"/>
            </a:xfrm>
          </p:grpSpPr>
          <p:cxnSp>
            <p:nvCxnSpPr>
              <p:cNvPr id="20" name="Connecteur droit avec flèche 19"/>
              <p:cNvCxnSpPr/>
              <p:nvPr/>
            </p:nvCxnSpPr>
            <p:spPr>
              <a:xfrm>
                <a:off x="8626" y="0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avec flèche 20"/>
              <p:cNvCxnSpPr/>
              <p:nvPr/>
            </p:nvCxnSpPr>
            <p:spPr>
              <a:xfrm>
                <a:off x="0" y="301924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avec flèche 21"/>
              <p:cNvCxnSpPr/>
              <p:nvPr/>
            </p:nvCxnSpPr>
            <p:spPr>
              <a:xfrm>
                <a:off x="0" y="577744"/>
                <a:ext cx="1612796" cy="906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avec flèche 22"/>
              <p:cNvCxnSpPr/>
              <p:nvPr/>
            </p:nvCxnSpPr>
            <p:spPr>
              <a:xfrm>
                <a:off x="8626" y="1164566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avec flèche 23"/>
              <p:cNvCxnSpPr/>
              <p:nvPr/>
            </p:nvCxnSpPr>
            <p:spPr>
              <a:xfrm>
                <a:off x="17253" y="1423358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e 35"/>
          <p:cNvGrpSpPr/>
          <p:nvPr/>
        </p:nvGrpSpPr>
        <p:grpSpPr>
          <a:xfrm>
            <a:off x="5232789" y="2009432"/>
            <a:ext cx="3404343" cy="3107263"/>
            <a:chOff x="-55060" y="21873"/>
            <a:chExt cx="2286628" cy="1761562"/>
          </a:xfrm>
        </p:grpSpPr>
        <p:grpSp>
          <p:nvGrpSpPr>
            <p:cNvPr id="37" name="Groupe 36"/>
            <p:cNvGrpSpPr/>
            <p:nvPr/>
          </p:nvGrpSpPr>
          <p:grpSpPr>
            <a:xfrm>
              <a:off x="-55060" y="324229"/>
              <a:ext cx="1623129" cy="1459206"/>
              <a:chOff x="-305301" y="151796"/>
              <a:chExt cx="1626479" cy="1460978"/>
            </a:xfrm>
          </p:grpSpPr>
          <p:sp>
            <p:nvSpPr>
              <p:cNvPr id="39" name="Zone de texte 2"/>
              <p:cNvSpPr txBox="1">
                <a:spLocks noChangeArrowheads="1"/>
              </p:cNvSpPr>
              <p:nvPr/>
            </p:nvSpPr>
            <p:spPr bwMode="auto">
              <a:xfrm>
                <a:off x="107062" y="151796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Casser 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Zone de texte 2"/>
              <p:cNvSpPr txBox="1">
                <a:spLocks noChangeArrowheads="1"/>
              </p:cNvSpPr>
              <p:nvPr/>
            </p:nvSpPr>
            <p:spPr bwMode="auto">
              <a:xfrm>
                <a:off x="65565" y="995114"/>
                <a:ext cx="116635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Battre les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Zone de texte 2"/>
              <p:cNvSpPr txBox="1">
                <a:spLocks noChangeArrowheads="1"/>
              </p:cNvSpPr>
              <p:nvPr/>
            </p:nvSpPr>
            <p:spPr bwMode="auto">
              <a:xfrm>
                <a:off x="-213617" y="1155451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Faire cuire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Zone de texte 2"/>
              <p:cNvSpPr txBox="1">
                <a:spLocks noChangeArrowheads="1"/>
              </p:cNvSpPr>
              <p:nvPr/>
            </p:nvSpPr>
            <p:spPr bwMode="auto">
              <a:xfrm>
                <a:off x="-305301" y="1292099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Servir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Zone de texte 2"/>
            <p:cNvSpPr txBox="1">
              <a:spLocks noChangeArrowheads="1"/>
            </p:cNvSpPr>
            <p:nvPr/>
          </p:nvSpPr>
          <p:spPr bwMode="auto">
            <a:xfrm>
              <a:off x="552503" y="21873"/>
              <a:ext cx="1679065" cy="32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Emincer 100 g de truffe</a:t>
              </a:r>
              <a:endParaRPr lang="fr-FR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4" name="Connecteur droit avec flèche 43"/>
          <p:cNvCxnSpPr/>
          <p:nvPr/>
        </p:nvCxnSpPr>
        <p:spPr>
          <a:xfrm>
            <a:off x="3309300" y="3446764"/>
            <a:ext cx="614628" cy="101206"/>
          </a:xfrm>
          <a:prstGeom prst="straightConnector1">
            <a:avLst/>
          </a:prstGeom>
          <a:ln>
            <a:solidFill>
              <a:srgbClr val="FF0000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44"/>
          <p:cNvCxnSpPr/>
          <p:nvPr/>
        </p:nvCxnSpPr>
        <p:spPr>
          <a:xfrm>
            <a:off x="3316593" y="3446210"/>
            <a:ext cx="368303" cy="61265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e 26"/>
          <p:cNvGrpSpPr/>
          <p:nvPr/>
        </p:nvGrpSpPr>
        <p:grpSpPr>
          <a:xfrm>
            <a:off x="1112196" y="1563750"/>
            <a:ext cx="2691539" cy="3188551"/>
            <a:chOff x="423715" y="21873"/>
            <a:chExt cx="1807853" cy="1807646"/>
          </a:xfrm>
        </p:grpSpPr>
        <p:grpSp>
          <p:nvGrpSpPr>
            <p:cNvPr id="28" name="Groupe 27"/>
            <p:cNvGrpSpPr/>
            <p:nvPr/>
          </p:nvGrpSpPr>
          <p:grpSpPr>
            <a:xfrm>
              <a:off x="423715" y="335273"/>
              <a:ext cx="1806365" cy="1494246"/>
              <a:chOff x="174463" y="162853"/>
              <a:chExt cx="1810094" cy="1496061"/>
            </a:xfrm>
          </p:grpSpPr>
          <p:sp>
            <p:nvSpPr>
              <p:cNvPr id="30" name="Zone de texte 2"/>
              <p:cNvSpPr txBox="1">
                <a:spLocks noChangeArrowheads="1"/>
              </p:cNvSpPr>
              <p:nvPr/>
            </p:nvSpPr>
            <p:spPr bwMode="auto">
              <a:xfrm>
                <a:off x="449762" y="162853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Casser 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Zone de texte 2"/>
              <p:cNvSpPr txBox="1">
                <a:spLocks noChangeArrowheads="1"/>
              </p:cNvSpPr>
              <p:nvPr/>
            </p:nvSpPr>
            <p:spPr bwMode="auto">
              <a:xfrm>
                <a:off x="424435" y="483528"/>
                <a:ext cx="116635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Battre les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Zone de texte 2"/>
              <p:cNvSpPr txBox="1">
                <a:spLocks noChangeArrowheads="1"/>
              </p:cNvSpPr>
              <p:nvPr/>
            </p:nvSpPr>
            <p:spPr bwMode="auto">
              <a:xfrm>
                <a:off x="174463" y="763237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Incorporer les truffes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Zone de texte 2"/>
              <p:cNvSpPr txBox="1">
                <a:spLocks noChangeArrowheads="1"/>
              </p:cNvSpPr>
              <p:nvPr/>
            </p:nvSpPr>
            <p:spPr bwMode="auto">
              <a:xfrm>
                <a:off x="335240" y="1024458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Faire cuire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Zone de texte 2"/>
              <p:cNvSpPr txBox="1">
                <a:spLocks noChangeArrowheads="1"/>
              </p:cNvSpPr>
              <p:nvPr/>
            </p:nvSpPr>
            <p:spPr bwMode="auto">
              <a:xfrm>
                <a:off x="449762" y="1338239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Servir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Zone de texte 2"/>
            <p:cNvSpPr txBox="1">
              <a:spLocks noChangeArrowheads="1"/>
            </p:cNvSpPr>
            <p:nvPr/>
          </p:nvSpPr>
          <p:spPr bwMode="auto">
            <a:xfrm>
              <a:off x="552503" y="21873"/>
              <a:ext cx="1679065" cy="32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Emincer 100 g de truffe</a:t>
              </a:r>
              <a:endParaRPr lang="fr-FR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Zone de texte 2"/>
          <p:cNvSpPr txBox="1">
            <a:spLocks noChangeArrowheads="1"/>
          </p:cNvSpPr>
          <p:nvPr/>
        </p:nvSpPr>
        <p:spPr bwMode="auto">
          <a:xfrm>
            <a:off x="4756472" y="5335722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Zone de texte 2"/>
          <p:cNvSpPr txBox="1">
            <a:spLocks noChangeArrowheads="1"/>
          </p:cNvSpPr>
          <p:nvPr/>
        </p:nvSpPr>
        <p:spPr bwMode="auto">
          <a:xfrm>
            <a:off x="1960010" y="5335722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cap="none" dirty="0" smtClean="0"/>
              <a:t>Voilà ce qui se produit…</a:t>
            </a:r>
            <a:br>
              <a:rPr lang="fr-FR" cap="none" dirty="0" smtClean="0"/>
            </a:br>
            <a:endParaRPr lang="fr-FR" cap="none" dirty="0"/>
          </a:p>
        </p:txBody>
      </p:sp>
    </p:spTree>
    <p:extLst>
      <p:ext uri="{BB962C8B-B14F-4D97-AF65-F5344CB8AC3E}">
        <p14:creationId xmlns:p14="http://schemas.microsoft.com/office/powerpoint/2010/main" val="230641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063" l="31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096852"/>
            <a:ext cx="4415945" cy="2946263"/>
          </a:xfrm>
        </p:spPr>
      </p:pic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cap="none" dirty="0" smtClean="0"/>
              <a:t>Nous sommes loin de l’omelette aux truffes…</a:t>
            </a:r>
            <a:br>
              <a:rPr lang="fr-FR" cap="none" dirty="0" smtClean="0"/>
            </a:br>
            <a:endParaRPr lang="fr-FR" cap="none" dirty="0"/>
          </a:p>
        </p:txBody>
      </p:sp>
    </p:spTree>
    <p:extLst>
      <p:ext uri="{BB962C8B-B14F-4D97-AF65-F5344CB8AC3E}">
        <p14:creationId xmlns:p14="http://schemas.microsoft.com/office/powerpoint/2010/main" val="229115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Chercher des pistes de solutions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826" y="2091426"/>
            <a:ext cx="3132348" cy="313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Quelques rappels…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939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3029530" y="1556792"/>
            <a:ext cx="2947475" cy="3744415"/>
            <a:chOff x="1719618" y="0"/>
            <a:chExt cx="1979021" cy="2121535"/>
          </a:xfrm>
        </p:grpSpPr>
        <p:grpSp>
          <p:nvGrpSpPr>
            <p:cNvPr id="17" name="Groupe 16"/>
            <p:cNvGrpSpPr/>
            <p:nvPr/>
          </p:nvGrpSpPr>
          <p:grpSpPr>
            <a:xfrm>
              <a:off x="1719618" y="0"/>
              <a:ext cx="1979021" cy="2121535"/>
              <a:chOff x="-1" y="0"/>
              <a:chExt cx="2271910" cy="3440962"/>
            </a:xfrm>
          </p:grpSpPr>
          <p:sp>
            <p:nvSpPr>
              <p:cNvPr id="32" name="Flèche vers le haut 31"/>
              <p:cNvSpPr/>
              <p:nvPr/>
            </p:nvSpPr>
            <p:spPr>
              <a:xfrm rot="10800000">
                <a:off x="-1" y="0"/>
                <a:ext cx="108885" cy="3388826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3" name="Flèche vers le haut 32"/>
              <p:cNvSpPr/>
              <p:nvPr/>
            </p:nvSpPr>
            <p:spPr>
              <a:xfrm rot="10800000">
                <a:off x="2147985" y="68233"/>
                <a:ext cx="123924" cy="3372729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grpSp>
          <p:nvGrpSpPr>
            <p:cNvPr id="19" name="Groupe 18"/>
            <p:cNvGrpSpPr/>
            <p:nvPr/>
          </p:nvGrpSpPr>
          <p:grpSpPr>
            <a:xfrm>
              <a:off x="1890215" y="163773"/>
              <a:ext cx="1630045" cy="1587496"/>
              <a:chOff x="0" y="0"/>
              <a:chExt cx="1630393" cy="1588122"/>
            </a:xfrm>
          </p:grpSpPr>
          <p:cxnSp>
            <p:nvCxnSpPr>
              <p:cNvPr id="20" name="Connecteur droit avec flèche 19"/>
              <p:cNvCxnSpPr/>
              <p:nvPr/>
            </p:nvCxnSpPr>
            <p:spPr>
              <a:xfrm>
                <a:off x="8626" y="0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avec flèche 20"/>
              <p:cNvCxnSpPr/>
              <p:nvPr/>
            </p:nvCxnSpPr>
            <p:spPr>
              <a:xfrm>
                <a:off x="0" y="301924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avec flèche 21"/>
              <p:cNvCxnSpPr/>
              <p:nvPr/>
            </p:nvCxnSpPr>
            <p:spPr>
              <a:xfrm>
                <a:off x="0" y="577744"/>
                <a:ext cx="1612796" cy="906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avec flèche 22"/>
              <p:cNvCxnSpPr/>
              <p:nvPr/>
            </p:nvCxnSpPr>
            <p:spPr>
              <a:xfrm>
                <a:off x="8626" y="1164566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avec flèche 23"/>
              <p:cNvCxnSpPr/>
              <p:nvPr/>
            </p:nvCxnSpPr>
            <p:spPr>
              <a:xfrm>
                <a:off x="17253" y="1423358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e 35"/>
          <p:cNvGrpSpPr/>
          <p:nvPr/>
        </p:nvGrpSpPr>
        <p:grpSpPr>
          <a:xfrm>
            <a:off x="5232789" y="2009432"/>
            <a:ext cx="3404343" cy="3107263"/>
            <a:chOff x="-55060" y="21873"/>
            <a:chExt cx="2286628" cy="1761562"/>
          </a:xfrm>
        </p:grpSpPr>
        <p:grpSp>
          <p:nvGrpSpPr>
            <p:cNvPr id="37" name="Groupe 36"/>
            <p:cNvGrpSpPr/>
            <p:nvPr/>
          </p:nvGrpSpPr>
          <p:grpSpPr>
            <a:xfrm>
              <a:off x="-55060" y="324229"/>
              <a:ext cx="1623129" cy="1459206"/>
              <a:chOff x="-305301" y="151796"/>
              <a:chExt cx="1626479" cy="1460978"/>
            </a:xfrm>
          </p:grpSpPr>
          <p:sp>
            <p:nvSpPr>
              <p:cNvPr id="39" name="Zone de texte 2"/>
              <p:cNvSpPr txBox="1">
                <a:spLocks noChangeArrowheads="1"/>
              </p:cNvSpPr>
              <p:nvPr/>
            </p:nvSpPr>
            <p:spPr bwMode="auto">
              <a:xfrm>
                <a:off x="107062" y="151796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Casser 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Zone de texte 2"/>
              <p:cNvSpPr txBox="1">
                <a:spLocks noChangeArrowheads="1"/>
              </p:cNvSpPr>
              <p:nvPr/>
            </p:nvSpPr>
            <p:spPr bwMode="auto">
              <a:xfrm>
                <a:off x="65565" y="995114"/>
                <a:ext cx="116635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Battre les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Zone de texte 2"/>
              <p:cNvSpPr txBox="1">
                <a:spLocks noChangeArrowheads="1"/>
              </p:cNvSpPr>
              <p:nvPr/>
            </p:nvSpPr>
            <p:spPr bwMode="auto">
              <a:xfrm>
                <a:off x="-213617" y="1155451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Faire cuire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Zone de texte 2"/>
              <p:cNvSpPr txBox="1">
                <a:spLocks noChangeArrowheads="1"/>
              </p:cNvSpPr>
              <p:nvPr/>
            </p:nvSpPr>
            <p:spPr bwMode="auto">
              <a:xfrm>
                <a:off x="-305301" y="1292099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Servir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Zone de texte 2"/>
            <p:cNvSpPr txBox="1">
              <a:spLocks noChangeArrowheads="1"/>
            </p:cNvSpPr>
            <p:nvPr/>
          </p:nvSpPr>
          <p:spPr bwMode="auto">
            <a:xfrm>
              <a:off x="552503" y="21873"/>
              <a:ext cx="1679065" cy="32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Emincer 100 g de truffe</a:t>
              </a:r>
              <a:endParaRPr lang="fr-FR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4" name="Connecteur droit avec flèche 43"/>
          <p:cNvCxnSpPr/>
          <p:nvPr/>
        </p:nvCxnSpPr>
        <p:spPr>
          <a:xfrm>
            <a:off x="3309300" y="3446764"/>
            <a:ext cx="614628" cy="101206"/>
          </a:xfrm>
          <a:prstGeom prst="straightConnector1">
            <a:avLst/>
          </a:prstGeom>
          <a:ln>
            <a:solidFill>
              <a:srgbClr val="FF0000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44"/>
          <p:cNvCxnSpPr/>
          <p:nvPr/>
        </p:nvCxnSpPr>
        <p:spPr>
          <a:xfrm>
            <a:off x="3316593" y="3446210"/>
            <a:ext cx="368303" cy="61265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e 26"/>
          <p:cNvGrpSpPr/>
          <p:nvPr/>
        </p:nvGrpSpPr>
        <p:grpSpPr>
          <a:xfrm>
            <a:off x="1112196" y="1563750"/>
            <a:ext cx="2691539" cy="3188551"/>
            <a:chOff x="423715" y="21873"/>
            <a:chExt cx="1807853" cy="1807646"/>
          </a:xfrm>
        </p:grpSpPr>
        <p:grpSp>
          <p:nvGrpSpPr>
            <p:cNvPr id="28" name="Groupe 27"/>
            <p:cNvGrpSpPr/>
            <p:nvPr/>
          </p:nvGrpSpPr>
          <p:grpSpPr>
            <a:xfrm>
              <a:off x="423715" y="335273"/>
              <a:ext cx="1806365" cy="1494246"/>
              <a:chOff x="174463" y="162853"/>
              <a:chExt cx="1810094" cy="1496061"/>
            </a:xfrm>
          </p:grpSpPr>
          <p:sp>
            <p:nvSpPr>
              <p:cNvPr id="30" name="Zone de texte 2"/>
              <p:cNvSpPr txBox="1">
                <a:spLocks noChangeArrowheads="1"/>
              </p:cNvSpPr>
              <p:nvPr/>
            </p:nvSpPr>
            <p:spPr bwMode="auto">
              <a:xfrm>
                <a:off x="449762" y="162853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Casser 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Zone de texte 2"/>
              <p:cNvSpPr txBox="1">
                <a:spLocks noChangeArrowheads="1"/>
              </p:cNvSpPr>
              <p:nvPr/>
            </p:nvSpPr>
            <p:spPr bwMode="auto">
              <a:xfrm>
                <a:off x="424435" y="483528"/>
                <a:ext cx="116635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Battre les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Zone de texte 2"/>
              <p:cNvSpPr txBox="1">
                <a:spLocks noChangeArrowheads="1"/>
              </p:cNvSpPr>
              <p:nvPr/>
            </p:nvSpPr>
            <p:spPr bwMode="auto">
              <a:xfrm>
                <a:off x="174463" y="763237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Incorporer les truffes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Zone de texte 2"/>
              <p:cNvSpPr txBox="1">
                <a:spLocks noChangeArrowheads="1"/>
              </p:cNvSpPr>
              <p:nvPr/>
            </p:nvSpPr>
            <p:spPr bwMode="auto">
              <a:xfrm>
                <a:off x="335240" y="1024458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Faire cuire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Zone de texte 2"/>
              <p:cNvSpPr txBox="1">
                <a:spLocks noChangeArrowheads="1"/>
              </p:cNvSpPr>
              <p:nvPr/>
            </p:nvSpPr>
            <p:spPr bwMode="auto">
              <a:xfrm>
                <a:off x="449762" y="1338239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Servir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Zone de texte 2"/>
            <p:cNvSpPr txBox="1">
              <a:spLocks noChangeArrowheads="1"/>
            </p:cNvSpPr>
            <p:nvPr/>
          </p:nvSpPr>
          <p:spPr bwMode="auto">
            <a:xfrm>
              <a:off x="552503" y="21873"/>
              <a:ext cx="1679065" cy="32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Emincer 100 g de truffe</a:t>
              </a:r>
              <a:endParaRPr lang="fr-FR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Zone de texte 2"/>
          <p:cNvSpPr txBox="1">
            <a:spLocks noChangeArrowheads="1"/>
          </p:cNvSpPr>
          <p:nvPr/>
        </p:nvSpPr>
        <p:spPr bwMode="auto">
          <a:xfrm>
            <a:off x="4756472" y="5335722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Zone de texte 2"/>
          <p:cNvSpPr txBox="1">
            <a:spLocks noChangeArrowheads="1"/>
          </p:cNvSpPr>
          <p:nvPr/>
        </p:nvSpPr>
        <p:spPr bwMode="auto">
          <a:xfrm>
            <a:off x="1960010" y="5335722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cap="none" dirty="0" smtClean="0"/>
              <a:t>Comment remédier au problème ?</a:t>
            </a:r>
            <a:br>
              <a:rPr lang="fr-FR" cap="none" dirty="0" smtClean="0"/>
            </a:br>
            <a:endParaRPr lang="fr-FR" cap="none" dirty="0"/>
          </a:p>
        </p:txBody>
      </p:sp>
    </p:spTree>
    <p:extLst>
      <p:ext uri="{BB962C8B-B14F-4D97-AF65-F5344CB8AC3E}">
        <p14:creationId xmlns:p14="http://schemas.microsoft.com/office/powerpoint/2010/main" val="269945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851" t="41141" r="72691" b="36711"/>
          <a:stretch/>
        </p:blipFill>
        <p:spPr>
          <a:xfrm>
            <a:off x="2015716" y="1880828"/>
            <a:ext cx="5078964" cy="248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3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FF0000"/>
                </a:solidFill>
              </a:rPr>
              <a:t>Simulation de travaux </a:t>
            </a:r>
            <a:r>
              <a:rPr lang="fr-FR" dirty="0" smtClean="0">
                <a:solidFill>
                  <a:srgbClr val="FF0000"/>
                </a:solidFill>
              </a:rPr>
              <a:t>élèves</a:t>
            </a:r>
            <a:r>
              <a:rPr lang="fr-FR" cap="none" dirty="0" smtClean="0"/>
              <a:t/>
            </a:r>
            <a:br>
              <a:rPr lang="fr-FR" cap="none" dirty="0" smtClean="0"/>
            </a:br>
            <a:r>
              <a:rPr lang="fr-FR" cap="none" dirty="0" smtClean="0"/>
              <a:t>Numéroter</a:t>
            </a:r>
            <a:endParaRPr lang="fr-FR" cap="none" dirty="0"/>
          </a:p>
        </p:txBody>
      </p:sp>
      <p:grpSp>
        <p:nvGrpSpPr>
          <p:cNvPr id="16" name="Groupe 15"/>
          <p:cNvGrpSpPr/>
          <p:nvPr/>
        </p:nvGrpSpPr>
        <p:grpSpPr>
          <a:xfrm>
            <a:off x="3029530" y="1556792"/>
            <a:ext cx="2947475" cy="3744415"/>
            <a:chOff x="1719618" y="0"/>
            <a:chExt cx="1979021" cy="2121535"/>
          </a:xfrm>
        </p:grpSpPr>
        <p:grpSp>
          <p:nvGrpSpPr>
            <p:cNvPr id="17" name="Groupe 16"/>
            <p:cNvGrpSpPr/>
            <p:nvPr/>
          </p:nvGrpSpPr>
          <p:grpSpPr>
            <a:xfrm>
              <a:off x="1719618" y="0"/>
              <a:ext cx="1979021" cy="2121535"/>
              <a:chOff x="-1" y="0"/>
              <a:chExt cx="2271910" cy="3440962"/>
            </a:xfrm>
          </p:grpSpPr>
          <p:sp>
            <p:nvSpPr>
              <p:cNvPr id="32" name="Flèche vers le haut 31"/>
              <p:cNvSpPr/>
              <p:nvPr/>
            </p:nvSpPr>
            <p:spPr>
              <a:xfrm rot="10800000">
                <a:off x="-1" y="0"/>
                <a:ext cx="108885" cy="3388826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3" name="Flèche vers le haut 32"/>
              <p:cNvSpPr/>
              <p:nvPr/>
            </p:nvSpPr>
            <p:spPr>
              <a:xfrm rot="10800000">
                <a:off x="2147985" y="68233"/>
                <a:ext cx="123924" cy="3372729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grpSp>
          <p:nvGrpSpPr>
            <p:cNvPr id="19" name="Groupe 18"/>
            <p:cNvGrpSpPr/>
            <p:nvPr/>
          </p:nvGrpSpPr>
          <p:grpSpPr>
            <a:xfrm>
              <a:off x="1890215" y="163773"/>
              <a:ext cx="1630045" cy="1587496"/>
              <a:chOff x="0" y="0"/>
              <a:chExt cx="1630393" cy="1588122"/>
            </a:xfrm>
          </p:grpSpPr>
          <p:cxnSp>
            <p:nvCxnSpPr>
              <p:cNvPr id="20" name="Connecteur droit avec flèche 19"/>
              <p:cNvCxnSpPr/>
              <p:nvPr/>
            </p:nvCxnSpPr>
            <p:spPr>
              <a:xfrm>
                <a:off x="8626" y="0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avec flèche 20"/>
              <p:cNvCxnSpPr/>
              <p:nvPr/>
            </p:nvCxnSpPr>
            <p:spPr>
              <a:xfrm>
                <a:off x="0" y="301924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avec flèche 21"/>
              <p:cNvCxnSpPr/>
              <p:nvPr/>
            </p:nvCxnSpPr>
            <p:spPr>
              <a:xfrm>
                <a:off x="0" y="577744"/>
                <a:ext cx="1612796" cy="906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avec flèche 22"/>
              <p:cNvCxnSpPr/>
              <p:nvPr/>
            </p:nvCxnSpPr>
            <p:spPr>
              <a:xfrm>
                <a:off x="8626" y="1164566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avec flèche 23"/>
              <p:cNvCxnSpPr/>
              <p:nvPr/>
            </p:nvCxnSpPr>
            <p:spPr>
              <a:xfrm>
                <a:off x="17253" y="1423358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e 35"/>
          <p:cNvGrpSpPr/>
          <p:nvPr/>
        </p:nvGrpSpPr>
        <p:grpSpPr>
          <a:xfrm>
            <a:off x="5247311" y="2009432"/>
            <a:ext cx="3389821" cy="3079701"/>
            <a:chOff x="-45306" y="21873"/>
            <a:chExt cx="2276874" cy="1745937"/>
          </a:xfrm>
        </p:grpSpPr>
        <p:grpSp>
          <p:nvGrpSpPr>
            <p:cNvPr id="37" name="Groupe 36"/>
            <p:cNvGrpSpPr/>
            <p:nvPr/>
          </p:nvGrpSpPr>
          <p:grpSpPr>
            <a:xfrm>
              <a:off x="-45306" y="324229"/>
              <a:ext cx="1605285" cy="1443581"/>
              <a:chOff x="-295527" y="151796"/>
              <a:chExt cx="1608598" cy="1445334"/>
            </a:xfrm>
          </p:grpSpPr>
          <p:sp>
            <p:nvSpPr>
              <p:cNvPr id="39" name="Zone de texte 2"/>
              <p:cNvSpPr txBox="1">
                <a:spLocks noChangeArrowheads="1"/>
              </p:cNvSpPr>
              <p:nvPr/>
            </p:nvSpPr>
            <p:spPr bwMode="auto">
              <a:xfrm>
                <a:off x="107062" y="151796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 Casser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Zone de texte 2"/>
              <p:cNvSpPr txBox="1">
                <a:spLocks noChangeArrowheads="1"/>
              </p:cNvSpPr>
              <p:nvPr/>
            </p:nvSpPr>
            <p:spPr bwMode="auto">
              <a:xfrm>
                <a:off x="73562" y="1150014"/>
                <a:ext cx="116635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Battre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les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Zone de texte 2"/>
              <p:cNvSpPr txBox="1">
                <a:spLocks noChangeArrowheads="1"/>
              </p:cNvSpPr>
              <p:nvPr/>
            </p:nvSpPr>
            <p:spPr bwMode="auto">
              <a:xfrm>
                <a:off x="-221724" y="1023082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5 Faire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cuire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Zone de texte 2"/>
              <p:cNvSpPr txBox="1">
                <a:spLocks noChangeArrowheads="1"/>
              </p:cNvSpPr>
              <p:nvPr/>
            </p:nvSpPr>
            <p:spPr bwMode="auto">
              <a:xfrm>
                <a:off x="-295527" y="1276455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6 Servir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Zone de texte 2"/>
            <p:cNvSpPr txBox="1">
              <a:spLocks noChangeArrowheads="1"/>
            </p:cNvSpPr>
            <p:nvPr/>
          </p:nvSpPr>
          <p:spPr bwMode="auto">
            <a:xfrm>
              <a:off x="552503" y="21873"/>
              <a:ext cx="1679065" cy="32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 Emincer </a:t>
              </a:r>
              <a:r>
                <a:rPr lang="fr-FR" sz="12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 g de truffe</a:t>
              </a:r>
              <a:endParaRPr lang="fr-FR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4" name="Connecteur droit avec flèche 43"/>
          <p:cNvCxnSpPr/>
          <p:nvPr/>
        </p:nvCxnSpPr>
        <p:spPr>
          <a:xfrm>
            <a:off x="3309300" y="3446764"/>
            <a:ext cx="614628" cy="101206"/>
          </a:xfrm>
          <a:prstGeom prst="straightConnector1">
            <a:avLst/>
          </a:prstGeom>
          <a:ln>
            <a:solidFill>
              <a:srgbClr val="FF0000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44"/>
          <p:cNvCxnSpPr/>
          <p:nvPr/>
        </p:nvCxnSpPr>
        <p:spPr>
          <a:xfrm>
            <a:off x="3316593" y="3446210"/>
            <a:ext cx="368303" cy="61265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e 26"/>
          <p:cNvGrpSpPr/>
          <p:nvPr/>
        </p:nvGrpSpPr>
        <p:grpSpPr>
          <a:xfrm>
            <a:off x="1112196" y="1563750"/>
            <a:ext cx="2691539" cy="3188551"/>
            <a:chOff x="423715" y="21873"/>
            <a:chExt cx="1807853" cy="1807646"/>
          </a:xfrm>
        </p:grpSpPr>
        <p:grpSp>
          <p:nvGrpSpPr>
            <p:cNvPr id="28" name="Groupe 27"/>
            <p:cNvGrpSpPr/>
            <p:nvPr/>
          </p:nvGrpSpPr>
          <p:grpSpPr>
            <a:xfrm>
              <a:off x="423715" y="335273"/>
              <a:ext cx="1806365" cy="1494246"/>
              <a:chOff x="174463" y="162853"/>
              <a:chExt cx="1810094" cy="1496061"/>
            </a:xfrm>
          </p:grpSpPr>
          <p:sp>
            <p:nvSpPr>
              <p:cNvPr id="30" name="Zone de texte 2"/>
              <p:cNvSpPr txBox="1">
                <a:spLocks noChangeArrowheads="1"/>
              </p:cNvSpPr>
              <p:nvPr/>
            </p:nvSpPr>
            <p:spPr bwMode="auto">
              <a:xfrm>
                <a:off x="449762" y="162853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 Casser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Zone de texte 2"/>
              <p:cNvSpPr txBox="1">
                <a:spLocks noChangeArrowheads="1"/>
              </p:cNvSpPr>
              <p:nvPr/>
            </p:nvSpPr>
            <p:spPr bwMode="auto">
              <a:xfrm>
                <a:off x="424435" y="483528"/>
                <a:ext cx="116635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 Battre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les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Zone de texte 2"/>
              <p:cNvSpPr txBox="1">
                <a:spLocks noChangeArrowheads="1"/>
              </p:cNvSpPr>
              <p:nvPr/>
            </p:nvSpPr>
            <p:spPr bwMode="auto">
              <a:xfrm>
                <a:off x="174463" y="763237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 Incorporer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les truffes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Zone de texte 2"/>
              <p:cNvSpPr txBox="1">
                <a:spLocks noChangeArrowheads="1"/>
              </p:cNvSpPr>
              <p:nvPr/>
            </p:nvSpPr>
            <p:spPr bwMode="auto">
              <a:xfrm>
                <a:off x="335240" y="1024458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 Faire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cuire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Zone de texte 2"/>
              <p:cNvSpPr txBox="1">
                <a:spLocks noChangeArrowheads="1"/>
              </p:cNvSpPr>
              <p:nvPr/>
            </p:nvSpPr>
            <p:spPr bwMode="auto">
              <a:xfrm>
                <a:off x="449762" y="1338239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6 Servir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Zone de texte 2"/>
            <p:cNvSpPr txBox="1">
              <a:spLocks noChangeArrowheads="1"/>
            </p:cNvSpPr>
            <p:nvPr/>
          </p:nvSpPr>
          <p:spPr bwMode="auto">
            <a:xfrm>
              <a:off x="552503" y="21873"/>
              <a:ext cx="1679065" cy="32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 Emincer </a:t>
              </a:r>
              <a:r>
                <a:rPr lang="fr-FR" sz="12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 g de truffe</a:t>
              </a:r>
              <a:endParaRPr lang="fr-FR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Zone de texte 2"/>
          <p:cNvSpPr txBox="1">
            <a:spLocks noChangeArrowheads="1"/>
          </p:cNvSpPr>
          <p:nvPr/>
        </p:nvSpPr>
        <p:spPr bwMode="auto">
          <a:xfrm>
            <a:off x="4756472" y="5335722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Zone de texte 2"/>
          <p:cNvSpPr txBox="1">
            <a:spLocks noChangeArrowheads="1"/>
          </p:cNvSpPr>
          <p:nvPr/>
        </p:nvSpPr>
        <p:spPr bwMode="auto">
          <a:xfrm>
            <a:off x="1960010" y="5335722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75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3029530" y="1556792"/>
            <a:ext cx="2947475" cy="3744415"/>
            <a:chOff x="1719618" y="0"/>
            <a:chExt cx="1979021" cy="2121535"/>
          </a:xfrm>
        </p:grpSpPr>
        <p:grpSp>
          <p:nvGrpSpPr>
            <p:cNvPr id="17" name="Groupe 16"/>
            <p:cNvGrpSpPr/>
            <p:nvPr/>
          </p:nvGrpSpPr>
          <p:grpSpPr>
            <a:xfrm>
              <a:off x="1719618" y="0"/>
              <a:ext cx="1979021" cy="2121535"/>
              <a:chOff x="-1" y="0"/>
              <a:chExt cx="2271910" cy="3440962"/>
            </a:xfrm>
          </p:grpSpPr>
          <p:sp>
            <p:nvSpPr>
              <p:cNvPr id="32" name="Flèche vers le haut 31"/>
              <p:cNvSpPr/>
              <p:nvPr/>
            </p:nvSpPr>
            <p:spPr>
              <a:xfrm rot="10800000">
                <a:off x="-1" y="0"/>
                <a:ext cx="108885" cy="3388826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3" name="Flèche vers le haut 32"/>
              <p:cNvSpPr/>
              <p:nvPr/>
            </p:nvSpPr>
            <p:spPr>
              <a:xfrm rot="10800000">
                <a:off x="2147985" y="68233"/>
                <a:ext cx="123924" cy="3372729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grpSp>
          <p:nvGrpSpPr>
            <p:cNvPr id="19" name="Groupe 18"/>
            <p:cNvGrpSpPr/>
            <p:nvPr/>
          </p:nvGrpSpPr>
          <p:grpSpPr>
            <a:xfrm>
              <a:off x="1890215" y="163773"/>
              <a:ext cx="1630045" cy="1587496"/>
              <a:chOff x="0" y="0"/>
              <a:chExt cx="1630393" cy="1588122"/>
            </a:xfrm>
          </p:grpSpPr>
          <p:cxnSp>
            <p:nvCxnSpPr>
              <p:cNvPr id="20" name="Connecteur droit avec flèche 19"/>
              <p:cNvCxnSpPr/>
              <p:nvPr/>
            </p:nvCxnSpPr>
            <p:spPr>
              <a:xfrm>
                <a:off x="8626" y="0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avec flèche 20"/>
              <p:cNvCxnSpPr/>
              <p:nvPr/>
            </p:nvCxnSpPr>
            <p:spPr>
              <a:xfrm>
                <a:off x="0" y="301924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avec flèche 21"/>
              <p:cNvCxnSpPr/>
              <p:nvPr/>
            </p:nvCxnSpPr>
            <p:spPr>
              <a:xfrm>
                <a:off x="0" y="577744"/>
                <a:ext cx="1612796" cy="906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avec flèche 22"/>
              <p:cNvCxnSpPr/>
              <p:nvPr/>
            </p:nvCxnSpPr>
            <p:spPr>
              <a:xfrm>
                <a:off x="8626" y="1164566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avec flèche 23"/>
              <p:cNvCxnSpPr/>
              <p:nvPr/>
            </p:nvCxnSpPr>
            <p:spPr>
              <a:xfrm>
                <a:off x="17253" y="1423358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e 35"/>
          <p:cNvGrpSpPr/>
          <p:nvPr/>
        </p:nvGrpSpPr>
        <p:grpSpPr>
          <a:xfrm>
            <a:off x="5247311" y="2009432"/>
            <a:ext cx="3389821" cy="3079701"/>
            <a:chOff x="-45306" y="21873"/>
            <a:chExt cx="2276874" cy="1745937"/>
          </a:xfrm>
        </p:grpSpPr>
        <p:grpSp>
          <p:nvGrpSpPr>
            <p:cNvPr id="37" name="Groupe 36"/>
            <p:cNvGrpSpPr/>
            <p:nvPr/>
          </p:nvGrpSpPr>
          <p:grpSpPr>
            <a:xfrm>
              <a:off x="-45306" y="324229"/>
              <a:ext cx="1609268" cy="1443581"/>
              <a:chOff x="-295527" y="151796"/>
              <a:chExt cx="1612589" cy="1445334"/>
            </a:xfrm>
          </p:grpSpPr>
          <p:sp>
            <p:nvSpPr>
              <p:cNvPr id="39" name="Zone de texte 2"/>
              <p:cNvSpPr txBox="1">
                <a:spLocks noChangeArrowheads="1"/>
              </p:cNvSpPr>
              <p:nvPr/>
            </p:nvSpPr>
            <p:spPr bwMode="auto">
              <a:xfrm>
                <a:off x="107062" y="151796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 Casser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Zone de texte 2"/>
              <p:cNvSpPr txBox="1">
                <a:spLocks noChangeArrowheads="1"/>
              </p:cNvSpPr>
              <p:nvPr/>
            </p:nvSpPr>
            <p:spPr bwMode="auto">
              <a:xfrm>
                <a:off x="73562" y="1150014"/>
                <a:ext cx="116635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Battre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les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Zone de texte 2"/>
              <p:cNvSpPr txBox="1">
                <a:spLocks noChangeArrowheads="1"/>
              </p:cNvSpPr>
              <p:nvPr/>
            </p:nvSpPr>
            <p:spPr bwMode="auto">
              <a:xfrm>
                <a:off x="-217733" y="1012283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5 Faire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cuire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Zone de texte 2"/>
              <p:cNvSpPr txBox="1">
                <a:spLocks noChangeArrowheads="1"/>
              </p:cNvSpPr>
              <p:nvPr/>
            </p:nvSpPr>
            <p:spPr bwMode="auto">
              <a:xfrm>
                <a:off x="-295527" y="1276455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6 Servir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Zone de texte 2"/>
            <p:cNvSpPr txBox="1">
              <a:spLocks noChangeArrowheads="1"/>
            </p:cNvSpPr>
            <p:nvPr/>
          </p:nvSpPr>
          <p:spPr bwMode="auto">
            <a:xfrm>
              <a:off x="552503" y="21873"/>
              <a:ext cx="1679065" cy="32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 Emincer </a:t>
              </a:r>
              <a:r>
                <a:rPr lang="fr-FR" sz="12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 g de truffe</a:t>
              </a:r>
              <a:endParaRPr lang="fr-FR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4" name="Connecteur droit avec flèche 43"/>
          <p:cNvCxnSpPr/>
          <p:nvPr/>
        </p:nvCxnSpPr>
        <p:spPr>
          <a:xfrm>
            <a:off x="3309300" y="3446764"/>
            <a:ext cx="614628" cy="101206"/>
          </a:xfrm>
          <a:prstGeom prst="straightConnector1">
            <a:avLst/>
          </a:prstGeom>
          <a:ln>
            <a:solidFill>
              <a:srgbClr val="FF0000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44"/>
          <p:cNvCxnSpPr/>
          <p:nvPr/>
        </p:nvCxnSpPr>
        <p:spPr>
          <a:xfrm>
            <a:off x="3316593" y="3446210"/>
            <a:ext cx="368303" cy="61265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e 26"/>
          <p:cNvGrpSpPr/>
          <p:nvPr/>
        </p:nvGrpSpPr>
        <p:grpSpPr>
          <a:xfrm>
            <a:off x="1112196" y="1563750"/>
            <a:ext cx="2691539" cy="3144606"/>
            <a:chOff x="423715" y="21873"/>
            <a:chExt cx="1807853" cy="1782733"/>
          </a:xfrm>
        </p:grpSpPr>
        <p:grpSp>
          <p:nvGrpSpPr>
            <p:cNvPr id="28" name="Groupe 27"/>
            <p:cNvGrpSpPr/>
            <p:nvPr/>
          </p:nvGrpSpPr>
          <p:grpSpPr>
            <a:xfrm>
              <a:off x="423715" y="335273"/>
              <a:ext cx="1796021" cy="1469333"/>
              <a:chOff x="174463" y="162853"/>
              <a:chExt cx="1799729" cy="1471118"/>
            </a:xfrm>
          </p:grpSpPr>
          <p:sp>
            <p:nvSpPr>
              <p:cNvPr id="30" name="Zone de texte 2"/>
              <p:cNvSpPr txBox="1">
                <a:spLocks noChangeArrowheads="1"/>
              </p:cNvSpPr>
              <p:nvPr/>
            </p:nvSpPr>
            <p:spPr bwMode="auto">
              <a:xfrm>
                <a:off x="449762" y="162853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 Casser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Zone de texte 2"/>
              <p:cNvSpPr txBox="1">
                <a:spLocks noChangeArrowheads="1"/>
              </p:cNvSpPr>
              <p:nvPr/>
            </p:nvSpPr>
            <p:spPr bwMode="auto">
              <a:xfrm>
                <a:off x="424435" y="483528"/>
                <a:ext cx="116635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 Battre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les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Zone de texte 2"/>
              <p:cNvSpPr txBox="1">
                <a:spLocks noChangeArrowheads="1"/>
              </p:cNvSpPr>
              <p:nvPr/>
            </p:nvSpPr>
            <p:spPr bwMode="auto">
              <a:xfrm>
                <a:off x="174463" y="763237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 Incorporer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les truffes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Zone de texte 2"/>
              <p:cNvSpPr txBox="1">
                <a:spLocks noChangeArrowheads="1"/>
              </p:cNvSpPr>
              <p:nvPr/>
            </p:nvSpPr>
            <p:spPr bwMode="auto">
              <a:xfrm>
                <a:off x="335240" y="1024458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 Faire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cuire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Zone de texte 2"/>
              <p:cNvSpPr txBox="1">
                <a:spLocks noChangeArrowheads="1"/>
              </p:cNvSpPr>
              <p:nvPr/>
            </p:nvSpPr>
            <p:spPr bwMode="auto">
              <a:xfrm>
                <a:off x="439397" y="1313296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6 Servir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Zone de texte 2"/>
            <p:cNvSpPr txBox="1">
              <a:spLocks noChangeArrowheads="1"/>
            </p:cNvSpPr>
            <p:nvPr/>
          </p:nvSpPr>
          <p:spPr bwMode="auto">
            <a:xfrm>
              <a:off x="552503" y="21873"/>
              <a:ext cx="1679065" cy="32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 Emincer </a:t>
              </a:r>
              <a:r>
                <a:rPr lang="fr-FR" sz="12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 g de truffe</a:t>
              </a:r>
              <a:endParaRPr lang="fr-FR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Zone de texte 2"/>
          <p:cNvSpPr txBox="1">
            <a:spLocks noChangeArrowheads="1"/>
          </p:cNvSpPr>
          <p:nvPr/>
        </p:nvSpPr>
        <p:spPr bwMode="auto">
          <a:xfrm>
            <a:off x="4756472" y="5335722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Zone de texte 2"/>
          <p:cNvSpPr txBox="1">
            <a:spLocks noChangeArrowheads="1"/>
          </p:cNvSpPr>
          <p:nvPr/>
        </p:nvSpPr>
        <p:spPr bwMode="auto">
          <a:xfrm>
            <a:off x="1960010" y="5335722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3296454" y="2089303"/>
            <a:ext cx="2388677" cy="246221"/>
            <a:chOff x="3296454" y="2089303"/>
            <a:chExt cx="2388677" cy="246221"/>
          </a:xfrm>
        </p:grpSpPr>
        <p:cxnSp>
          <p:nvCxnSpPr>
            <p:cNvPr id="58" name="Connecteur droit avec flèche 57"/>
            <p:cNvCxnSpPr/>
            <p:nvPr/>
          </p:nvCxnSpPr>
          <p:spPr>
            <a:xfrm flipH="1">
              <a:off x="3296454" y="2276872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ZoneTexte 6"/>
            <p:cNvSpPr txBox="1"/>
            <p:nvPr/>
          </p:nvSpPr>
          <p:spPr>
            <a:xfrm>
              <a:off x="4093204" y="2089303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1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0" name="Groupe 59"/>
          <p:cNvGrpSpPr/>
          <p:nvPr/>
        </p:nvGrpSpPr>
        <p:grpSpPr>
          <a:xfrm>
            <a:off x="3296452" y="4581444"/>
            <a:ext cx="2388677" cy="246221"/>
            <a:chOff x="3296454" y="2089303"/>
            <a:chExt cx="2388677" cy="246221"/>
          </a:xfrm>
        </p:grpSpPr>
        <p:cxnSp>
          <p:nvCxnSpPr>
            <p:cNvPr id="61" name="Connecteur droit avec flèche 60"/>
            <p:cNvCxnSpPr/>
            <p:nvPr/>
          </p:nvCxnSpPr>
          <p:spPr>
            <a:xfrm flipH="1">
              <a:off x="3296454" y="2276872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ZoneTexte 61"/>
            <p:cNvSpPr txBox="1"/>
            <p:nvPr/>
          </p:nvSpPr>
          <p:spPr>
            <a:xfrm>
              <a:off x="4093204" y="2089303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6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3" name="Groupe 62"/>
          <p:cNvGrpSpPr/>
          <p:nvPr/>
        </p:nvGrpSpPr>
        <p:grpSpPr>
          <a:xfrm>
            <a:off x="3296453" y="4102438"/>
            <a:ext cx="2388677" cy="246221"/>
            <a:chOff x="3296454" y="2089303"/>
            <a:chExt cx="2388677" cy="246221"/>
          </a:xfrm>
        </p:grpSpPr>
        <p:cxnSp>
          <p:nvCxnSpPr>
            <p:cNvPr id="64" name="Connecteur droit avec flèche 63"/>
            <p:cNvCxnSpPr/>
            <p:nvPr/>
          </p:nvCxnSpPr>
          <p:spPr>
            <a:xfrm flipH="1">
              <a:off x="3296454" y="2276872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ZoneTexte 64"/>
            <p:cNvSpPr txBox="1"/>
            <p:nvPr/>
          </p:nvSpPr>
          <p:spPr>
            <a:xfrm>
              <a:off x="4093204" y="2089303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5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6" name="Groupe 65"/>
          <p:cNvGrpSpPr/>
          <p:nvPr/>
        </p:nvGrpSpPr>
        <p:grpSpPr>
          <a:xfrm>
            <a:off x="3296451" y="4344914"/>
            <a:ext cx="2388677" cy="246221"/>
            <a:chOff x="3296454" y="2089303"/>
            <a:chExt cx="2388677" cy="246221"/>
          </a:xfrm>
        </p:grpSpPr>
        <p:cxnSp>
          <p:nvCxnSpPr>
            <p:cNvPr id="67" name="Connecteur droit avec flèche 66"/>
            <p:cNvCxnSpPr/>
            <p:nvPr/>
          </p:nvCxnSpPr>
          <p:spPr>
            <a:xfrm flipH="1">
              <a:off x="3296454" y="2276872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ZoneTexte 67"/>
            <p:cNvSpPr txBox="1"/>
            <p:nvPr/>
          </p:nvSpPr>
          <p:spPr>
            <a:xfrm>
              <a:off x="4093204" y="2089303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3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9" name="Groupe 68"/>
          <p:cNvGrpSpPr/>
          <p:nvPr/>
        </p:nvGrpSpPr>
        <p:grpSpPr>
          <a:xfrm>
            <a:off x="3303132" y="2607971"/>
            <a:ext cx="2388677" cy="246221"/>
            <a:chOff x="3296454" y="2089303"/>
            <a:chExt cx="2388677" cy="246221"/>
          </a:xfrm>
        </p:grpSpPr>
        <p:cxnSp>
          <p:nvCxnSpPr>
            <p:cNvPr id="70" name="Connecteur droit avec flèche 69"/>
            <p:cNvCxnSpPr/>
            <p:nvPr/>
          </p:nvCxnSpPr>
          <p:spPr>
            <a:xfrm flipH="1">
              <a:off x="3296454" y="2276872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ZoneTexte 70"/>
            <p:cNvSpPr txBox="1"/>
            <p:nvPr/>
          </p:nvSpPr>
          <p:spPr>
            <a:xfrm>
              <a:off x="4093204" y="2089303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2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sp>
        <p:nvSpPr>
          <p:cNvPr id="72" name="Zone de texte 2"/>
          <p:cNvSpPr txBox="1">
            <a:spLocks noChangeArrowheads="1"/>
          </p:cNvSpPr>
          <p:nvPr/>
        </p:nvSpPr>
        <p:spPr bwMode="auto">
          <a:xfrm>
            <a:off x="1172750" y="4560211"/>
            <a:ext cx="2280302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Incorporer </a:t>
            </a:r>
            <a:r>
              <a:rPr lang="fr-FR" sz="12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3" name="Connecteur droit avec flèche 72"/>
          <p:cNvCxnSpPr/>
          <p:nvPr/>
        </p:nvCxnSpPr>
        <p:spPr>
          <a:xfrm>
            <a:off x="3316819" y="4675530"/>
            <a:ext cx="2402034" cy="290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e 73"/>
          <p:cNvGrpSpPr/>
          <p:nvPr/>
        </p:nvGrpSpPr>
        <p:grpSpPr>
          <a:xfrm>
            <a:off x="3320849" y="4840859"/>
            <a:ext cx="2388677" cy="246221"/>
            <a:chOff x="3296454" y="2089303"/>
            <a:chExt cx="2388677" cy="246221"/>
          </a:xfrm>
        </p:grpSpPr>
        <p:cxnSp>
          <p:nvCxnSpPr>
            <p:cNvPr id="75" name="Connecteur droit avec flèche 74"/>
            <p:cNvCxnSpPr/>
            <p:nvPr/>
          </p:nvCxnSpPr>
          <p:spPr>
            <a:xfrm flipH="1">
              <a:off x="3296454" y="2276872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/>
            <p:cNvSpPr txBox="1"/>
            <p:nvPr/>
          </p:nvSpPr>
          <p:spPr>
            <a:xfrm>
              <a:off x="4093204" y="2089303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4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sp>
        <p:nvSpPr>
          <p:cNvPr id="77" name="Zone de texte 2"/>
          <p:cNvSpPr txBox="1">
            <a:spLocks noChangeArrowheads="1"/>
          </p:cNvSpPr>
          <p:nvPr/>
        </p:nvSpPr>
        <p:spPr bwMode="auto">
          <a:xfrm>
            <a:off x="5748622" y="4827665"/>
            <a:ext cx="2280302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Incorporer </a:t>
            </a:r>
            <a:r>
              <a:rPr lang="fr-FR" sz="12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8" name="Titre 1"/>
          <p:cNvSpPr txBox="1">
            <a:spLocks/>
          </p:cNvSpPr>
          <p:nvPr/>
        </p:nvSpPr>
        <p:spPr>
          <a:xfrm>
            <a:off x="794072" y="140344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dirty="0">
                <a:solidFill>
                  <a:srgbClr val="FF0000"/>
                </a:solidFill>
              </a:rPr>
              <a:t>Simulation de travaux élèves </a:t>
            </a:r>
            <a:endParaRPr lang="fr-FR" dirty="0" smtClean="0">
              <a:solidFill>
                <a:srgbClr val="FF0000"/>
              </a:solidFill>
            </a:endParaRPr>
          </a:p>
          <a:p>
            <a:r>
              <a:rPr lang="fr-FR" cap="none" dirty="0" smtClean="0"/>
              <a:t>Accuser réception</a:t>
            </a:r>
            <a:endParaRPr lang="fr-FR" cap="none" dirty="0"/>
          </a:p>
        </p:txBody>
      </p:sp>
    </p:spTree>
    <p:extLst>
      <p:ext uri="{BB962C8B-B14F-4D97-AF65-F5344CB8AC3E}">
        <p14:creationId xmlns:p14="http://schemas.microsoft.com/office/powerpoint/2010/main" val="408689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Zone de texte 2"/>
          <p:cNvSpPr txBox="1">
            <a:spLocks noChangeArrowheads="1"/>
          </p:cNvSpPr>
          <p:nvPr/>
        </p:nvSpPr>
        <p:spPr bwMode="auto">
          <a:xfrm>
            <a:off x="2867816" y="4793888"/>
            <a:ext cx="931652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Zone de texte 2"/>
          <p:cNvSpPr txBox="1">
            <a:spLocks noChangeArrowheads="1"/>
          </p:cNvSpPr>
          <p:nvPr/>
        </p:nvSpPr>
        <p:spPr bwMode="auto">
          <a:xfrm>
            <a:off x="989811" y="4770762"/>
            <a:ext cx="1466764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482587" y="2037333"/>
            <a:ext cx="4241813" cy="2756555"/>
            <a:chOff x="1009036" y="1556792"/>
            <a:chExt cx="7391367" cy="3835833"/>
          </a:xfrm>
        </p:grpSpPr>
        <p:grpSp>
          <p:nvGrpSpPr>
            <p:cNvPr id="16" name="Groupe 15"/>
            <p:cNvGrpSpPr/>
            <p:nvPr/>
          </p:nvGrpSpPr>
          <p:grpSpPr>
            <a:xfrm>
              <a:off x="3029530" y="1556792"/>
              <a:ext cx="2947475" cy="3744415"/>
              <a:chOff x="1719618" y="0"/>
              <a:chExt cx="1979021" cy="2121535"/>
            </a:xfrm>
          </p:grpSpPr>
          <p:grpSp>
            <p:nvGrpSpPr>
              <p:cNvPr id="17" name="Groupe 16"/>
              <p:cNvGrpSpPr/>
              <p:nvPr/>
            </p:nvGrpSpPr>
            <p:grpSpPr>
              <a:xfrm>
                <a:off x="1719618" y="0"/>
                <a:ext cx="1979021" cy="2121535"/>
                <a:chOff x="-1" y="0"/>
                <a:chExt cx="2271910" cy="3440962"/>
              </a:xfrm>
            </p:grpSpPr>
            <p:sp>
              <p:nvSpPr>
                <p:cNvPr id="32" name="Flèche vers le haut 31"/>
                <p:cNvSpPr/>
                <p:nvPr/>
              </p:nvSpPr>
              <p:spPr>
                <a:xfrm rot="10800000">
                  <a:off x="-1" y="0"/>
                  <a:ext cx="108885" cy="3388826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33" name="Flèche vers le haut 32"/>
                <p:cNvSpPr/>
                <p:nvPr/>
              </p:nvSpPr>
              <p:spPr>
                <a:xfrm rot="10800000">
                  <a:off x="2147985" y="68233"/>
                  <a:ext cx="123924" cy="3372729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19" name="Groupe 18"/>
              <p:cNvGrpSpPr/>
              <p:nvPr/>
            </p:nvGrpSpPr>
            <p:grpSpPr>
              <a:xfrm>
                <a:off x="1890215" y="163773"/>
                <a:ext cx="1630045" cy="1587496"/>
                <a:chOff x="0" y="0"/>
                <a:chExt cx="1630393" cy="1588122"/>
              </a:xfrm>
            </p:grpSpPr>
            <p:cxnSp>
              <p:nvCxnSpPr>
                <p:cNvPr id="20" name="Connecteur droit avec flèche 19"/>
                <p:cNvCxnSpPr/>
                <p:nvPr/>
              </p:nvCxnSpPr>
              <p:spPr>
                <a:xfrm>
                  <a:off x="8626" y="0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Connecteur droit avec flèche 20"/>
                <p:cNvCxnSpPr/>
                <p:nvPr/>
              </p:nvCxnSpPr>
              <p:spPr>
                <a:xfrm>
                  <a:off x="0" y="301924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Connecteur droit avec flèche 21"/>
                <p:cNvCxnSpPr/>
                <p:nvPr/>
              </p:nvCxnSpPr>
              <p:spPr>
                <a:xfrm>
                  <a:off x="0" y="577744"/>
                  <a:ext cx="1612796" cy="9060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Connecteur droit avec flèche 22"/>
                <p:cNvCxnSpPr/>
                <p:nvPr/>
              </p:nvCxnSpPr>
              <p:spPr>
                <a:xfrm>
                  <a:off x="8626" y="1164566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Connecteur droit avec flèche 23"/>
                <p:cNvCxnSpPr/>
                <p:nvPr/>
              </p:nvCxnSpPr>
              <p:spPr>
                <a:xfrm>
                  <a:off x="17253" y="1423358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Groupe 35"/>
            <p:cNvGrpSpPr/>
            <p:nvPr/>
          </p:nvGrpSpPr>
          <p:grpSpPr>
            <a:xfrm>
              <a:off x="5165303" y="2052835"/>
              <a:ext cx="3235100" cy="3036298"/>
              <a:chOff x="-100389" y="46479"/>
              <a:chExt cx="2172951" cy="1721331"/>
            </a:xfrm>
          </p:grpSpPr>
          <p:grpSp>
            <p:nvGrpSpPr>
              <p:cNvPr id="37" name="Groupe 36"/>
              <p:cNvGrpSpPr/>
              <p:nvPr/>
            </p:nvGrpSpPr>
            <p:grpSpPr>
              <a:xfrm>
                <a:off x="-100389" y="324229"/>
                <a:ext cx="1904004" cy="1443581"/>
                <a:chOff x="-350724" y="151796"/>
                <a:chExt cx="1907933" cy="1445334"/>
              </a:xfrm>
            </p:grpSpPr>
            <p:sp>
              <p:nvSpPr>
                <p:cNvPr id="3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07062" y="151796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2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73562" y="1150014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3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Battre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350724" y="1021238"/>
                  <a:ext cx="1907933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5 Faire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cuire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295527" y="1276455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6 Servir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8" name="Zone de texte 2"/>
              <p:cNvSpPr txBox="1">
                <a:spLocks noChangeArrowheads="1"/>
              </p:cNvSpPr>
              <p:nvPr/>
            </p:nvSpPr>
            <p:spPr bwMode="auto">
              <a:xfrm>
                <a:off x="393497" y="46479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 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44" name="Connecteur droit avec flèche 43"/>
            <p:cNvCxnSpPr/>
            <p:nvPr/>
          </p:nvCxnSpPr>
          <p:spPr>
            <a:xfrm>
              <a:off x="3309300" y="3446764"/>
              <a:ext cx="614628" cy="101206"/>
            </a:xfrm>
            <a:prstGeom prst="straightConnector1">
              <a:avLst/>
            </a:prstGeom>
            <a:ln>
              <a:solidFill>
                <a:srgbClr val="FF0000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avec flèche 44"/>
            <p:cNvCxnSpPr/>
            <p:nvPr/>
          </p:nvCxnSpPr>
          <p:spPr>
            <a:xfrm>
              <a:off x="3316593" y="3446210"/>
              <a:ext cx="368303" cy="61265"/>
            </a:xfrm>
            <a:prstGeom prst="straightConnector1">
              <a:avLst/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e 26"/>
            <p:cNvGrpSpPr/>
            <p:nvPr/>
          </p:nvGrpSpPr>
          <p:grpSpPr>
            <a:xfrm>
              <a:off x="1090693" y="1589865"/>
              <a:ext cx="2695426" cy="3118491"/>
              <a:chOff x="409272" y="36678"/>
              <a:chExt cx="1810464" cy="1767928"/>
            </a:xfrm>
          </p:grpSpPr>
          <p:grpSp>
            <p:nvGrpSpPr>
              <p:cNvPr id="28" name="Groupe 27"/>
              <p:cNvGrpSpPr/>
              <p:nvPr/>
            </p:nvGrpSpPr>
            <p:grpSpPr>
              <a:xfrm>
                <a:off x="423715" y="335273"/>
                <a:ext cx="1796021" cy="1469333"/>
                <a:chOff x="174463" y="162853"/>
                <a:chExt cx="1799729" cy="1471118"/>
              </a:xfrm>
            </p:grpSpPr>
            <p:sp>
              <p:nvSpPr>
                <p:cNvPr id="3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49762" y="162853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2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24435" y="483528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3 Battre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74463" y="763237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4 Incorporer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truffes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35240" y="102445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5 Faire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cuire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39397" y="1313296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6 Servir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9" name="Zone de texte 2"/>
              <p:cNvSpPr txBox="1">
                <a:spLocks noChangeArrowheads="1"/>
              </p:cNvSpPr>
              <p:nvPr/>
            </p:nvSpPr>
            <p:spPr bwMode="auto">
              <a:xfrm>
                <a:off x="409272" y="36678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 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" name="Groupe 7"/>
            <p:cNvGrpSpPr/>
            <p:nvPr/>
          </p:nvGrpSpPr>
          <p:grpSpPr>
            <a:xfrm>
              <a:off x="3296454" y="2089303"/>
              <a:ext cx="2388677" cy="246221"/>
              <a:chOff x="3296454" y="2089303"/>
              <a:chExt cx="2388677" cy="246221"/>
            </a:xfrm>
          </p:grpSpPr>
          <p:cxnSp>
            <p:nvCxnSpPr>
              <p:cNvPr id="58" name="Connecteur droit avec flèche 57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ZoneTexte 6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1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0" name="Groupe 59"/>
            <p:cNvGrpSpPr/>
            <p:nvPr/>
          </p:nvGrpSpPr>
          <p:grpSpPr>
            <a:xfrm>
              <a:off x="3296452" y="4581444"/>
              <a:ext cx="2388677" cy="246221"/>
              <a:chOff x="3296454" y="2089303"/>
              <a:chExt cx="2388677" cy="246221"/>
            </a:xfrm>
          </p:grpSpPr>
          <p:cxnSp>
            <p:nvCxnSpPr>
              <p:cNvPr id="61" name="Connecteur droit avec flèche 60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ZoneTexte 61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6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3" name="Groupe 62"/>
            <p:cNvGrpSpPr/>
            <p:nvPr/>
          </p:nvGrpSpPr>
          <p:grpSpPr>
            <a:xfrm>
              <a:off x="3296453" y="4102438"/>
              <a:ext cx="2388677" cy="246221"/>
              <a:chOff x="3296454" y="2089303"/>
              <a:chExt cx="2388677" cy="246221"/>
            </a:xfrm>
          </p:grpSpPr>
          <p:cxnSp>
            <p:nvCxnSpPr>
              <p:cNvPr id="64" name="Connecteur droit avec flèche 63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ZoneTexte 64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5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6" name="Groupe 65"/>
            <p:cNvGrpSpPr/>
            <p:nvPr/>
          </p:nvGrpSpPr>
          <p:grpSpPr>
            <a:xfrm>
              <a:off x="3296451" y="4344914"/>
              <a:ext cx="2388677" cy="246221"/>
              <a:chOff x="3296454" y="2089303"/>
              <a:chExt cx="2388677" cy="246221"/>
            </a:xfrm>
          </p:grpSpPr>
          <p:cxnSp>
            <p:nvCxnSpPr>
              <p:cNvPr id="67" name="Connecteur droit avec flèche 66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ZoneTexte 67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3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9" name="Groupe 68"/>
            <p:cNvGrpSpPr/>
            <p:nvPr/>
          </p:nvGrpSpPr>
          <p:grpSpPr>
            <a:xfrm>
              <a:off x="3303132" y="2607971"/>
              <a:ext cx="2388677" cy="246221"/>
              <a:chOff x="3296454" y="2089303"/>
              <a:chExt cx="2388677" cy="246221"/>
            </a:xfrm>
          </p:grpSpPr>
          <p:cxnSp>
            <p:nvCxnSpPr>
              <p:cNvPr id="70" name="Connecteur droit avec flèche 69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ZoneTexte 70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2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72" name="Zone de texte 2"/>
            <p:cNvSpPr txBox="1">
              <a:spLocks noChangeArrowheads="1"/>
            </p:cNvSpPr>
            <p:nvPr/>
          </p:nvSpPr>
          <p:spPr bwMode="auto">
            <a:xfrm>
              <a:off x="1009036" y="4545184"/>
              <a:ext cx="2280302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8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 Incorporer </a:t>
              </a:r>
              <a:r>
                <a:rPr lang="fr-FR" sz="8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les truffes</a:t>
              </a:r>
              <a:endParaRPr lang="fr-FR" sz="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3" name="Connecteur droit avec flèche 72"/>
            <p:cNvCxnSpPr/>
            <p:nvPr/>
          </p:nvCxnSpPr>
          <p:spPr>
            <a:xfrm>
              <a:off x="3316819" y="4675530"/>
              <a:ext cx="2402034" cy="2906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e 73"/>
            <p:cNvGrpSpPr/>
            <p:nvPr/>
          </p:nvGrpSpPr>
          <p:grpSpPr>
            <a:xfrm>
              <a:off x="3320849" y="4840859"/>
              <a:ext cx="2388677" cy="246221"/>
              <a:chOff x="3296454" y="2089303"/>
              <a:chExt cx="2388677" cy="246221"/>
            </a:xfrm>
          </p:grpSpPr>
          <p:cxnSp>
            <p:nvCxnSpPr>
              <p:cNvPr id="75" name="Connecteur droit avec flèche 74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ZoneTexte 75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4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77" name="Zone de texte 2"/>
            <p:cNvSpPr txBox="1">
              <a:spLocks noChangeArrowheads="1"/>
            </p:cNvSpPr>
            <p:nvPr/>
          </p:nvSpPr>
          <p:spPr bwMode="auto">
            <a:xfrm>
              <a:off x="5748622" y="4827665"/>
              <a:ext cx="2280302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8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 Incorporer </a:t>
              </a:r>
              <a:r>
                <a:rPr lang="fr-FR" sz="8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les truffes</a:t>
              </a:r>
              <a:endParaRPr lang="fr-FR" sz="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8" name="Titre 1"/>
          <p:cNvSpPr txBox="1">
            <a:spLocks/>
          </p:cNvSpPr>
          <p:nvPr/>
        </p:nvSpPr>
        <p:spPr>
          <a:xfrm>
            <a:off x="762000" y="4270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fr-FR" cap="none" dirty="0"/>
          </a:p>
        </p:txBody>
      </p:sp>
      <p:sp>
        <p:nvSpPr>
          <p:cNvPr id="57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cap="none" dirty="0" smtClean="0"/>
              <a:t>Comment remédier au problème ?</a:t>
            </a:r>
            <a:r>
              <a:rPr lang="fr-FR" cap="none" dirty="0" smtClean="0"/>
              <a:t/>
            </a:r>
            <a:br>
              <a:rPr lang="fr-FR" cap="none" dirty="0" smtClean="0"/>
            </a:br>
            <a:r>
              <a:rPr lang="fr-FR" cap="none" dirty="0" smtClean="0"/>
              <a:t>Et si on simplifiait les échanges et la numérotation?</a:t>
            </a:r>
            <a:endParaRPr lang="fr-FR" cap="none" dirty="0"/>
          </a:p>
        </p:txBody>
      </p:sp>
      <p:sp>
        <p:nvSpPr>
          <p:cNvPr id="3" name="ZoneTexte 2"/>
          <p:cNvSpPr txBox="1"/>
          <p:nvPr/>
        </p:nvSpPr>
        <p:spPr>
          <a:xfrm>
            <a:off x="1079612" y="6093296"/>
            <a:ext cx="7275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Pas d’accusé de réception ACK au-delà d’un certain temps =&gt; le paquet est renvoyé</a:t>
            </a:r>
            <a:endParaRPr lang="fr-FR" dirty="0"/>
          </a:p>
        </p:txBody>
      </p:sp>
      <p:grpSp>
        <p:nvGrpSpPr>
          <p:cNvPr id="56" name="Groupe 55"/>
          <p:cNvGrpSpPr/>
          <p:nvPr/>
        </p:nvGrpSpPr>
        <p:grpSpPr>
          <a:xfrm>
            <a:off x="4658467" y="2152182"/>
            <a:ext cx="4230356" cy="2690859"/>
            <a:chOff x="1028999" y="1556792"/>
            <a:chExt cx="7371404" cy="3744415"/>
          </a:xfrm>
        </p:grpSpPr>
        <p:grpSp>
          <p:nvGrpSpPr>
            <p:cNvPr id="59" name="Groupe 58"/>
            <p:cNvGrpSpPr/>
            <p:nvPr/>
          </p:nvGrpSpPr>
          <p:grpSpPr>
            <a:xfrm>
              <a:off x="3029530" y="1556792"/>
              <a:ext cx="2947475" cy="3744415"/>
              <a:chOff x="1719618" y="0"/>
              <a:chExt cx="1979021" cy="2121535"/>
            </a:xfrm>
          </p:grpSpPr>
          <p:grpSp>
            <p:nvGrpSpPr>
              <p:cNvPr id="117" name="Groupe 116"/>
              <p:cNvGrpSpPr/>
              <p:nvPr/>
            </p:nvGrpSpPr>
            <p:grpSpPr>
              <a:xfrm>
                <a:off x="1719618" y="0"/>
                <a:ext cx="1979021" cy="2121535"/>
                <a:chOff x="-1" y="0"/>
                <a:chExt cx="2271910" cy="3440962"/>
              </a:xfrm>
            </p:grpSpPr>
            <p:sp>
              <p:nvSpPr>
                <p:cNvPr id="124" name="Flèche vers le haut 123"/>
                <p:cNvSpPr/>
                <p:nvPr/>
              </p:nvSpPr>
              <p:spPr>
                <a:xfrm rot="10800000">
                  <a:off x="-1" y="0"/>
                  <a:ext cx="108885" cy="3388826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125" name="Flèche vers le haut 124"/>
                <p:cNvSpPr/>
                <p:nvPr/>
              </p:nvSpPr>
              <p:spPr>
                <a:xfrm rot="10800000">
                  <a:off x="2147985" y="68233"/>
                  <a:ext cx="123924" cy="3372729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118" name="Groupe 117"/>
              <p:cNvGrpSpPr/>
              <p:nvPr/>
            </p:nvGrpSpPr>
            <p:grpSpPr>
              <a:xfrm>
                <a:off x="1890215" y="163773"/>
                <a:ext cx="1628831" cy="1509305"/>
                <a:chOff x="0" y="0"/>
                <a:chExt cx="1629179" cy="1509900"/>
              </a:xfrm>
            </p:grpSpPr>
            <p:cxnSp>
              <p:nvCxnSpPr>
                <p:cNvPr id="119" name="Connecteur droit avec flèche 118"/>
                <p:cNvCxnSpPr/>
                <p:nvPr/>
              </p:nvCxnSpPr>
              <p:spPr>
                <a:xfrm>
                  <a:off x="8626" y="0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Connecteur droit avec flèche 119"/>
                <p:cNvCxnSpPr/>
                <p:nvPr/>
              </p:nvCxnSpPr>
              <p:spPr>
                <a:xfrm>
                  <a:off x="0" y="301924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Connecteur droit avec flèche 120"/>
                <p:cNvCxnSpPr/>
                <p:nvPr/>
              </p:nvCxnSpPr>
              <p:spPr>
                <a:xfrm>
                  <a:off x="0" y="577744"/>
                  <a:ext cx="1629179" cy="238775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Connecteur droit avec flèche 121"/>
                <p:cNvCxnSpPr/>
                <p:nvPr/>
              </p:nvCxnSpPr>
              <p:spPr>
                <a:xfrm>
                  <a:off x="8626" y="1345136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9" name="Groupe 78"/>
            <p:cNvGrpSpPr/>
            <p:nvPr/>
          </p:nvGrpSpPr>
          <p:grpSpPr>
            <a:xfrm>
              <a:off x="5247312" y="2052835"/>
              <a:ext cx="3153091" cy="3036298"/>
              <a:chOff x="-45305" y="46479"/>
              <a:chExt cx="2117867" cy="1721331"/>
            </a:xfrm>
          </p:grpSpPr>
          <p:grpSp>
            <p:nvGrpSpPr>
              <p:cNvPr id="111" name="Groupe 110"/>
              <p:cNvGrpSpPr/>
              <p:nvPr/>
            </p:nvGrpSpPr>
            <p:grpSpPr>
              <a:xfrm>
                <a:off x="-45305" y="324229"/>
                <a:ext cx="1531634" cy="1443581"/>
                <a:chOff x="-295527" y="151796"/>
                <a:chExt cx="1534795" cy="1445334"/>
              </a:xfrm>
            </p:grpSpPr>
            <p:sp>
              <p:nvSpPr>
                <p:cNvPr id="113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07062" y="151796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6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295527" y="1276455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2" name="Zone de texte 2"/>
              <p:cNvSpPr txBox="1">
                <a:spLocks noChangeArrowheads="1"/>
              </p:cNvSpPr>
              <p:nvPr/>
            </p:nvSpPr>
            <p:spPr bwMode="auto">
              <a:xfrm>
                <a:off x="393497" y="46479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Connecteur droit avec flèche 79"/>
            <p:cNvCxnSpPr/>
            <p:nvPr/>
          </p:nvCxnSpPr>
          <p:spPr>
            <a:xfrm>
              <a:off x="3309300" y="3446764"/>
              <a:ext cx="614628" cy="101206"/>
            </a:xfrm>
            <a:prstGeom prst="straightConnector1">
              <a:avLst/>
            </a:prstGeom>
            <a:ln>
              <a:solidFill>
                <a:srgbClr val="FF0000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avec flèche 80"/>
            <p:cNvCxnSpPr/>
            <p:nvPr/>
          </p:nvCxnSpPr>
          <p:spPr>
            <a:xfrm>
              <a:off x="3316593" y="3446210"/>
              <a:ext cx="368303" cy="61265"/>
            </a:xfrm>
            <a:prstGeom prst="straightConnector1">
              <a:avLst/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e 81"/>
            <p:cNvGrpSpPr/>
            <p:nvPr/>
          </p:nvGrpSpPr>
          <p:grpSpPr>
            <a:xfrm>
              <a:off x="1028999" y="1589865"/>
              <a:ext cx="2602372" cy="3621931"/>
              <a:chOff x="367833" y="36678"/>
              <a:chExt cx="1747961" cy="2053337"/>
            </a:xfrm>
          </p:grpSpPr>
          <p:grpSp>
            <p:nvGrpSpPr>
              <p:cNvPr id="104" name="Groupe 103"/>
              <p:cNvGrpSpPr/>
              <p:nvPr/>
            </p:nvGrpSpPr>
            <p:grpSpPr>
              <a:xfrm>
                <a:off x="367833" y="335273"/>
                <a:ext cx="1747961" cy="1754742"/>
                <a:chOff x="118466" y="162853"/>
                <a:chExt cx="1751569" cy="1756874"/>
              </a:xfrm>
            </p:grpSpPr>
            <p:sp>
              <p:nvSpPr>
                <p:cNvPr id="106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49762" y="162853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7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24435" y="483528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Battre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18466" y="78626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Incorporer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truffes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35240" y="102445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25309" y="1599052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…..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5" name="Zone de texte 2"/>
              <p:cNvSpPr txBox="1">
                <a:spLocks noChangeArrowheads="1"/>
              </p:cNvSpPr>
              <p:nvPr/>
            </p:nvSpPr>
            <p:spPr bwMode="auto">
              <a:xfrm>
                <a:off x="409272" y="36678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3" name="Groupe 82"/>
            <p:cNvGrpSpPr/>
            <p:nvPr/>
          </p:nvGrpSpPr>
          <p:grpSpPr>
            <a:xfrm>
              <a:off x="3296454" y="2089303"/>
              <a:ext cx="2388677" cy="342624"/>
              <a:chOff x="3296454" y="2089303"/>
              <a:chExt cx="2388677" cy="342624"/>
            </a:xfrm>
          </p:grpSpPr>
          <p:cxnSp>
            <p:nvCxnSpPr>
              <p:cNvPr id="102" name="Connecteur droit avec flèche 101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ZoneTexte 102"/>
              <p:cNvSpPr txBox="1"/>
              <p:nvPr/>
            </p:nvSpPr>
            <p:spPr>
              <a:xfrm>
                <a:off x="4093204" y="2089303"/>
                <a:ext cx="849703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0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5" name="Groupe 84"/>
            <p:cNvGrpSpPr/>
            <p:nvPr/>
          </p:nvGrpSpPr>
          <p:grpSpPr>
            <a:xfrm>
              <a:off x="3316593" y="4396468"/>
              <a:ext cx="2333110" cy="407685"/>
              <a:chOff x="3316594" y="2383333"/>
              <a:chExt cx="2333110" cy="407685"/>
            </a:xfrm>
          </p:grpSpPr>
          <p:cxnSp>
            <p:nvCxnSpPr>
              <p:cNvPr id="98" name="Connecteur droit avec flèche 97"/>
              <p:cNvCxnSpPr/>
              <p:nvPr/>
            </p:nvCxnSpPr>
            <p:spPr>
              <a:xfrm flipH="1">
                <a:off x="3316594" y="2554644"/>
                <a:ext cx="2333110" cy="236374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ZoneTexte 98"/>
              <p:cNvSpPr txBox="1"/>
              <p:nvPr/>
            </p:nvSpPr>
            <p:spPr>
              <a:xfrm>
                <a:off x="4059776" y="2383333"/>
                <a:ext cx="849703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1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7" name="Groupe 86"/>
            <p:cNvGrpSpPr/>
            <p:nvPr/>
          </p:nvGrpSpPr>
          <p:grpSpPr>
            <a:xfrm>
              <a:off x="3303132" y="2607971"/>
              <a:ext cx="2388677" cy="342624"/>
              <a:chOff x="3296454" y="2089303"/>
              <a:chExt cx="2388677" cy="342624"/>
            </a:xfrm>
          </p:grpSpPr>
          <p:cxnSp>
            <p:nvCxnSpPr>
              <p:cNvPr id="94" name="Connecteur droit avec flèche 93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ZoneTexte 94"/>
              <p:cNvSpPr txBox="1"/>
              <p:nvPr/>
            </p:nvSpPr>
            <p:spPr>
              <a:xfrm>
                <a:off x="4093204" y="2089303"/>
                <a:ext cx="849703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1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</p:grpSp>
      <p:cxnSp>
        <p:nvCxnSpPr>
          <p:cNvPr id="126" name="Connecteur droit avec flèche 125"/>
          <p:cNvCxnSpPr/>
          <p:nvPr/>
        </p:nvCxnSpPr>
        <p:spPr>
          <a:xfrm flipH="1">
            <a:off x="5973476" y="3428999"/>
            <a:ext cx="1370832" cy="1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Zone de texte 2"/>
          <p:cNvSpPr txBox="1">
            <a:spLocks noChangeArrowheads="1"/>
          </p:cNvSpPr>
          <p:nvPr/>
        </p:nvSpPr>
        <p:spPr bwMode="auto">
          <a:xfrm>
            <a:off x="7416316" y="3347037"/>
            <a:ext cx="994483" cy="40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8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Battre </a:t>
            </a:r>
            <a:r>
              <a:rPr lang="fr-FR" sz="8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œufs</a:t>
            </a:r>
            <a:endParaRPr lang="fr-FR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8" name="ZoneTexte 127"/>
          <p:cNvSpPr txBox="1"/>
          <p:nvPr/>
        </p:nvSpPr>
        <p:spPr>
          <a:xfrm>
            <a:off x="6467006" y="3324046"/>
            <a:ext cx="4876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2"/>
                </a:solidFill>
              </a:rPr>
              <a:t>ACK 0</a:t>
            </a:r>
            <a:endParaRPr lang="fr-FR" sz="1000" dirty="0">
              <a:solidFill>
                <a:schemeClr val="tx2"/>
              </a:solidFill>
            </a:endParaRPr>
          </a:p>
        </p:txBody>
      </p:sp>
      <p:sp>
        <p:nvSpPr>
          <p:cNvPr id="129" name="Zone de texte 2"/>
          <p:cNvSpPr txBox="1">
            <a:spLocks noChangeArrowheads="1"/>
          </p:cNvSpPr>
          <p:nvPr/>
        </p:nvSpPr>
        <p:spPr bwMode="auto">
          <a:xfrm>
            <a:off x="4662652" y="3893419"/>
            <a:ext cx="1308636" cy="40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8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Incorporer </a:t>
            </a:r>
            <a:r>
              <a:rPr lang="fr-FR" sz="8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Zone de texte 2"/>
          <p:cNvSpPr txBox="1">
            <a:spLocks noChangeArrowheads="1"/>
          </p:cNvSpPr>
          <p:nvPr/>
        </p:nvSpPr>
        <p:spPr bwMode="auto">
          <a:xfrm>
            <a:off x="7402735" y="4217911"/>
            <a:ext cx="1308636" cy="40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8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Incorporer </a:t>
            </a:r>
            <a:r>
              <a:rPr lang="fr-FR" sz="8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84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Zone de texte 2"/>
          <p:cNvSpPr txBox="1">
            <a:spLocks noChangeArrowheads="1"/>
          </p:cNvSpPr>
          <p:nvPr/>
        </p:nvSpPr>
        <p:spPr bwMode="auto">
          <a:xfrm>
            <a:off x="2867816" y="4793888"/>
            <a:ext cx="931652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Zone de texte 2"/>
          <p:cNvSpPr txBox="1">
            <a:spLocks noChangeArrowheads="1"/>
          </p:cNvSpPr>
          <p:nvPr/>
        </p:nvSpPr>
        <p:spPr bwMode="auto">
          <a:xfrm>
            <a:off x="989811" y="4770762"/>
            <a:ext cx="1466764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482587" y="2037333"/>
            <a:ext cx="4241813" cy="2756555"/>
            <a:chOff x="1009036" y="1556792"/>
            <a:chExt cx="7391367" cy="3835833"/>
          </a:xfrm>
        </p:grpSpPr>
        <p:grpSp>
          <p:nvGrpSpPr>
            <p:cNvPr id="16" name="Groupe 15"/>
            <p:cNvGrpSpPr/>
            <p:nvPr/>
          </p:nvGrpSpPr>
          <p:grpSpPr>
            <a:xfrm>
              <a:off x="3029530" y="1556792"/>
              <a:ext cx="2947475" cy="3744415"/>
              <a:chOff x="1719618" y="0"/>
              <a:chExt cx="1979021" cy="2121535"/>
            </a:xfrm>
          </p:grpSpPr>
          <p:grpSp>
            <p:nvGrpSpPr>
              <p:cNvPr id="17" name="Groupe 16"/>
              <p:cNvGrpSpPr/>
              <p:nvPr/>
            </p:nvGrpSpPr>
            <p:grpSpPr>
              <a:xfrm>
                <a:off x="1719618" y="0"/>
                <a:ext cx="1979021" cy="2121535"/>
                <a:chOff x="-1" y="0"/>
                <a:chExt cx="2271910" cy="3440962"/>
              </a:xfrm>
            </p:grpSpPr>
            <p:sp>
              <p:nvSpPr>
                <p:cNvPr id="32" name="Flèche vers le haut 31"/>
                <p:cNvSpPr/>
                <p:nvPr/>
              </p:nvSpPr>
              <p:spPr>
                <a:xfrm rot="10800000">
                  <a:off x="-1" y="0"/>
                  <a:ext cx="108885" cy="3388826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33" name="Flèche vers le haut 32"/>
                <p:cNvSpPr/>
                <p:nvPr/>
              </p:nvSpPr>
              <p:spPr>
                <a:xfrm rot="10800000">
                  <a:off x="2147985" y="68233"/>
                  <a:ext cx="123924" cy="3372729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19" name="Groupe 18"/>
              <p:cNvGrpSpPr/>
              <p:nvPr/>
            </p:nvGrpSpPr>
            <p:grpSpPr>
              <a:xfrm>
                <a:off x="1890215" y="163773"/>
                <a:ext cx="1630045" cy="1587496"/>
                <a:chOff x="0" y="0"/>
                <a:chExt cx="1630393" cy="1588122"/>
              </a:xfrm>
            </p:grpSpPr>
            <p:cxnSp>
              <p:nvCxnSpPr>
                <p:cNvPr id="20" name="Connecteur droit avec flèche 19"/>
                <p:cNvCxnSpPr/>
                <p:nvPr/>
              </p:nvCxnSpPr>
              <p:spPr>
                <a:xfrm>
                  <a:off x="8626" y="0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Connecteur droit avec flèche 20"/>
                <p:cNvCxnSpPr/>
                <p:nvPr/>
              </p:nvCxnSpPr>
              <p:spPr>
                <a:xfrm>
                  <a:off x="0" y="301924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Connecteur droit avec flèche 21"/>
                <p:cNvCxnSpPr/>
                <p:nvPr/>
              </p:nvCxnSpPr>
              <p:spPr>
                <a:xfrm>
                  <a:off x="0" y="577744"/>
                  <a:ext cx="1612796" cy="9060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Connecteur droit avec flèche 22"/>
                <p:cNvCxnSpPr/>
                <p:nvPr/>
              </p:nvCxnSpPr>
              <p:spPr>
                <a:xfrm>
                  <a:off x="8626" y="1164566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Connecteur droit avec flèche 23"/>
                <p:cNvCxnSpPr/>
                <p:nvPr/>
              </p:nvCxnSpPr>
              <p:spPr>
                <a:xfrm>
                  <a:off x="17253" y="1423358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Groupe 35"/>
            <p:cNvGrpSpPr/>
            <p:nvPr/>
          </p:nvGrpSpPr>
          <p:grpSpPr>
            <a:xfrm>
              <a:off x="5165303" y="2052835"/>
              <a:ext cx="3235100" cy="3036298"/>
              <a:chOff x="-100389" y="46479"/>
              <a:chExt cx="2172951" cy="1721331"/>
            </a:xfrm>
          </p:grpSpPr>
          <p:grpSp>
            <p:nvGrpSpPr>
              <p:cNvPr id="37" name="Groupe 36"/>
              <p:cNvGrpSpPr/>
              <p:nvPr/>
            </p:nvGrpSpPr>
            <p:grpSpPr>
              <a:xfrm>
                <a:off x="-100389" y="324229"/>
                <a:ext cx="1904004" cy="1443581"/>
                <a:chOff x="-350724" y="151796"/>
                <a:chExt cx="1907933" cy="1445334"/>
              </a:xfrm>
            </p:grpSpPr>
            <p:sp>
              <p:nvSpPr>
                <p:cNvPr id="3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07062" y="151796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2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73562" y="1150014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3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Battre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350724" y="1021238"/>
                  <a:ext cx="1907933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5 Faire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cuire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295527" y="1276455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6 Servir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8" name="Zone de texte 2"/>
              <p:cNvSpPr txBox="1">
                <a:spLocks noChangeArrowheads="1"/>
              </p:cNvSpPr>
              <p:nvPr/>
            </p:nvSpPr>
            <p:spPr bwMode="auto">
              <a:xfrm>
                <a:off x="393497" y="46479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 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44" name="Connecteur droit avec flèche 43"/>
            <p:cNvCxnSpPr/>
            <p:nvPr/>
          </p:nvCxnSpPr>
          <p:spPr>
            <a:xfrm>
              <a:off x="3309300" y="3446764"/>
              <a:ext cx="614628" cy="101206"/>
            </a:xfrm>
            <a:prstGeom prst="straightConnector1">
              <a:avLst/>
            </a:prstGeom>
            <a:ln>
              <a:solidFill>
                <a:srgbClr val="FF0000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avec flèche 44"/>
            <p:cNvCxnSpPr/>
            <p:nvPr/>
          </p:nvCxnSpPr>
          <p:spPr>
            <a:xfrm>
              <a:off x="3316593" y="3446210"/>
              <a:ext cx="368303" cy="61265"/>
            </a:xfrm>
            <a:prstGeom prst="straightConnector1">
              <a:avLst/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e 26"/>
            <p:cNvGrpSpPr/>
            <p:nvPr/>
          </p:nvGrpSpPr>
          <p:grpSpPr>
            <a:xfrm>
              <a:off x="1090693" y="1589865"/>
              <a:ext cx="2695426" cy="3118491"/>
              <a:chOff x="409272" y="36678"/>
              <a:chExt cx="1810464" cy="1767928"/>
            </a:xfrm>
          </p:grpSpPr>
          <p:grpSp>
            <p:nvGrpSpPr>
              <p:cNvPr id="28" name="Groupe 27"/>
              <p:cNvGrpSpPr/>
              <p:nvPr/>
            </p:nvGrpSpPr>
            <p:grpSpPr>
              <a:xfrm>
                <a:off x="423715" y="335273"/>
                <a:ext cx="1796021" cy="1469333"/>
                <a:chOff x="174463" y="162853"/>
                <a:chExt cx="1799729" cy="1471118"/>
              </a:xfrm>
            </p:grpSpPr>
            <p:sp>
              <p:nvSpPr>
                <p:cNvPr id="3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49762" y="162853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2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24435" y="483528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3 Battre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74463" y="763237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4 Incorporer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truffes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35240" y="102445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5 Faire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cuire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39397" y="1313296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6 Servir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9" name="Zone de texte 2"/>
              <p:cNvSpPr txBox="1">
                <a:spLocks noChangeArrowheads="1"/>
              </p:cNvSpPr>
              <p:nvPr/>
            </p:nvSpPr>
            <p:spPr bwMode="auto">
              <a:xfrm>
                <a:off x="409272" y="36678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 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" name="Groupe 7"/>
            <p:cNvGrpSpPr/>
            <p:nvPr/>
          </p:nvGrpSpPr>
          <p:grpSpPr>
            <a:xfrm>
              <a:off x="3296454" y="2089303"/>
              <a:ext cx="2388677" cy="246221"/>
              <a:chOff x="3296454" y="2089303"/>
              <a:chExt cx="2388677" cy="246221"/>
            </a:xfrm>
          </p:grpSpPr>
          <p:cxnSp>
            <p:nvCxnSpPr>
              <p:cNvPr id="58" name="Connecteur droit avec flèche 57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ZoneTexte 6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1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0" name="Groupe 59"/>
            <p:cNvGrpSpPr/>
            <p:nvPr/>
          </p:nvGrpSpPr>
          <p:grpSpPr>
            <a:xfrm>
              <a:off x="3296452" y="4581444"/>
              <a:ext cx="2388677" cy="246221"/>
              <a:chOff x="3296454" y="2089303"/>
              <a:chExt cx="2388677" cy="246221"/>
            </a:xfrm>
          </p:grpSpPr>
          <p:cxnSp>
            <p:nvCxnSpPr>
              <p:cNvPr id="61" name="Connecteur droit avec flèche 60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ZoneTexte 61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6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3" name="Groupe 62"/>
            <p:cNvGrpSpPr/>
            <p:nvPr/>
          </p:nvGrpSpPr>
          <p:grpSpPr>
            <a:xfrm>
              <a:off x="3296453" y="4102438"/>
              <a:ext cx="2388677" cy="246221"/>
              <a:chOff x="3296454" y="2089303"/>
              <a:chExt cx="2388677" cy="246221"/>
            </a:xfrm>
          </p:grpSpPr>
          <p:cxnSp>
            <p:nvCxnSpPr>
              <p:cNvPr id="64" name="Connecteur droit avec flèche 63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ZoneTexte 64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5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6" name="Groupe 65"/>
            <p:cNvGrpSpPr/>
            <p:nvPr/>
          </p:nvGrpSpPr>
          <p:grpSpPr>
            <a:xfrm>
              <a:off x="3296451" y="4344914"/>
              <a:ext cx="2388677" cy="246221"/>
              <a:chOff x="3296454" y="2089303"/>
              <a:chExt cx="2388677" cy="246221"/>
            </a:xfrm>
          </p:grpSpPr>
          <p:cxnSp>
            <p:nvCxnSpPr>
              <p:cNvPr id="67" name="Connecteur droit avec flèche 66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ZoneTexte 67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3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9" name="Groupe 68"/>
            <p:cNvGrpSpPr/>
            <p:nvPr/>
          </p:nvGrpSpPr>
          <p:grpSpPr>
            <a:xfrm>
              <a:off x="3303132" y="2607971"/>
              <a:ext cx="2388677" cy="246221"/>
              <a:chOff x="3296454" y="2089303"/>
              <a:chExt cx="2388677" cy="246221"/>
            </a:xfrm>
          </p:grpSpPr>
          <p:cxnSp>
            <p:nvCxnSpPr>
              <p:cNvPr id="70" name="Connecteur droit avec flèche 69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ZoneTexte 70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2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72" name="Zone de texte 2"/>
            <p:cNvSpPr txBox="1">
              <a:spLocks noChangeArrowheads="1"/>
            </p:cNvSpPr>
            <p:nvPr/>
          </p:nvSpPr>
          <p:spPr bwMode="auto">
            <a:xfrm>
              <a:off x="1009036" y="4545184"/>
              <a:ext cx="2280302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8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 Incorporer </a:t>
              </a:r>
              <a:r>
                <a:rPr lang="fr-FR" sz="8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les truffes</a:t>
              </a:r>
              <a:endParaRPr lang="fr-FR" sz="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3" name="Connecteur droit avec flèche 72"/>
            <p:cNvCxnSpPr/>
            <p:nvPr/>
          </p:nvCxnSpPr>
          <p:spPr>
            <a:xfrm>
              <a:off x="3316819" y="4675530"/>
              <a:ext cx="2402034" cy="2906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e 73"/>
            <p:cNvGrpSpPr/>
            <p:nvPr/>
          </p:nvGrpSpPr>
          <p:grpSpPr>
            <a:xfrm>
              <a:off x="3320849" y="4840859"/>
              <a:ext cx="2388677" cy="246221"/>
              <a:chOff x="3296454" y="2089303"/>
              <a:chExt cx="2388677" cy="246221"/>
            </a:xfrm>
          </p:grpSpPr>
          <p:cxnSp>
            <p:nvCxnSpPr>
              <p:cNvPr id="75" name="Connecteur droit avec flèche 74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ZoneTexte 75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4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77" name="Zone de texte 2"/>
            <p:cNvSpPr txBox="1">
              <a:spLocks noChangeArrowheads="1"/>
            </p:cNvSpPr>
            <p:nvPr/>
          </p:nvSpPr>
          <p:spPr bwMode="auto">
            <a:xfrm>
              <a:off x="5748622" y="4827665"/>
              <a:ext cx="2280302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8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 Incorporer </a:t>
              </a:r>
              <a:r>
                <a:rPr lang="fr-FR" sz="8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les truffes</a:t>
              </a:r>
              <a:endParaRPr lang="fr-FR" sz="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8" name="Titre 1"/>
          <p:cNvSpPr txBox="1">
            <a:spLocks/>
          </p:cNvSpPr>
          <p:nvPr/>
        </p:nvSpPr>
        <p:spPr>
          <a:xfrm>
            <a:off x="762000" y="4270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fr-FR" cap="none" dirty="0"/>
          </a:p>
        </p:txBody>
      </p:sp>
      <p:sp>
        <p:nvSpPr>
          <p:cNvPr id="57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cap="none" dirty="0" smtClean="0"/>
              <a:t>Comment remédier au problème ?</a:t>
            </a:r>
            <a:r>
              <a:rPr lang="fr-FR" cap="none" dirty="0" smtClean="0"/>
              <a:t/>
            </a:r>
            <a:br>
              <a:rPr lang="fr-FR" cap="none" dirty="0" smtClean="0"/>
            </a:br>
            <a:r>
              <a:rPr lang="fr-FR" cap="none" dirty="0" smtClean="0"/>
              <a:t>Et si on simplifiait les échanges et la numérotation?</a:t>
            </a:r>
            <a:endParaRPr lang="fr-FR" cap="none" dirty="0"/>
          </a:p>
        </p:txBody>
      </p:sp>
      <p:sp>
        <p:nvSpPr>
          <p:cNvPr id="3" name="ZoneTexte 2"/>
          <p:cNvSpPr txBox="1"/>
          <p:nvPr/>
        </p:nvSpPr>
        <p:spPr>
          <a:xfrm>
            <a:off x="5155455" y="5151056"/>
            <a:ext cx="3002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 bit de numérotation seulement !</a:t>
            </a:r>
            <a:endParaRPr lang="fr-FR" dirty="0"/>
          </a:p>
        </p:txBody>
      </p:sp>
      <p:grpSp>
        <p:nvGrpSpPr>
          <p:cNvPr id="56" name="Groupe 55"/>
          <p:cNvGrpSpPr/>
          <p:nvPr/>
        </p:nvGrpSpPr>
        <p:grpSpPr>
          <a:xfrm>
            <a:off x="4658467" y="2152182"/>
            <a:ext cx="4230356" cy="2690859"/>
            <a:chOff x="1028999" y="1556792"/>
            <a:chExt cx="7371404" cy="3744415"/>
          </a:xfrm>
        </p:grpSpPr>
        <p:grpSp>
          <p:nvGrpSpPr>
            <p:cNvPr id="59" name="Groupe 58"/>
            <p:cNvGrpSpPr/>
            <p:nvPr/>
          </p:nvGrpSpPr>
          <p:grpSpPr>
            <a:xfrm>
              <a:off x="3029530" y="1556792"/>
              <a:ext cx="2947475" cy="3744415"/>
              <a:chOff x="1719618" y="0"/>
              <a:chExt cx="1979021" cy="2121535"/>
            </a:xfrm>
          </p:grpSpPr>
          <p:grpSp>
            <p:nvGrpSpPr>
              <p:cNvPr id="117" name="Groupe 116"/>
              <p:cNvGrpSpPr/>
              <p:nvPr/>
            </p:nvGrpSpPr>
            <p:grpSpPr>
              <a:xfrm>
                <a:off x="1719618" y="0"/>
                <a:ext cx="1979021" cy="2121535"/>
                <a:chOff x="-1" y="0"/>
                <a:chExt cx="2271910" cy="3440962"/>
              </a:xfrm>
            </p:grpSpPr>
            <p:sp>
              <p:nvSpPr>
                <p:cNvPr id="124" name="Flèche vers le haut 123"/>
                <p:cNvSpPr/>
                <p:nvPr/>
              </p:nvSpPr>
              <p:spPr>
                <a:xfrm rot="10800000">
                  <a:off x="-1" y="0"/>
                  <a:ext cx="108885" cy="3388826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125" name="Flèche vers le haut 124"/>
                <p:cNvSpPr/>
                <p:nvPr/>
              </p:nvSpPr>
              <p:spPr>
                <a:xfrm rot="10800000">
                  <a:off x="2147985" y="68233"/>
                  <a:ext cx="123924" cy="3372729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118" name="Groupe 117"/>
              <p:cNvGrpSpPr/>
              <p:nvPr/>
            </p:nvGrpSpPr>
            <p:grpSpPr>
              <a:xfrm>
                <a:off x="1890215" y="163773"/>
                <a:ext cx="1628831" cy="1509305"/>
                <a:chOff x="0" y="0"/>
                <a:chExt cx="1629179" cy="1509900"/>
              </a:xfrm>
            </p:grpSpPr>
            <p:cxnSp>
              <p:nvCxnSpPr>
                <p:cNvPr id="119" name="Connecteur droit avec flèche 118"/>
                <p:cNvCxnSpPr/>
                <p:nvPr/>
              </p:nvCxnSpPr>
              <p:spPr>
                <a:xfrm>
                  <a:off x="8626" y="0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Connecteur droit avec flèche 119"/>
                <p:cNvCxnSpPr/>
                <p:nvPr/>
              </p:nvCxnSpPr>
              <p:spPr>
                <a:xfrm>
                  <a:off x="0" y="301924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Connecteur droit avec flèche 120"/>
                <p:cNvCxnSpPr/>
                <p:nvPr/>
              </p:nvCxnSpPr>
              <p:spPr>
                <a:xfrm>
                  <a:off x="0" y="577744"/>
                  <a:ext cx="1629179" cy="238775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Connecteur droit avec flèche 121"/>
                <p:cNvCxnSpPr/>
                <p:nvPr/>
              </p:nvCxnSpPr>
              <p:spPr>
                <a:xfrm>
                  <a:off x="8626" y="1345136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9" name="Groupe 78"/>
            <p:cNvGrpSpPr/>
            <p:nvPr/>
          </p:nvGrpSpPr>
          <p:grpSpPr>
            <a:xfrm>
              <a:off x="5247312" y="2052835"/>
              <a:ext cx="3153091" cy="3036298"/>
              <a:chOff x="-45305" y="46479"/>
              <a:chExt cx="2117867" cy="1721331"/>
            </a:xfrm>
          </p:grpSpPr>
          <p:grpSp>
            <p:nvGrpSpPr>
              <p:cNvPr id="111" name="Groupe 110"/>
              <p:cNvGrpSpPr/>
              <p:nvPr/>
            </p:nvGrpSpPr>
            <p:grpSpPr>
              <a:xfrm>
                <a:off x="-45305" y="324229"/>
                <a:ext cx="1531634" cy="1443581"/>
                <a:chOff x="-295527" y="151796"/>
                <a:chExt cx="1534795" cy="1445334"/>
              </a:xfrm>
            </p:grpSpPr>
            <p:sp>
              <p:nvSpPr>
                <p:cNvPr id="113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07062" y="151796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6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295527" y="1276455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2" name="Zone de texte 2"/>
              <p:cNvSpPr txBox="1">
                <a:spLocks noChangeArrowheads="1"/>
              </p:cNvSpPr>
              <p:nvPr/>
            </p:nvSpPr>
            <p:spPr bwMode="auto">
              <a:xfrm>
                <a:off x="393497" y="46479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Connecteur droit avec flèche 79"/>
            <p:cNvCxnSpPr/>
            <p:nvPr/>
          </p:nvCxnSpPr>
          <p:spPr>
            <a:xfrm>
              <a:off x="3309300" y="3446764"/>
              <a:ext cx="614628" cy="101206"/>
            </a:xfrm>
            <a:prstGeom prst="straightConnector1">
              <a:avLst/>
            </a:prstGeom>
            <a:ln>
              <a:solidFill>
                <a:srgbClr val="FF0000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avec flèche 80"/>
            <p:cNvCxnSpPr/>
            <p:nvPr/>
          </p:nvCxnSpPr>
          <p:spPr>
            <a:xfrm>
              <a:off x="3316593" y="3446210"/>
              <a:ext cx="368303" cy="61265"/>
            </a:xfrm>
            <a:prstGeom prst="straightConnector1">
              <a:avLst/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e 81"/>
            <p:cNvGrpSpPr/>
            <p:nvPr/>
          </p:nvGrpSpPr>
          <p:grpSpPr>
            <a:xfrm>
              <a:off x="1028999" y="1589865"/>
              <a:ext cx="2602372" cy="3621931"/>
              <a:chOff x="367833" y="36678"/>
              <a:chExt cx="1747961" cy="2053337"/>
            </a:xfrm>
          </p:grpSpPr>
          <p:grpSp>
            <p:nvGrpSpPr>
              <p:cNvPr id="104" name="Groupe 103"/>
              <p:cNvGrpSpPr/>
              <p:nvPr/>
            </p:nvGrpSpPr>
            <p:grpSpPr>
              <a:xfrm>
                <a:off x="367833" y="335273"/>
                <a:ext cx="1747961" cy="1754742"/>
                <a:chOff x="118466" y="162853"/>
                <a:chExt cx="1751569" cy="1756874"/>
              </a:xfrm>
            </p:grpSpPr>
            <p:sp>
              <p:nvSpPr>
                <p:cNvPr id="106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49762" y="162853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7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24435" y="483528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Battre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18466" y="78626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Incorporer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truffes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35240" y="102445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25309" y="1599052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……..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5" name="Zone de texte 2"/>
              <p:cNvSpPr txBox="1">
                <a:spLocks noChangeArrowheads="1"/>
              </p:cNvSpPr>
              <p:nvPr/>
            </p:nvSpPr>
            <p:spPr bwMode="auto">
              <a:xfrm>
                <a:off x="409272" y="36678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3" name="Groupe 82"/>
            <p:cNvGrpSpPr/>
            <p:nvPr/>
          </p:nvGrpSpPr>
          <p:grpSpPr>
            <a:xfrm>
              <a:off x="3296454" y="2089303"/>
              <a:ext cx="2388677" cy="342624"/>
              <a:chOff x="3296454" y="2089303"/>
              <a:chExt cx="2388677" cy="342624"/>
            </a:xfrm>
          </p:grpSpPr>
          <p:cxnSp>
            <p:nvCxnSpPr>
              <p:cNvPr id="102" name="Connecteur droit avec flèche 101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ZoneTexte 102"/>
              <p:cNvSpPr txBox="1"/>
              <p:nvPr/>
            </p:nvSpPr>
            <p:spPr>
              <a:xfrm>
                <a:off x="4093204" y="2089303"/>
                <a:ext cx="849703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1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5" name="Groupe 84"/>
            <p:cNvGrpSpPr/>
            <p:nvPr/>
          </p:nvGrpSpPr>
          <p:grpSpPr>
            <a:xfrm>
              <a:off x="3316593" y="4396468"/>
              <a:ext cx="2333110" cy="407685"/>
              <a:chOff x="3316594" y="2383333"/>
              <a:chExt cx="2333110" cy="407685"/>
            </a:xfrm>
          </p:grpSpPr>
          <p:cxnSp>
            <p:nvCxnSpPr>
              <p:cNvPr id="98" name="Connecteur droit avec flèche 97"/>
              <p:cNvCxnSpPr/>
              <p:nvPr/>
            </p:nvCxnSpPr>
            <p:spPr>
              <a:xfrm flipH="1">
                <a:off x="3316594" y="2554644"/>
                <a:ext cx="2333110" cy="236374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ZoneTexte 98"/>
              <p:cNvSpPr txBox="1"/>
              <p:nvPr/>
            </p:nvSpPr>
            <p:spPr>
              <a:xfrm>
                <a:off x="4059776" y="2383333"/>
                <a:ext cx="849703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0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7" name="Groupe 86"/>
            <p:cNvGrpSpPr/>
            <p:nvPr/>
          </p:nvGrpSpPr>
          <p:grpSpPr>
            <a:xfrm>
              <a:off x="3303132" y="2607971"/>
              <a:ext cx="2388677" cy="342624"/>
              <a:chOff x="3296454" y="2089303"/>
              <a:chExt cx="2388677" cy="342624"/>
            </a:xfrm>
          </p:grpSpPr>
          <p:cxnSp>
            <p:nvCxnSpPr>
              <p:cNvPr id="94" name="Connecteur droit avec flèche 93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ZoneTexte 94"/>
              <p:cNvSpPr txBox="1"/>
              <p:nvPr/>
            </p:nvSpPr>
            <p:spPr>
              <a:xfrm>
                <a:off x="4093204" y="2089303"/>
                <a:ext cx="849703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0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</p:grpSp>
      <p:cxnSp>
        <p:nvCxnSpPr>
          <p:cNvPr id="126" name="Connecteur droit avec flèche 125"/>
          <p:cNvCxnSpPr/>
          <p:nvPr/>
        </p:nvCxnSpPr>
        <p:spPr>
          <a:xfrm flipH="1">
            <a:off x="5973476" y="3428999"/>
            <a:ext cx="1370832" cy="1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Zone de texte 2"/>
          <p:cNvSpPr txBox="1">
            <a:spLocks noChangeArrowheads="1"/>
          </p:cNvSpPr>
          <p:nvPr/>
        </p:nvSpPr>
        <p:spPr bwMode="auto">
          <a:xfrm>
            <a:off x="7416316" y="3347037"/>
            <a:ext cx="994483" cy="40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8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Battre </a:t>
            </a:r>
            <a:r>
              <a:rPr lang="fr-FR" sz="8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œufs</a:t>
            </a:r>
            <a:endParaRPr lang="fr-FR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8" name="ZoneTexte 127"/>
          <p:cNvSpPr txBox="1"/>
          <p:nvPr/>
        </p:nvSpPr>
        <p:spPr>
          <a:xfrm>
            <a:off x="6467006" y="3324046"/>
            <a:ext cx="4876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2"/>
                </a:solidFill>
              </a:rPr>
              <a:t>ACK 1</a:t>
            </a:r>
            <a:endParaRPr lang="fr-FR" sz="1000" dirty="0">
              <a:solidFill>
                <a:schemeClr val="tx2"/>
              </a:solidFill>
            </a:endParaRPr>
          </a:p>
        </p:txBody>
      </p:sp>
      <p:sp>
        <p:nvSpPr>
          <p:cNvPr id="129" name="Zone de texte 2"/>
          <p:cNvSpPr txBox="1">
            <a:spLocks noChangeArrowheads="1"/>
          </p:cNvSpPr>
          <p:nvPr/>
        </p:nvSpPr>
        <p:spPr bwMode="auto">
          <a:xfrm>
            <a:off x="4662652" y="3893419"/>
            <a:ext cx="1308636" cy="40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8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Incorporer </a:t>
            </a:r>
            <a:r>
              <a:rPr lang="fr-FR" sz="8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Zone de texte 2"/>
          <p:cNvSpPr txBox="1">
            <a:spLocks noChangeArrowheads="1"/>
          </p:cNvSpPr>
          <p:nvPr/>
        </p:nvSpPr>
        <p:spPr bwMode="auto">
          <a:xfrm>
            <a:off x="7402735" y="4217911"/>
            <a:ext cx="1308636" cy="40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8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Incorporer </a:t>
            </a:r>
            <a:r>
              <a:rPr lang="fr-FR" sz="8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6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Zone de texte 2"/>
          <p:cNvSpPr txBox="1">
            <a:spLocks noChangeArrowheads="1"/>
          </p:cNvSpPr>
          <p:nvPr/>
        </p:nvSpPr>
        <p:spPr bwMode="auto">
          <a:xfrm>
            <a:off x="2867816" y="4793888"/>
            <a:ext cx="931652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Zone de texte 2"/>
          <p:cNvSpPr txBox="1">
            <a:spLocks noChangeArrowheads="1"/>
          </p:cNvSpPr>
          <p:nvPr/>
        </p:nvSpPr>
        <p:spPr bwMode="auto">
          <a:xfrm>
            <a:off x="989811" y="4770762"/>
            <a:ext cx="1466764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482587" y="2037333"/>
            <a:ext cx="4241813" cy="2756555"/>
            <a:chOff x="1009036" y="1556792"/>
            <a:chExt cx="7391367" cy="3835833"/>
          </a:xfrm>
        </p:grpSpPr>
        <p:grpSp>
          <p:nvGrpSpPr>
            <p:cNvPr id="16" name="Groupe 15"/>
            <p:cNvGrpSpPr/>
            <p:nvPr/>
          </p:nvGrpSpPr>
          <p:grpSpPr>
            <a:xfrm>
              <a:off x="3029530" y="1556792"/>
              <a:ext cx="2947475" cy="3744415"/>
              <a:chOff x="1719618" y="0"/>
              <a:chExt cx="1979021" cy="2121535"/>
            </a:xfrm>
          </p:grpSpPr>
          <p:grpSp>
            <p:nvGrpSpPr>
              <p:cNvPr id="17" name="Groupe 16"/>
              <p:cNvGrpSpPr/>
              <p:nvPr/>
            </p:nvGrpSpPr>
            <p:grpSpPr>
              <a:xfrm>
                <a:off x="1719618" y="0"/>
                <a:ext cx="1979021" cy="2121535"/>
                <a:chOff x="-1" y="0"/>
                <a:chExt cx="2271910" cy="3440962"/>
              </a:xfrm>
            </p:grpSpPr>
            <p:sp>
              <p:nvSpPr>
                <p:cNvPr id="32" name="Flèche vers le haut 31"/>
                <p:cNvSpPr/>
                <p:nvPr/>
              </p:nvSpPr>
              <p:spPr>
                <a:xfrm rot="10800000">
                  <a:off x="-1" y="0"/>
                  <a:ext cx="108885" cy="3388826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33" name="Flèche vers le haut 32"/>
                <p:cNvSpPr/>
                <p:nvPr/>
              </p:nvSpPr>
              <p:spPr>
                <a:xfrm rot="10800000">
                  <a:off x="2147985" y="68233"/>
                  <a:ext cx="123924" cy="3372729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19" name="Groupe 18"/>
              <p:cNvGrpSpPr/>
              <p:nvPr/>
            </p:nvGrpSpPr>
            <p:grpSpPr>
              <a:xfrm>
                <a:off x="1890215" y="163773"/>
                <a:ext cx="1630045" cy="1587496"/>
                <a:chOff x="0" y="0"/>
                <a:chExt cx="1630393" cy="1588122"/>
              </a:xfrm>
            </p:grpSpPr>
            <p:cxnSp>
              <p:nvCxnSpPr>
                <p:cNvPr id="20" name="Connecteur droit avec flèche 19"/>
                <p:cNvCxnSpPr/>
                <p:nvPr/>
              </p:nvCxnSpPr>
              <p:spPr>
                <a:xfrm>
                  <a:off x="8626" y="0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Connecteur droit avec flèche 20"/>
                <p:cNvCxnSpPr/>
                <p:nvPr/>
              </p:nvCxnSpPr>
              <p:spPr>
                <a:xfrm>
                  <a:off x="0" y="301924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Connecteur droit avec flèche 21"/>
                <p:cNvCxnSpPr/>
                <p:nvPr/>
              </p:nvCxnSpPr>
              <p:spPr>
                <a:xfrm>
                  <a:off x="0" y="577744"/>
                  <a:ext cx="1612796" cy="9060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Connecteur droit avec flèche 22"/>
                <p:cNvCxnSpPr/>
                <p:nvPr/>
              </p:nvCxnSpPr>
              <p:spPr>
                <a:xfrm>
                  <a:off x="8626" y="1164566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Connecteur droit avec flèche 23"/>
                <p:cNvCxnSpPr/>
                <p:nvPr/>
              </p:nvCxnSpPr>
              <p:spPr>
                <a:xfrm>
                  <a:off x="17253" y="1423358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" name="Groupe 35"/>
            <p:cNvGrpSpPr/>
            <p:nvPr/>
          </p:nvGrpSpPr>
          <p:grpSpPr>
            <a:xfrm>
              <a:off x="5165303" y="2052835"/>
              <a:ext cx="3235100" cy="3036298"/>
              <a:chOff x="-100389" y="46479"/>
              <a:chExt cx="2172951" cy="1721331"/>
            </a:xfrm>
          </p:grpSpPr>
          <p:grpSp>
            <p:nvGrpSpPr>
              <p:cNvPr id="37" name="Groupe 36"/>
              <p:cNvGrpSpPr/>
              <p:nvPr/>
            </p:nvGrpSpPr>
            <p:grpSpPr>
              <a:xfrm>
                <a:off x="-100389" y="324229"/>
                <a:ext cx="1904004" cy="1443581"/>
                <a:chOff x="-350724" y="151796"/>
                <a:chExt cx="1907933" cy="1445334"/>
              </a:xfrm>
            </p:grpSpPr>
            <p:sp>
              <p:nvSpPr>
                <p:cNvPr id="3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07062" y="151796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2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73562" y="1150014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3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Battre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350724" y="1021238"/>
                  <a:ext cx="1907933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5 Faire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cuire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295527" y="1276455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6 Servir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8" name="Zone de texte 2"/>
              <p:cNvSpPr txBox="1">
                <a:spLocks noChangeArrowheads="1"/>
              </p:cNvSpPr>
              <p:nvPr/>
            </p:nvSpPr>
            <p:spPr bwMode="auto">
              <a:xfrm>
                <a:off x="393497" y="46479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 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44" name="Connecteur droit avec flèche 43"/>
            <p:cNvCxnSpPr/>
            <p:nvPr/>
          </p:nvCxnSpPr>
          <p:spPr>
            <a:xfrm>
              <a:off x="3309300" y="3446764"/>
              <a:ext cx="614628" cy="101206"/>
            </a:xfrm>
            <a:prstGeom prst="straightConnector1">
              <a:avLst/>
            </a:prstGeom>
            <a:ln>
              <a:solidFill>
                <a:srgbClr val="FF0000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avec flèche 44"/>
            <p:cNvCxnSpPr/>
            <p:nvPr/>
          </p:nvCxnSpPr>
          <p:spPr>
            <a:xfrm>
              <a:off x="3316593" y="3446210"/>
              <a:ext cx="368303" cy="61265"/>
            </a:xfrm>
            <a:prstGeom prst="straightConnector1">
              <a:avLst/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e 26"/>
            <p:cNvGrpSpPr/>
            <p:nvPr/>
          </p:nvGrpSpPr>
          <p:grpSpPr>
            <a:xfrm>
              <a:off x="1090693" y="1589865"/>
              <a:ext cx="2695426" cy="3118491"/>
              <a:chOff x="409272" y="36678"/>
              <a:chExt cx="1810464" cy="1767928"/>
            </a:xfrm>
          </p:grpSpPr>
          <p:grpSp>
            <p:nvGrpSpPr>
              <p:cNvPr id="28" name="Groupe 27"/>
              <p:cNvGrpSpPr/>
              <p:nvPr/>
            </p:nvGrpSpPr>
            <p:grpSpPr>
              <a:xfrm>
                <a:off x="423715" y="335273"/>
                <a:ext cx="1796021" cy="1469333"/>
                <a:chOff x="174463" y="162853"/>
                <a:chExt cx="1799729" cy="1471118"/>
              </a:xfrm>
            </p:grpSpPr>
            <p:sp>
              <p:nvSpPr>
                <p:cNvPr id="3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49762" y="162853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2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24435" y="483528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3 Battre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74463" y="763237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4 Incorporer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truffes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35240" y="102445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5 Faire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cuire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39397" y="1313296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6 Servir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9" name="Zone de texte 2"/>
              <p:cNvSpPr txBox="1">
                <a:spLocks noChangeArrowheads="1"/>
              </p:cNvSpPr>
              <p:nvPr/>
            </p:nvSpPr>
            <p:spPr bwMode="auto">
              <a:xfrm>
                <a:off x="409272" y="36678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 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" name="Groupe 7"/>
            <p:cNvGrpSpPr/>
            <p:nvPr/>
          </p:nvGrpSpPr>
          <p:grpSpPr>
            <a:xfrm>
              <a:off x="3296454" y="2089303"/>
              <a:ext cx="2388677" cy="246221"/>
              <a:chOff x="3296454" y="2089303"/>
              <a:chExt cx="2388677" cy="246221"/>
            </a:xfrm>
          </p:grpSpPr>
          <p:cxnSp>
            <p:nvCxnSpPr>
              <p:cNvPr id="58" name="Connecteur droit avec flèche 57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ZoneTexte 6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1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0" name="Groupe 59"/>
            <p:cNvGrpSpPr/>
            <p:nvPr/>
          </p:nvGrpSpPr>
          <p:grpSpPr>
            <a:xfrm>
              <a:off x="3296452" y="4581444"/>
              <a:ext cx="2388677" cy="246221"/>
              <a:chOff x="3296454" y="2089303"/>
              <a:chExt cx="2388677" cy="246221"/>
            </a:xfrm>
          </p:grpSpPr>
          <p:cxnSp>
            <p:nvCxnSpPr>
              <p:cNvPr id="61" name="Connecteur droit avec flèche 60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ZoneTexte 61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6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3" name="Groupe 62"/>
            <p:cNvGrpSpPr/>
            <p:nvPr/>
          </p:nvGrpSpPr>
          <p:grpSpPr>
            <a:xfrm>
              <a:off x="3296453" y="4102438"/>
              <a:ext cx="2388677" cy="246221"/>
              <a:chOff x="3296454" y="2089303"/>
              <a:chExt cx="2388677" cy="246221"/>
            </a:xfrm>
          </p:grpSpPr>
          <p:cxnSp>
            <p:nvCxnSpPr>
              <p:cNvPr id="64" name="Connecteur droit avec flèche 63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ZoneTexte 64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5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6" name="Groupe 65"/>
            <p:cNvGrpSpPr/>
            <p:nvPr/>
          </p:nvGrpSpPr>
          <p:grpSpPr>
            <a:xfrm>
              <a:off x="3296451" y="4344914"/>
              <a:ext cx="2388677" cy="246221"/>
              <a:chOff x="3296454" y="2089303"/>
              <a:chExt cx="2388677" cy="246221"/>
            </a:xfrm>
          </p:grpSpPr>
          <p:cxnSp>
            <p:nvCxnSpPr>
              <p:cNvPr id="67" name="Connecteur droit avec flèche 66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ZoneTexte 67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3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9" name="Groupe 68"/>
            <p:cNvGrpSpPr/>
            <p:nvPr/>
          </p:nvGrpSpPr>
          <p:grpSpPr>
            <a:xfrm>
              <a:off x="3303132" y="2607971"/>
              <a:ext cx="2388677" cy="246221"/>
              <a:chOff x="3296454" y="2089303"/>
              <a:chExt cx="2388677" cy="246221"/>
            </a:xfrm>
          </p:grpSpPr>
          <p:cxnSp>
            <p:nvCxnSpPr>
              <p:cNvPr id="70" name="Connecteur droit avec flèche 69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ZoneTexte 70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2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72" name="Zone de texte 2"/>
            <p:cNvSpPr txBox="1">
              <a:spLocks noChangeArrowheads="1"/>
            </p:cNvSpPr>
            <p:nvPr/>
          </p:nvSpPr>
          <p:spPr bwMode="auto">
            <a:xfrm>
              <a:off x="1009036" y="4545184"/>
              <a:ext cx="2280302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8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 Incorporer </a:t>
              </a:r>
              <a:r>
                <a:rPr lang="fr-FR" sz="8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les truffes</a:t>
              </a:r>
              <a:endParaRPr lang="fr-FR" sz="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3" name="Connecteur droit avec flèche 72"/>
            <p:cNvCxnSpPr/>
            <p:nvPr/>
          </p:nvCxnSpPr>
          <p:spPr>
            <a:xfrm>
              <a:off x="3316819" y="4675530"/>
              <a:ext cx="2402034" cy="2906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e 73"/>
            <p:cNvGrpSpPr/>
            <p:nvPr/>
          </p:nvGrpSpPr>
          <p:grpSpPr>
            <a:xfrm>
              <a:off x="3320849" y="4840859"/>
              <a:ext cx="2388677" cy="246221"/>
              <a:chOff x="3296454" y="2089303"/>
              <a:chExt cx="2388677" cy="246221"/>
            </a:xfrm>
          </p:grpSpPr>
          <p:cxnSp>
            <p:nvCxnSpPr>
              <p:cNvPr id="75" name="Connecteur droit avec flèche 74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ZoneTexte 75"/>
              <p:cNvSpPr txBox="1"/>
              <p:nvPr/>
            </p:nvSpPr>
            <p:spPr>
              <a:xfrm>
                <a:off x="4093204" y="2089303"/>
                <a:ext cx="48763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4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77" name="Zone de texte 2"/>
            <p:cNvSpPr txBox="1">
              <a:spLocks noChangeArrowheads="1"/>
            </p:cNvSpPr>
            <p:nvPr/>
          </p:nvSpPr>
          <p:spPr bwMode="auto">
            <a:xfrm>
              <a:off x="5748622" y="4827665"/>
              <a:ext cx="2280302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8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 Incorporer </a:t>
              </a:r>
              <a:r>
                <a:rPr lang="fr-FR" sz="8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les truffes</a:t>
              </a:r>
              <a:endParaRPr lang="fr-FR" sz="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8" name="Titre 1"/>
          <p:cNvSpPr txBox="1">
            <a:spLocks/>
          </p:cNvSpPr>
          <p:nvPr/>
        </p:nvSpPr>
        <p:spPr>
          <a:xfrm>
            <a:off x="762000" y="4270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fr-FR" cap="none" dirty="0"/>
          </a:p>
        </p:txBody>
      </p:sp>
      <p:sp>
        <p:nvSpPr>
          <p:cNvPr id="57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cap="none" dirty="0" smtClean="0"/>
              <a:t>Comment remédier au problème ?</a:t>
            </a:r>
            <a:r>
              <a:rPr lang="fr-FR" cap="none" dirty="0" smtClean="0"/>
              <a:t/>
            </a:r>
            <a:br>
              <a:rPr lang="fr-FR" cap="none" dirty="0" smtClean="0"/>
            </a:br>
            <a:r>
              <a:rPr lang="fr-FR" cap="none" dirty="0" smtClean="0"/>
              <a:t>Et si on simplifiait les échanges et la numérotation?</a:t>
            </a:r>
            <a:endParaRPr lang="fr-FR" cap="none" dirty="0"/>
          </a:p>
        </p:txBody>
      </p:sp>
      <p:sp>
        <p:nvSpPr>
          <p:cNvPr id="3" name="ZoneTexte 2"/>
          <p:cNvSpPr txBox="1"/>
          <p:nvPr/>
        </p:nvSpPr>
        <p:spPr>
          <a:xfrm>
            <a:off x="5155455" y="5151056"/>
            <a:ext cx="3002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 bit de numérotation seulement </a:t>
            </a:r>
            <a:endParaRPr lang="fr-FR" dirty="0"/>
          </a:p>
        </p:txBody>
      </p:sp>
      <p:grpSp>
        <p:nvGrpSpPr>
          <p:cNvPr id="56" name="Groupe 55"/>
          <p:cNvGrpSpPr/>
          <p:nvPr/>
        </p:nvGrpSpPr>
        <p:grpSpPr>
          <a:xfrm>
            <a:off x="4658467" y="2152182"/>
            <a:ext cx="4230356" cy="2690859"/>
            <a:chOff x="1028999" y="1556792"/>
            <a:chExt cx="7371404" cy="3744415"/>
          </a:xfrm>
        </p:grpSpPr>
        <p:grpSp>
          <p:nvGrpSpPr>
            <p:cNvPr id="59" name="Groupe 58"/>
            <p:cNvGrpSpPr/>
            <p:nvPr/>
          </p:nvGrpSpPr>
          <p:grpSpPr>
            <a:xfrm>
              <a:off x="3029530" y="1556792"/>
              <a:ext cx="2947475" cy="3744415"/>
              <a:chOff x="1719618" y="0"/>
              <a:chExt cx="1979021" cy="2121535"/>
            </a:xfrm>
          </p:grpSpPr>
          <p:grpSp>
            <p:nvGrpSpPr>
              <p:cNvPr id="117" name="Groupe 116"/>
              <p:cNvGrpSpPr/>
              <p:nvPr/>
            </p:nvGrpSpPr>
            <p:grpSpPr>
              <a:xfrm>
                <a:off x="1719618" y="0"/>
                <a:ext cx="1979021" cy="2121535"/>
                <a:chOff x="-1" y="0"/>
                <a:chExt cx="2271910" cy="3440962"/>
              </a:xfrm>
            </p:grpSpPr>
            <p:sp>
              <p:nvSpPr>
                <p:cNvPr id="124" name="Flèche vers le haut 123"/>
                <p:cNvSpPr/>
                <p:nvPr/>
              </p:nvSpPr>
              <p:spPr>
                <a:xfrm rot="10800000">
                  <a:off x="-1" y="0"/>
                  <a:ext cx="108885" cy="3388826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125" name="Flèche vers le haut 124"/>
                <p:cNvSpPr/>
                <p:nvPr/>
              </p:nvSpPr>
              <p:spPr>
                <a:xfrm rot="10800000">
                  <a:off x="2147985" y="68233"/>
                  <a:ext cx="123924" cy="3372729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118" name="Groupe 117"/>
              <p:cNvGrpSpPr/>
              <p:nvPr/>
            </p:nvGrpSpPr>
            <p:grpSpPr>
              <a:xfrm>
                <a:off x="1890215" y="163773"/>
                <a:ext cx="1628831" cy="1509305"/>
                <a:chOff x="0" y="0"/>
                <a:chExt cx="1629179" cy="1509900"/>
              </a:xfrm>
            </p:grpSpPr>
            <p:cxnSp>
              <p:nvCxnSpPr>
                <p:cNvPr id="119" name="Connecteur droit avec flèche 118"/>
                <p:cNvCxnSpPr/>
                <p:nvPr/>
              </p:nvCxnSpPr>
              <p:spPr>
                <a:xfrm>
                  <a:off x="8626" y="0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Connecteur droit avec flèche 119"/>
                <p:cNvCxnSpPr/>
                <p:nvPr/>
              </p:nvCxnSpPr>
              <p:spPr>
                <a:xfrm>
                  <a:off x="0" y="301924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Connecteur droit avec flèche 120"/>
                <p:cNvCxnSpPr/>
                <p:nvPr/>
              </p:nvCxnSpPr>
              <p:spPr>
                <a:xfrm>
                  <a:off x="0" y="577744"/>
                  <a:ext cx="1629179" cy="238775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Connecteur droit avec flèche 121"/>
                <p:cNvCxnSpPr/>
                <p:nvPr/>
              </p:nvCxnSpPr>
              <p:spPr>
                <a:xfrm>
                  <a:off x="8626" y="1345136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9" name="Groupe 78"/>
            <p:cNvGrpSpPr/>
            <p:nvPr/>
          </p:nvGrpSpPr>
          <p:grpSpPr>
            <a:xfrm>
              <a:off x="5247312" y="2052835"/>
              <a:ext cx="3153091" cy="3036298"/>
              <a:chOff x="-45305" y="46479"/>
              <a:chExt cx="2117867" cy="1721331"/>
            </a:xfrm>
          </p:grpSpPr>
          <p:grpSp>
            <p:nvGrpSpPr>
              <p:cNvPr id="111" name="Groupe 110"/>
              <p:cNvGrpSpPr/>
              <p:nvPr/>
            </p:nvGrpSpPr>
            <p:grpSpPr>
              <a:xfrm>
                <a:off x="-45305" y="324229"/>
                <a:ext cx="1531634" cy="1443581"/>
                <a:chOff x="-295527" y="151796"/>
                <a:chExt cx="1534795" cy="1445334"/>
              </a:xfrm>
            </p:grpSpPr>
            <p:sp>
              <p:nvSpPr>
                <p:cNvPr id="113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07062" y="151796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6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295527" y="1276455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2" name="Zone de texte 2"/>
              <p:cNvSpPr txBox="1">
                <a:spLocks noChangeArrowheads="1"/>
              </p:cNvSpPr>
              <p:nvPr/>
            </p:nvSpPr>
            <p:spPr bwMode="auto">
              <a:xfrm>
                <a:off x="393497" y="46479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Connecteur droit avec flèche 79"/>
            <p:cNvCxnSpPr/>
            <p:nvPr/>
          </p:nvCxnSpPr>
          <p:spPr>
            <a:xfrm>
              <a:off x="3309300" y="3446764"/>
              <a:ext cx="614628" cy="101206"/>
            </a:xfrm>
            <a:prstGeom prst="straightConnector1">
              <a:avLst/>
            </a:prstGeom>
            <a:ln>
              <a:solidFill>
                <a:srgbClr val="FF0000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avec flèche 80"/>
            <p:cNvCxnSpPr/>
            <p:nvPr/>
          </p:nvCxnSpPr>
          <p:spPr>
            <a:xfrm>
              <a:off x="3316593" y="3446210"/>
              <a:ext cx="368303" cy="61265"/>
            </a:xfrm>
            <a:prstGeom prst="straightConnector1">
              <a:avLst/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e 81"/>
            <p:cNvGrpSpPr/>
            <p:nvPr/>
          </p:nvGrpSpPr>
          <p:grpSpPr>
            <a:xfrm>
              <a:off x="1028999" y="1589865"/>
              <a:ext cx="2602372" cy="3621931"/>
              <a:chOff x="367833" y="36678"/>
              <a:chExt cx="1747961" cy="2053337"/>
            </a:xfrm>
          </p:grpSpPr>
          <p:grpSp>
            <p:nvGrpSpPr>
              <p:cNvPr id="104" name="Groupe 103"/>
              <p:cNvGrpSpPr/>
              <p:nvPr/>
            </p:nvGrpSpPr>
            <p:grpSpPr>
              <a:xfrm>
                <a:off x="367833" y="335273"/>
                <a:ext cx="1747961" cy="1754742"/>
                <a:chOff x="118466" y="162853"/>
                <a:chExt cx="1751569" cy="1756874"/>
              </a:xfrm>
            </p:grpSpPr>
            <p:sp>
              <p:nvSpPr>
                <p:cNvPr id="106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49762" y="162853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Casser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8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7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424435" y="483528"/>
                  <a:ext cx="1166350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Battre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œufs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18466" y="78626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Incorporer </a:t>
                  </a:r>
                  <a:r>
                    <a:rPr lang="fr-FR" sz="800" b="1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les truffes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35240" y="1024458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0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325309" y="1599052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2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…</a:t>
                  </a: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…..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5" name="Zone de texte 2"/>
              <p:cNvSpPr txBox="1">
                <a:spLocks noChangeArrowheads="1"/>
              </p:cNvSpPr>
              <p:nvPr/>
            </p:nvSpPr>
            <p:spPr bwMode="auto">
              <a:xfrm>
                <a:off x="409272" y="36678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Emincer </a:t>
                </a:r>
                <a:r>
                  <a:rPr lang="fr-FR" sz="8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100 g de truffe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3" name="Groupe 82"/>
            <p:cNvGrpSpPr/>
            <p:nvPr/>
          </p:nvGrpSpPr>
          <p:grpSpPr>
            <a:xfrm>
              <a:off x="3296454" y="2089303"/>
              <a:ext cx="2388677" cy="342624"/>
              <a:chOff x="3296454" y="2089303"/>
              <a:chExt cx="2388677" cy="342624"/>
            </a:xfrm>
          </p:grpSpPr>
          <p:cxnSp>
            <p:nvCxnSpPr>
              <p:cNvPr id="102" name="Connecteur droit avec flèche 101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ZoneTexte 102"/>
              <p:cNvSpPr txBox="1"/>
              <p:nvPr/>
            </p:nvSpPr>
            <p:spPr>
              <a:xfrm>
                <a:off x="4093204" y="2089303"/>
                <a:ext cx="849703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1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5" name="Groupe 84"/>
            <p:cNvGrpSpPr/>
            <p:nvPr/>
          </p:nvGrpSpPr>
          <p:grpSpPr>
            <a:xfrm>
              <a:off x="3316593" y="4396468"/>
              <a:ext cx="2333110" cy="407685"/>
              <a:chOff x="3316594" y="2383333"/>
              <a:chExt cx="2333110" cy="407685"/>
            </a:xfrm>
          </p:grpSpPr>
          <p:cxnSp>
            <p:nvCxnSpPr>
              <p:cNvPr id="98" name="Connecteur droit avec flèche 97"/>
              <p:cNvCxnSpPr/>
              <p:nvPr/>
            </p:nvCxnSpPr>
            <p:spPr>
              <a:xfrm flipH="1">
                <a:off x="3316594" y="2554644"/>
                <a:ext cx="2333110" cy="236374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ZoneTexte 98"/>
              <p:cNvSpPr txBox="1"/>
              <p:nvPr/>
            </p:nvSpPr>
            <p:spPr>
              <a:xfrm>
                <a:off x="4059777" y="2383333"/>
                <a:ext cx="849704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</a:t>
                </a:r>
                <a:r>
                  <a:rPr lang="fr-FR" sz="1000" dirty="0">
                    <a:solidFill>
                      <a:schemeClr val="tx2"/>
                    </a:solidFill>
                  </a:rPr>
                  <a:t>0</a:t>
                </a:r>
              </a:p>
            </p:txBody>
          </p:sp>
        </p:grpSp>
        <p:grpSp>
          <p:nvGrpSpPr>
            <p:cNvPr id="87" name="Groupe 86"/>
            <p:cNvGrpSpPr/>
            <p:nvPr/>
          </p:nvGrpSpPr>
          <p:grpSpPr>
            <a:xfrm>
              <a:off x="3303132" y="2607971"/>
              <a:ext cx="2388677" cy="342624"/>
              <a:chOff x="3296454" y="2089303"/>
              <a:chExt cx="2388677" cy="342624"/>
            </a:xfrm>
          </p:grpSpPr>
          <p:cxnSp>
            <p:nvCxnSpPr>
              <p:cNvPr id="94" name="Connecteur droit avec flèche 93"/>
              <p:cNvCxnSpPr/>
              <p:nvPr/>
            </p:nvCxnSpPr>
            <p:spPr>
              <a:xfrm flipH="1">
                <a:off x="3296454" y="2276872"/>
                <a:ext cx="2388677" cy="1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ZoneTexte 94"/>
              <p:cNvSpPr txBox="1"/>
              <p:nvPr/>
            </p:nvSpPr>
            <p:spPr>
              <a:xfrm>
                <a:off x="4093204" y="2089303"/>
                <a:ext cx="849703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ACK 0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</p:grpSp>
      <p:cxnSp>
        <p:nvCxnSpPr>
          <p:cNvPr id="126" name="Connecteur droit avec flèche 125"/>
          <p:cNvCxnSpPr/>
          <p:nvPr/>
        </p:nvCxnSpPr>
        <p:spPr>
          <a:xfrm flipH="1">
            <a:off x="5973476" y="3428999"/>
            <a:ext cx="1370832" cy="1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Zone de texte 2"/>
          <p:cNvSpPr txBox="1">
            <a:spLocks noChangeArrowheads="1"/>
          </p:cNvSpPr>
          <p:nvPr/>
        </p:nvSpPr>
        <p:spPr bwMode="auto">
          <a:xfrm>
            <a:off x="7416316" y="3347037"/>
            <a:ext cx="994483" cy="40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8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Battre </a:t>
            </a:r>
            <a:r>
              <a:rPr lang="fr-FR" sz="8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œufs</a:t>
            </a:r>
            <a:endParaRPr lang="fr-FR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8" name="ZoneTexte 127"/>
          <p:cNvSpPr txBox="1"/>
          <p:nvPr/>
        </p:nvSpPr>
        <p:spPr>
          <a:xfrm>
            <a:off x="6467006" y="3324046"/>
            <a:ext cx="4876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2"/>
                </a:solidFill>
              </a:rPr>
              <a:t>ACK 1</a:t>
            </a:r>
            <a:endParaRPr lang="fr-FR" sz="1000" dirty="0">
              <a:solidFill>
                <a:schemeClr val="tx2"/>
              </a:solidFill>
            </a:endParaRPr>
          </a:p>
        </p:txBody>
      </p:sp>
      <p:sp>
        <p:nvSpPr>
          <p:cNvPr id="129" name="Zone de texte 2"/>
          <p:cNvSpPr txBox="1">
            <a:spLocks noChangeArrowheads="1"/>
          </p:cNvSpPr>
          <p:nvPr/>
        </p:nvSpPr>
        <p:spPr bwMode="auto">
          <a:xfrm>
            <a:off x="4662652" y="3893419"/>
            <a:ext cx="1308636" cy="40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8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Incorporer </a:t>
            </a:r>
            <a:r>
              <a:rPr lang="fr-FR" sz="8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Zone de texte 2"/>
          <p:cNvSpPr txBox="1">
            <a:spLocks noChangeArrowheads="1"/>
          </p:cNvSpPr>
          <p:nvPr/>
        </p:nvSpPr>
        <p:spPr bwMode="auto">
          <a:xfrm>
            <a:off x="7402735" y="4217911"/>
            <a:ext cx="1308636" cy="40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8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Incorporer </a:t>
            </a:r>
            <a:r>
              <a:rPr lang="fr-FR" sz="8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6" name="ZoneTexte 95"/>
          <p:cNvSpPr txBox="1"/>
          <p:nvPr/>
        </p:nvSpPr>
        <p:spPr>
          <a:xfrm>
            <a:off x="5209450" y="5531635"/>
            <a:ext cx="3520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Et des paquets qui ne se croisent pas !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778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Activité sur ordinateur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Simulation Bit alterné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999999">
                  <a:alpha val="60000"/>
                </a:srgbClr>
              </a:clrFrom>
              <a:clrTo>
                <a:srgbClr val="999999">
                  <a:alpha val="0"/>
                </a:srgbClr>
              </a:clrTo>
            </a:clrChange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3333" y1="43333" x2="42500" y2="5800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80" t="33180" r="32360" b="31540"/>
          <a:stretch/>
        </p:blipFill>
        <p:spPr>
          <a:xfrm>
            <a:off x="2951820" y="2708920"/>
            <a:ext cx="3543822" cy="190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1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3040305" y="1543557"/>
            <a:ext cx="2947475" cy="3744415"/>
            <a:chOff x="1719618" y="0"/>
            <a:chExt cx="1979021" cy="2121535"/>
          </a:xfrm>
        </p:grpSpPr>
        <p:grpSp>
          <p:nvGrpSpPr>
            <p:cNvPr id="17" name="Groupe 16"/>
            <p:cNvGrpSpPr/>
            <p:nvPr/>
          </p:nvGrpSpPr>
          <p:grpSpPr>
            <a:xfrm>
              <a:off x="1719618" y="0"/>
              <a:ext cx="1979021" cy="2121535"/>
              <a:chOff x="-1" y="0"/>
              <a:chExt cx="2271910" cy="3440962"/>
            </a:xfrm>
          </p:grpSpPr>
          <p:sp>
            <p:nvSpPr>
              <p:cNvPr id="32" name="Flèche vers le haut 31"/>
              <p:cNvSpPr/>
              <p:nvPr/>
            </p:nvSpPr>
            <p:spPr>
              <a:xfrm rot="10800000">
                <a:off x="-1" y="0"/>
                <a:ext cx="108885" cy="3388826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3" name="Flèche vers le haut 32"/>
              <p:cNvSpPr/>
              <p:nvPr/>
            </p:nvSpPr>
            <p:spPr>
              <a:xfrm rot="10800000">
                <a:off x="2147985" y="68233"/>
                <a:ext cx="123924" cy="3372729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grpSp>
          <p:nvGrpSpPr>
            <p:cNvPr id="19" name="Groupe 18"/>
            <p:cNvGrpSpPr/>
            <p:nvPr/>
          </p:nvGrpSpPr>
          <p:grpSpPr>
            <a:xfrm>
              <a:off x="1895458" y="136039"/>
              <a:ext cx="1625787" cy="1651537"/>
              <a:chOff x="5244" y="-27745"/>
              <a:chExt cx="1626133" cy="1652188"/>
            </a:xfrm>
          </p:grpSpPr>
          <p:cxnSp>
            <p:nvCxnSpPr>
              <p:cNvPr id="20" name="Connecteur droit avec flèche 19"/>
              <p:cNvCxnSpPr/>
              <p:nvPr/>
            </p:nvCxnSpPr>
            <p:spPr>
              <a:xfrm>
                <a:off x="5245" y="-27745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avec flèche 20"/>
              <p:cNvCxnSpPr/>
              <p:nvPr/>
            </p:nvCxnSpPr>
            <p:spPr>
              <a:xfrm>
                <a:off x="5244" y="226011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avec flèche 21"/>
              <p:cNvCxnSpPr/>
              <p:nvPr/>
            </p:nvCxnSpPr>
            <p:spPr>
              <a:xfrm>
                <a:off x="44391" y="506995"/>
                <a:ext cx="1566186" cy="17821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avec flèche 22"/>
              <p:cNvCxnSpPr/>
              <p:nvPr/>
            </p:nvCxnSpPr>
            <p:spPr>
              <a:xfrm>
                <a:off x="9464" y="1225886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avec flèche 23"/>
              <p:cNvCxnSpPr/>
              <p:nvPr/>
            </p:nvCxnSpPr>
            <p:spPr>
              <a:xfrm>
                <a:off x="18237" y="1459679"/>
                <a:ext cx="1613140" cy="164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e 35"/>
          <p:cNvGrpSpPr/>
          <p:nvPr/>
        </p:nvGrpSpPr>
        <p:grpSpPr>
          <a:xfrm>
            <a:off x="5202584" y="2015493"/>
            <a:ext cx="3370267" cy="3587305"/>
            <a:chOff x="-75348" y="25309"/>
            <a:chExt cx="2263740" cy="2033707"/>
          </a:xfrm>
        </p:grpSpPr>
        <p:grpSp>
          <p:nvGrpSpPr>
            <p:cNvPr id="37" name="Groupe 36"/>
            <p:cNvGrpSpPr/>
            <p:nvPr/>
          </p:nvGrpSpPr>
          <p:grpSpPr>
            <a:xfrm>
              <a:off x="-75348" y="332106"/>
              <a:ext cx="1609900" cy="1726910"/>
              <a:chOff x="-325631" y="159683"/>
              <a:chExt cx="1613223" cy="1729006"/>
            </a:xfrm>
          </p:grpSpPr>
          <p:sp>
            <p:nvSpPr>
              <p:cNvPr id="39" name="Zone de texte 2"/>
              <p:cNvSpPr txBox="1">
                <a:spLocks noChangeArrowheads="1"/>
              </p:cNvSpPr>
              <p:nvPr/>
            </p:nvSpPr>
            <p:spPr bwMode="auto">
              <a:xfrm>
                <a:off x="55885" y="159683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Casser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Zone de texte 2"/>
              <p:cNvSpPr txBox="1">
                <a:spLocks noChangeArrowheads="1"/>
              </p:cNvSpPr>
              <p:nvPr/>
            </p:nvSpPr>
            <p:spPr bwMode="auto">
              <a:xfrm>
                <a:off x="42814" y="702878"/>
                <a:ext cx="116635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Battre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les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Zone de texte 2"/>
              <p:cNvSpPr txBox="1">
                <a:spLocks noChangeArrowheads="1"/>
              </p:cNvSpPr>
              <p:nvPr/>
            </p:nvSpPr>
            <p:spPr bwMode="auto">
              <a:xfrm>
                <a:off x="-247203" y="1295784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Faire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cuire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Zone de texte 2"/>
              <p:cNvSpPr txBox="1">
                <a:spLocks noChangeArrowheads="1"/>
              </p:cNvSpPr>
              <p:nvPr/>
            </p:nvSpPr>
            <p:spPr bwMode="auto">
              <a:xfrm>
                <a:off x="-325631" y="1568014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Servir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Zone de texte 2"/>
            <p:cNvSpPr txBox="1">
              <a:spLocks noChangeArrowheads="1"/>
            </p:cNvSpPr>
            <p:nvPr/>
          </p:nvSpPr>
          <p:spPr bwMode="auto">
            <a:xfrm>
              <a:off x="509327" y="25309"/>
              <a:ext cx="1679065" cy="32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Emincer </a:t>
              </a:r>
              <a:r>
                <a:rPr lang="fr-FR" sz="12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 g de truffe</a:t>
              </a:r>
              <a:endParaRPr lang="fr-FR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3303609" y="3636786"/>
            <a:ext cx="609857" cy="97777"/>
            <a:chOff x="3316819" y="3597753"/>
            <a:chExt cx="609857" cy="97777"/>
          </a:xfrm>
        </p:grpSpPr>
        <p:cxnSp>
          <p:nvCxnSpPr>
            <p:cNvPr id="44" name="Connecteur droit avec flèche 43"/>
            <p:cNvCxnSpPr/>
            <p:nvPr/>
          </p:nvCxnSpPr>
          <p:spPr>
            <a:xfrm>
              <a:off x="3319443" y="3597753"/>
              <a:ext cx="607233" cy="97777"/>
            </a:xfrm>
            <a:prstGeom prst="straightConnector1">
              <a:avLst/>
            </a:prstGeom>
            <a:ln>
              <a:solidFill>
                <a:srgbClr val="FF0000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avec flèche 44"/>
            <p:cNvCxnSpPr/>
            <p:nvPr/>
          </p:nvCxnSpPr>
          <p:spPr>
            <a:xfrm>
              <a:off x="3316819" y="3597753"/>
              <a:ext cx="368303" cy="61265"/>
            </a:xfrm>
            <a:prstGeom prst="straightConnector1">
              <a:avLst/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e 26"/>
          <p:cNvGrpSpPr/>
          <p:nvPr/>
        </p:nvGrpSpPr>
        <p:grpSpPr>
          <a:xfrm>
            <a:off x="1116512" y="1605506"/>
            <a:ext cx="2726058" cy="3554634"/>
            <a:chOff x="426614" y="45545"/>
            <a:chExt cx="1831039" cy="2015185"/>
          </a:xfrm>
        </p:grpSpPr>
        <p:grpSp>
          <p:nvGrpSpPr>
            <p:cNvPr id="28" name="Groupe 27"/>
            <p:cNvGrpSpPr/>
            <p:nvPr/>
          </p:nvGrpSpPr>
          <p:grpSpPr>
            <a:xfrm>
              <a:off x="426614" y="262352"/>
              <a:ext cx="1804990" cy="1798378"/>
              <a:chOff x="177368" y="89843"/>
              <a:chExt cx="1808717" cy="1800563"/>
            </a:xfrm>
          </p:grpSpPr>
          <p:sp>
            <p:nvSpPr>
              <p:cNvPr id="30" name="Zone de texte 2"/>
              <p:cNvSpPr txBox="1">
                <a:spLocks noChangeArrowheads="1"/>
              </p:cNvSpPr>
              <p:nvPr/>
            </p:nvSpPr>
            <p:spPr bwMode="auto">
              <a:xfrm>
                <a:off x="475436" y="89843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Casser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Zone de texte 2"/>
              <p:cNvSpPr txBox="1">
                <a:spLocks noChangeArrowheads="1"/>
              </p:cNvSpPr>
              <p:nvPr/>
            </p:nvSpPr>
            <p:spPr bwMode="auto">
              <a:xfrm>
                <a:off x="469645" y="414469"/>
                <a:ext cx="116635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Casser 8 œufs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Zone de texte 2"/>
              <p:cNvSpPr txBox="1">
                <a:spLocks noChangeArrowheads="1"/>
              </p:cNvSpPr>
              <p:nvPr/>
            </p:nvSpPr>
            <p:spPr bwMode="auto">
              <a:xfrm>
                <a:off x="177368" y="865270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Incorporer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les truffes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Zone de texte 2"/>
              <p:cNvSpPr txBox="1">
                <a:spLocks noChangeArrowheads="1"/>
              </p:cNvSpPr>
              <p:nvPr/>
            </p:nvSpPr>
            <p:spPr bwMode="auto">
              <a:xfrm>
                <a:off x="389771" y="1345391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Faire </a:t>
                </a:r>
                <a:r>
                  <a:rPr lang="fr-FR" sz="1200" b="1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cuire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Zone de texte 2"/>
              <p:cNvSpPr txBox="1">
                <a:spLocks noChangeArrowheads="1"/>
              </p:cNvSpPr>
              <p:nvPr/>
            </p:nvSpPr>
            <p:spPr bwMode="auto">
              <a:xfrm>
                <a:off x="451290" y="1569731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Servir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Zone de texte 2"/>
            <p:cNvSpPr txBox="1">
              <a:spLocks noChangeArrowheads="1"/>
            </p:cNvSpPr>
            <p:nvPr/>
          </p:nvSpPr>
          <p:spPr bwMode="auto">
            <a:xfrm>
              <a:off x="578588" y="45545"/>
              <a:ext cx="1679065" cy="320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dirty="0" smtClean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Emincer </a:t>
              </a:r>
              <a:r>
                <a:rPr lang="fr-FR" sz="1200" b="1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100 g de truffe</a:t>
              </a:r>
              <a:endParaRPr lang="fr-FR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Zone de texte 2"/>
          <p:cNvSpPr txBox="1">
            <a:spLocks noChangeArrowheads="1"/>
          </p:cNvSpPr>
          <p:nvPr/>
        </p:nvSpPr>
        <p:spPr bwMode="auto">
          <a:xfrm>
            <a:off x="4756472" y="5335722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Zone de texte 2"/>
          <p:cNvSpPr txBox="1">
            <a:spLocks noChangeArrowheads="1"/>
          </p:cNvSpPr>
          <p:nvPr/>
        </p:nvSpPr>
        <p:spPr bwMode="auto">
          <a:xfrm>
            <a:off x="1960010" y="5335722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3296452" y="1901815"/>
            <a:ext cx="2388677" cy="246221"/>
            <a:chOff x="3290288" y="1968486"/>
            <a:chExt cx="2388677" cy="246221"/>
          </a:xfrm>
        </p:grpSpPr>
        <p:cxnSp>
          <p:nvCxnSpPr>
            <p:cNvPr id="58" name="Connecteur droit avec flèche 57"/>
            <p:cNvCxnSpPr/>
            <p:nvPr/>
          </p:nvCxnSpPr>
          <p:spPr>
            <a:xfrm flipH="1">
              <a:off x="3290288" y="2205743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ZoneTexte 6"/>
            <p:cNvSpPr txBox="1"/>
            <p:nvPr/>
          </p:nvSpPr>
          <p:spPr>
            <a:xfrm>
              <a:off x="4055248" y="1968486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1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0" name="Groupe 59"/>
          <p:cNvGrpSpPr/>
          <p:nvPr/>
        </p:nvGrpSpPr>
        <p:grpSpPr>
          <a:xfrm>
            <a:off x="3296452" y="4581444"/>
            <a:ext cx="2388677" cy="246221"/>
            <a:chOff x="3296454" y="2089303"/>
            <a:chExt cx="2388677" cy="246221"/>
          </a:xfrm>
        </p:grpSpPr>
        <p:cxnSp>
          <p:nvCxnSpPr>
            <p:cNvPr id="61" name="Connecteur droit avec flèche 60"/>
            <p:cNvCxnSpPr/>
            <p:nvPr/>
          </p:nvCxnSpPr>
          <p:spPr>
            <a:xfrm flipH="1">
              <a:off x="3296454" y="2276872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ZoneTexte 61"/>
            <p:cNvSpPr txBox="1"/>
            <p:nvPr/>
          </p:nvSpPr>
          <p:spPr>
            <a:xfrm>
              <a:off x="4093204" y="2089303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0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3" name="Groupe 62"/>
          <p:cNvGrpSpPr/>
          <p:nvPr/>
        </p:nvGrpSpPr>
        <p:grpSpPr>
          <a:xfrm>
            <a:off x="3308875" y="4134250"/>
            <a:ext cx="2388677" cy="246221"/>
            <a:chOff x="3296454" y="2089303"/>
            <a:chExt cx="2388677" cy="246221"/>
          </a:xfrm>
        </p:grpSpPr>
        <p:cxnSp>
          <p:nvCxnSpPr>
            <p:cNvPr id="64" name="Connecteur droit avec flèche 63"/>
            <p:cNvCxnSpPr/>
            <p:nvPr/>
          </p:nvCxnSpPr>
          <p:spPr>
            <a:xfrm flipH="1">
              <a:off x="3296454" y="2276872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ZoneTexte 64"/>
            <p:cNvSpPr txBox="1"/>
            <p:nvPr/>
          </p:nvSpPr>
          <p:spPr>
            <a:xfrm>
              <a:off x="4093204" y="2089303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1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9" name="Groupe 68"/>
          <p:cNvGrpSpPr/>
          <p:nvPr/>
        </p:nvGrpSpPr>
        <p:grpSpPr>
          <a:xfrm>
            <a:off x="4044154" y="2438603"/>
            <a:ext cx="1650800" cy="246221"/>
            <a:chOff x="4034333" y="2089303"/>
            <a:chExt cx="1650800" cy="246221"/>
          </a:xfrm>
        </p:grpSpPr>
        <p:cxnSp>
          <p:nvCxnSpPr>
            <p:cNvPr id="70" name="Connecteur droit avec flèche 69"/>
            <p:cNvCxnSpPr/>
            <p:nvPr/>
          </p:nvCxnSpPr>
          <p:spPr>
            <a:xfrm flipH="1">
              <a:off x="4034333" y="2276872"/>
              <a:ext cx="1650800" cy="684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ZoneTexte 70"/>
            <p:cNvSpPr txBox="1"/>
            <p:nvPr/>
          </p:nvSpPr>
          <p:spPr>
            <a:xfrm>
              <a:off x="4093204" y="2089303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0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sp>
        <p:nvSpPr>
          <p:cNvPr id="72" name="Zone de texte 2"/>
          <p:cNvSpPr txBox="1">
            <a:spLocks noChangeArrowheads="1"/>
          </p:cNvSpPr>
          <p:nvPr/>
        </p:nvSpPr>
        <p:spPr bwMode="auto">
          <a:xfrm>
            <a:off x="1153451" y="5009628"/>
            <a:ext cx="2280302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Incorporer </a:t>
            </a:r>
            <a:r>
              <a:rPr lang="fr-FR" sz="12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3" name="Connecteur droit avec flèche 72"/>
          <p:cNvCxnSpPr/>
          <p:nvPr/>
        </p:nvCxnSpPr>
        <p:spPr>
          <a:xfrm>
            <a:off x="3316819" y="4835097"/>
            <a:ext cx="2402034" cy="290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e 73"/>
          <p:cNvGrpSpPr/>
          <p:nvPr/>
        </p:nvGrpSpPr>
        <p:grpSpPr>
          <a:xfrm>
            <a:off x="3295531" y="4994270"/>
            <a:ext cx="2388677" cy="246221"/>
            <a:chOff x="3296454" y="2089303"/>
            <a:chExt cx="2388677" cy="246221"/>
          </a:xfrm>
        </p:grpSpPr>
        <p:cxnSp>
          <p:nvCxnSpPr>
            <p:cNvPr id="75" name="Connecteur droit avec flèche 74"/>
            <p:cNvCxnSpPr/>
            <p:nvPr/>
          </p:nvCxnSpPr>
          <p:spPr>
            <a:xfrm flipH="1">
              <a:off x="3296454" y="2276872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/>
            <p:cNvSpPr txBox="1"/>
            <p:nvPr/>
          </p:nvSpPr>
          <p:spPr>
            <a:xfrm>
              <a:off x="4093204" y="2089303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1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sp>
        <p:nvSpPr>
          <p:cNvPr id="78" name="Titre 1"/>
          <p:cNvSpPr txBox="1">
            <a:spLocks/>
          </p:cNvSpPr>
          <p:nvPr/>
        </p:nvSpPr>
        <p:spPr>
          <a:xfrm>
            <a:off x="887954" y="389510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cap="none" dirty="0" smtClean="0"/>
              <a:t>Méthode des bits alternés</a:t>
            </a:r>
          </a:p>
          <a:p>
            <a:endParaRPr lang="fr-FR" cap="none" dirty="0"/>
          </a:p>
        </p:txBody>
      </p:sp>
      <p:sp>
        <p:nvSpPr>
          <p:cNvPr id="53" name="ZoneTexte 52"/>
          <p:cNvSpPr txBox="1"/>
          <p:nvPr/>
        </p:nvSpPr>
        <p:spPr>
          <a:xfrm rot="416481">
            <a:off x="4967808" y="1838246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0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54" name="ZoneTexte 53"/>
          <p:cNvSpPr txBox="1"/>
          <p:nvPr/>
        </p:nvSpPr>
        <p:spPr>
          <a:xfrm rot="416481">
            <a:off x="4949394" y="2803584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0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 rot="416481">
            <a:off x="4956482" y="4331333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0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56" name="ZoneTexte 55"/>
          <p:cNvSpPr txBox="1"/>
          <p:nvPr/>
        </p:nvSpPr>
        <p:spPr>
          <a:xfrm rot="416481">
            <a:off x="4951835" y="2251600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1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57" name="ZoneTexte 56"/>
          <p:cNvSpPr txBox="1"/>
          <p:nvPr/>
        </p:nvSpPr>
        <p:spPr>
          <a:xfrm rot="416481">
            <a:off x="4967807" y="3876161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1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 rot="416481">
            <a:off x="4923893" y="4838813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1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79" name="Zone de texte 2"/>
          <p:cNvSpPr txBox="1">
            <a:spLocks noChangeArrowheads="1"/>
          </p:cNvSpPr>
          <p:nvPr/>
        </p:nvSpPr>
        <p:spPr bwMode="auto">
          <a:xfrm>
            <a:off x="5657244" y="4065367"/>
            <a:ext cx="2280301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Incorporer </a:t>
            </a:r>
            <a:r>
              <a:rPr lang="fr-FR" sz="12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0" name="ZoneTexte 79"/>
          <p:cNvSpPr txBox="1"/>
          <p:nvPr/>
        </p:nvSpPr>
        <p:spPr>
          <a:xfrm>
            <a:off x="5896618" y="2368464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1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81" name="ZoneTexte 80"/>
          <p:cNvSpPr txBox="1"/>
          <p:nvPr/>
        </p:nvSpPr>
        <p:spPr>
          <a:xfrm>
            <a:off x="5916556" y="1824502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0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83" name="ZoneTexte 82"/>
          <p:cNvSpPr txBox="1"/>
          <p:nvPr/>
        </p:nvSpPr>
        <p:spPr>
          <a:xfrm>
            <a:off x="5896618" y="2771613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0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84" name="Zone de texte 2"/>
          <p:cNvSpPr txBox="1">
            <a:spLocks noChangeArrowheads="1"/>
          </p:cNvSpPr>
          <p:nvPr/>
        </p:nvSpPr>
        <p:spPr bwMode="auto">
          <a:xfrm>
            <a:off x="1532088" y="2945192"/>
            <a:ext cx="1732889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Battre </a:t>
            </a:r>
            <a:r>
              <a:rPr lang="fr-FR" sz="12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œufs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5" name="Connecteur droit avec flèche 84"/>
          <p:cNvCxnSpPr/>
          <p:nvPr/>
        </p:nvCxnSpPr>
        <p:spPr>
          <a:xfrm flipH="1">
            <a:off x="4044154" y="2639439"/>
            <a:ext cx="176420" cy="1006"/>
          </a:xfrm>
          <a:prstGeom prst="straightConnector1">
            <a:avLst/>
          </a:prstGeom>
          <a:ln>
            <a:solidFill>
              <a:srgbClr val="FF0000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/>
          <p:cNvSpPr txBox="1"/>
          <p:nvPr/>
        </p:nvSpPr>
        <p:spPr>
          <a:xfrm>
            <a:off x="2848445" y="1887961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fr-FR" sz="1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7" name="ZoneTexte 86"/>
          <p:cNvSpPr txBox="1"/>
          <p:nvPr/>
        </p:nvSpPr>
        <p:spPr>
          <a:xfrm>
            <a:off x="2867402" y="2374710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</a:t>
            </a:r>
            <a:endParaRPr lang="fr-FR" sz="1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89" name="Connecteur droit avec flèche 88"/>
          <p:cNvCxnSpPr/>
          <p:nvPr/>
        </p:nvCxnSpPr>
        <p:spPr>
          <a:xfrm>
            <a:off x="3296815" y="3202645"/>
            <a:ext cx="2332117" cy="3144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ZoneTexte 89"/>
          <p:cNvSpPr txBox="1"/>
          <p:nvPr/>
        </p:nvSpPr>
        <p:spPr>
          <a:xfrm>
            <a:off x="2873099" y="3956422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fr-FR" sz="1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1" name="Zone de texte 2"/>
          <p:cNvSpPr txBox="1">
            <a:spLocks noChangeArrowheads="1"/>
          </p:cNvSpPr>
          <p:nvPr/>
        </p:nvSpPr>
        <p:spPr bwMode="auto">
          <a:xfrm>
            <a:off x="1360372" y="3854638"/>
            <a:ext cx="1512728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Incorporer </a:t>
            </a:r>
            <a:r>
              <a:rPr lang="fr-FR" sz="12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truffes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2" name="ZoneTexte 91"/>
          <p:cNvSpPr txBox="1"/>
          <p:nvPr/>
        </p:nvSpPr>
        <p:spPr>
          <a:xfrm rot="416481">
            <a:off x="4958195" y="3234113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1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93" name="Zone de texte 2"/>
          <p:cNvSpPr txBox="1">
            <a:spLocks noChangeArrowheads="1"/>
          </p:cNvSpPr>
          <p:nvPr/>
        </p:nvSpPr>
        <p:spPr bwMode="auto">
          <a:xfrm>
            <a:off x="5783403" y="3036272"/>
            <a:ext cx="2157091" cy="56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Casser </a:t>
            </a:r>
            <a:r>
              <a:rPr lang="fr-FR" sz="1200" b="1" dirty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œufs </a:t>
            </a:r>
            <a:r>
              <a:rPr lang="fr-FR" sz="1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2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fr-FR" sz="12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rejeté -</a:t>
            </a:r>
            <a:endParaRPr lang="fr-FR" sz="1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4" name="Image 93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531" y="2291981"/>
            <a:ext cx="214172" cy="292824"/>
          </a:xfrm>
          <a:prstGeom prst="rect">
            <a:avLst/>
          </a:prstGeom>
        </p:spPr>
      </p:pic>
      <p:sp>
        <p:nvSpPr>
          <p:cNvPr id="95" name="ZoneTexte 94"/>
          <p:cNvSpPr txBox="1"/>
          <p:nvPr/>
        </p:nvSpPr>
        <p:spPr>
          <a:xfrm>
            <a:off x="2865443" y="2810641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</a:p>
        </p:txBody>
      </p:sp>
      <p:sp>
        <p:nvSpPr>
          <p:cNvPr id="98" name="ZoneTexte 97"/>
          <p:cNvSpPr txBox="1"/>
          <p:nvPr/>
        </p:nvSpPr>
        <p:spPr>
          <a:xfrm>
            <a:off x="5917474" y="3729311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1</a:t>
            </a:r>
            <a:endParaRPr lang="fr-FR" sz="1000" dirty="0">
              <a:solidFill>
                <a:srgbClr val="00B0F0"/>
              </a:solidFill>
            </a:endParaRPr>
          </a:p>
        </p:txBody>
      </p:sp>
      <p:sp>
        <p:nvSpPr>
          <p:cNvPr id="99" name="ZoneTexte 98"/>
          <p:cNvSpPr txBox="1"/>
          <p:nvPr/>
        </p:nvSpPr>
        <p:spPr>
          <a:xfrm>
            <a:off x="5909855" y="4339658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rgbClr val="00B0F0"/>
                </a:solidFill>
              </a:rPr>
              <a:t>0</a:t>
            </a:r>
          </a:p>
        </p:txBody>
      </p:sp>
      <p:sp>
        <p:nvSpPr>
          <p:cNvPr id="101" name="ZoneTexte 100"/>
          <p:cNvSpPr txBox="1"/>
          <p:nvPr/>
        </p:nvSpPr>
        <p:spPr>
          <a:xfrm>
            <a:off x="5896463" y="4832309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B0F0"/>
                </a:solidFill>
              </a:rPr>
              <a:t>1</a:t>
            </a:r>
            <a:endParaRPr lang="fr-FR" sz="1000" dirty="0">
              <a:solidFill>
                <a:srgbClr val="00B0F0"/>
              </a:solidFill>
            </a:endParaRPr>
          </a:p>
        </p:txBody>
      </p:sp>
      <p:grpSp>
        <p:nvGrpSpPr>
          <p:cNvPr id="102" name="Groupe 101"/>
          <p:cNvGrpSpPr/>
          <p:nvPr/>
        </p:nvGrpSpPr>
        <p:grpSpPr>
          <a:xfrm>
            <a:off x="3280460" y="2885932"/>
            <a:ext cx="2388677" cy="246221"/>
            <a:chOff x="3320706" y="1916597"/>
            <a:chExt cx="2388677" cy="246221"/>
          </a:xfrm>
        </p:grpSpPr>
        <p:cxnSp>
          <p:nvCxnSpPr>
            <p:cNvPr id="103" name="Connecteur droit avec flèche 102"/>
            <p:cNvCxnSpPr/>
            <p:nvPr/>
          </p:nvCxnSpPr>
          <p:spPr>
            <a:xfrm flipH="1">
              <a:off x="3320706" y="2139584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ZoneTexte 103"/>
            <p:cNvSpPr txBox="1"/>
            <p:nvPr/>
          </p:nvSpPr>
          <p:spPr>
            <a:xfrm>
              <a:off x="4119290" y="1916597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1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05" name="Groupe 104"/>
          <p:cNvGrpSpPr/>
          <p:nvPr/>
        </p:nvGrpSpPr>
        <p:grpSpPr>
          <a:xfrm>
            <a:off x="3276439" y="3348035"/>
            <a:ext cx="2388677" cy="246221"/>
            <a:chOff x="3303152" y="2310004"/>
            <a:chExt cx="2388677" cy="246221"/>
          </a:xfrm>
        </p:grpSpPr>
        <p:cxnSp>
          <p:nvCxnSpPr>
            <p:cNvPr id="106" name="Connecteur droit avec flèche 105"/>
            <p:cNvCxnSpPr/>
            <p:nvPr/>
          </p:nvCxnSpPr>
          <p:spPr>
            <a:xfrm flipH="1">
              <a:off x="3303152" y="2532671"/>
              <a:ext cx="2388677" cy="1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ZoneTexte 106"/>
            <p:cNvSpPr txBox="1"/>
            <p:nvPr/>
          </p:nvSpPr>
          <p:spPr>
            <a:xfrm>
              <a:off x="4077356" y="2310004"/>
              <a:ext cx="48763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smtClean="0">
                  <a:solidFill>
                    <a:schemeClr val="tx2"/>
                  </a:solidFill>
                </a:rPr>
                <a:t>ACK 1</a:t>
              </a:r>
              <a:endParaRPr lang="fr-FR" sz="1000" dirty="0">
                <a:solidFill>
                  <a:schemeClr val="tx2"/>
                </a:solidFill>
              </a:endParaRPr>
            </a:p>
          </p:txBody>
        </p:sp>
      </p:grpSp>
      <p:pic>
        <p:nvPicPr>
          <p:cNvPr id="109" name="Image 108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252" y="3602160"/>
            <a:ext cx="214172" cy="292824"/>
          </a:xfrm>
          <a:prstGeom prst="rect">
            <a:avLst/>
          </a:prstGeom>
        </p:spPr>
      </p:pic>
      <p:sp>
        <p:nvSpPr>
          <p:cNvPr id="110" name="ZoneTexte 109"/>
          <p:cNvSpPr txBox="1"/>
          <p:nvPr/>
        </p:nvSpPr>
        <p:spPr>
          <a:xfrm>
            <a:off x="2878321" y="3173611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0</a:t>
            </a:r>
          </a:p>
        </p:txBody>
      </p:sp>
      <p:sp>
        <p:nvSpPr>
          <p:cNvPr id="111" name="ZoneTexte 110"/>
          <p:cNvSpPr txBox="1"/>
          <p:nvPr/>
        </p:nvSpPr>
        <p:spPr>
          <a:xfrm>
            <a:off x="2852924" y="4395129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0</a:t>
            </a:r>
          </a:p>
        </p:txBody>
      </p:sp>
      <p:sp>
        <p:nvSpPr>
          <p:cNvPr id="112" name="ZoneTexte 111"/>
          <p:cNvSpPr txBox="1"/>
          <p:nvPr/>
        </p:nvSpPr>
        <p:spPr>
          <a:xfrm>
            <a:off x="2847718" y="4838812"/>
            <a:ext cx="2423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6850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47564" y="728700"/>
            <a:ext cx="7924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 smtClean="0"/>
              <a:t>Ce protocole très simple est appelé </a:t>
            </a:r>
          </a:p>
          <a:p>
            <a:pPr marL="0" indent="0">
              <a:buNone/>
            </a:pPr>
            <a:r>
              <a:rPr lang="fr-FR" sz="6000" dirty="0" smtClean="0"/>
              <a:t>« protocole du bit alterné »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28728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1800" dirty="0" smtClean="0"/>
              <a:t>Un réseau orienté paquets</a:t>
            </a:r>
            <a:endParaRPr lang="fr-FR" sz="1800" dirty="0"/>
          </a:p>
          <a:p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 réseau postal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486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47564" y="728700"/>
            <a:ext cx="79248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 smtClean="0"/>
              <a:t>Ce protocole très simple est appelé </a:t>
            </a:r>
          </a:p>
          <a:p>
            <a:pPr marL="0" indent="0">
              <a:buNone/>
            </a:pPr>
            <a:r>
              <a:rPr lang="fr-FR" sz="6000" dirty="0" smtClean="0"/>
              <a:t>« protocole du </a:t>
            </a:r>
            <a:r>
              <a:rPr lang="fr-FR" sz="6000" dirty="0" smtClean="0">
                <a:solidFill>
                  <a:srgbClr val="FF0000"/>
                </a:solidFill>
              </a:rPr>
              <a:t>bit alterné</a:t>
            </a:r>
            <a:r>
              <a:rPr lang="fr-FR" sz="6000" dirty="0" smtClean="0"/>
              <a:t> »</a:t>
            </a:r>
          </a:p>
          <a:p>
            <a:pPr marL="0" indent="0" algn="ctr">
              <a:buNone/>
            </a:pPr>
            <a:r>
              <a:rPr lang="fr-FR" sz="5200" dirty="0" smtClean="0"/>
              <a:t>Il </a:t>
            </a:r>
            <a:r>
              <a:rPr lang="fr-FR" sz="5200" dirty="0"/>
              <a:t>accepte une séquence de  paquets de données et les remet à l’autre côté dans le  même </a:t>
            </a:r>
            <a:r>
              <a:rPr lang="fr-FR" sz="5200" dirty="0" smtClean="0"/>
              <a:t>ordre.</a:t>
            </a:r>
            <a:endParaRPr lang="fr-FR" sz="5200" dirty="0"/>
          </a:p>
        </p:txBody>
      </p:sp>
    </p:spTree>
    <p:extLst>
      <p:ext uri="{BB962C8B-B14F-4D97-AF65-F5344CB8AC3E}">
        <p14:creationId xmlns:p14="http://schemas.microsoft.com/office/powerpoint/2010/main" val="320097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BIT ALTERNÉ:         101010101010101…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 smtClean="0"/>
              <a:t>« Stop </a:t>
            </a:r>
            <a:r>
              <a:rPr lang="fr-FR" dirty="0"/>
              <a:t>and </a:t>
            </a:r>
            <a:r>
              <a:rPr lang="fr-FR" dirty="0" err="1"/>
              <a:t>Wait</a:t>
            </a:r>
            <a:r>
              <a:rPr lang="fr-FR" dirty="0"/>
              <a:t> </a:t>
            </a:r>
            <a:r>
              <a:rPr lang="fr-FR" dirty="0" smtClean="0"/>
              <a:t>Protocol » (arrêt et attente)</a:t>
            </a:r>
            <a:endParaRPr lang="fr-FR" dirty="0"/>
          </a:p>
          <a:p>
            <a:r>
              <a:rPr lang="fr-FR" dirty="0"/>
              <a:t>L’émetteur </a:t>
            </a:r>
            <a:r>
              <a:rPr lang="fr-FR" dirty="0" smtClean="0"/>
              <a:t>envoie le paquet et </a:t>
            </a:r>
            <a:r>
              <a:rPr lang="fr-FR" dirty="0"/>
              <a:t>attend </a:t>
            </a:r>
            <a:r>
              <a:rPr lang="fr-FR" dirty="0" smtClean="0"/>
              <a:t>l’acquittement ACK.</a:t>
            </a:r>
            <a:endParaRPr lang="fr-FR" dirty="0"/>
          </a:p>
          <a:p>
            <a:r>
              <a:rPr lang="fr-FR" dirty="0"/>
              <a:t>Si l’acquittement </a:t>
            </a:r>
            <a:r>
              <a:rPr lang="fr-FR" dirty="0" smtClean="0"/>
              <a:t>ACK arrive</a:t>
            </a:r>
            <a:r>
              <a:rPr lang="fr-FR" dirty="0"/>
              <a:t>, </a:t>
            </a:r>
            <a:r>
              <a:rPr lang="fr-FR" dirty="0" smtClean="0"/>
              <a:t>il envoie le prochain paquet.</a:t>
            </a:r>
            <a:endParaRPr lang="fr-FR" dirty="0"/>
          </a:p>
          <a:p>
            <a:r>
              <a:rPr lang="fr-FR" dirty="0" smtClean="0"/>
              <a:t>Si le paquet </a:t>
            </a:r>
            <a:r>
              <a:rPr lang="fr-FR" dirty="0"/>
              <a:t>ou l’acquittement </a:t>
            </a:r>
            <a:r>
              <a:rPr lang="fr-FR" dirty="0" smtClean="0"/>
              <a:t>se perd, il </a:t>
            </a:r>
            <a:r>
              <a:rPr lang="fr-FR" dirty="0"/>
              <a:t>renvoie </a:t>
            </a:r>
            <a:r>
              <a:rPr lang="fr-FR" dirty="0" smtClean="0"/>
              <a:t>le paquet.</a:t>
            </a:r>
          </a:p>
          <a:p>
            <a:pPr marL="0" indent="0">
              <a:buNone/>
            </a:pPr>
            <a:r>
              <a:rPr lang="fr-FR" b="1" u="sng" dirty="0" smtClean="0"/>
              <a:t>Problème</a:t>
            </a:r>
            <a:r>
              <a:rPr lang="fr-FR" b="1" u="sng" dirty="0"/>
              <a:t>:</a:t>
            </a:r>
            <a:r>
              <a:rPr lang="fr-FR" b="1" dirty="0"/>
              <a:t> </a:t>
            </a:r>
            <a:r>
              <a:rPr lang="fr-FR" dirty="0"/>
              <a:t>combien de temps </a:t>
            </a:r>
            <a:r>
              <a:rPr lang="fr-FR" dirty="0" smtClean="0"/>
              <a:t>attendre ?</a:t>
            </a:r>
            <a:endParaRPr lang="fr-FR" dirty="0"/>
          </a:p>
          <a:p>
            <a:pPr marL="0" indent="0">
              <a:buNone/>
            </a:pPr>
            <a:r>
              <a:rPr lang="fr-FR" u="sng" dirty="0"/>
              <a:t>Solution: </a:t>
            </a:r>
            <a:r>
              <a:rPr lang="fr-FR" dirty="0"/>
              <a:t>établir un temps sur la base du temps </a:t>
            </a:r>
            <a:r>
              <a:rPr lang="fr-FR" dirty="0" smtClean="0"/>
              <a:t>moyen d’un aller-retour d’un paquet </a:t>
            </a:r>
            <a:r>
              <a:rPr lang="fr-FR" dirty="0"/>
              <a:t>et </a:t>
            </a:r>
            <a:r>
              <a:rPr lang="fr-FR" dirty="0" smtClean="0"/>
              <a:t>de son </a:t>
            </a:r>
            <a:r>
              <a:rPr lang="fr-FR" dirty="0"/>
              <a:t>acquittement (le double</a:t>
            </a:r>
            <a:r>
              <a:rPr lang="fr-FR" dirty="0" smtClean="0"/>
              <a:t>?).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u="sng" dirty="0" smtClean="0"/>
              <a:t>Problème</a:t>
            </a:r>
            <a:r>
              <a:rPr lang="fr-FR" u="sng" dirty="0"/>
              <a:t> </a:t>
            </a:r>
            <a:r>
              <a:rPr lang="fr-FR" u="sng" dirty="0" smtClean="0"/>
              <a:t>:</a:t>
            </a:r>
            <a:r>
              <a:rPr lang="fr-FR" dirty="0" smtClean="0"/>
              <a:t>  Un </a:t>
            </a:r>
            <a:r>
              <a:rPr lang="fr-FR" dirty="0"/>
              <a:t>vieux </a:t>
            </a:r>
            <a:r>
              <a:rPr lang="fr-FR" dirty="0" smtClean="0"/>
              <a:t>paquet </a:t>
            </a:r>
            <a:r>
              <a:rPr lang="fr-FR" dirty="0"/>
              <a:t>échu avec un bit égal à ce qui est attendu sera considéré bon… </a:t>
            </a:r>
          </a:p>
          <a:p>
            <a:pPr marL="0" indent="0">
              <a:buNone/>
            </a:pPr>
            <a:r>
              <a:rPr lang="fr-FR" dirty="0" smtClean="0">
                <a:sym typeface="Wingdings" panose="05000000000000000000" pitchFamily="2" charset="2"/>
              </a:rPr>
              <a:t> </a:t>
            </a:r>
            <a:r>
              <a:rPr lang="fr-FR" dirty="0" smtClean="0"/>
              <a:t>Pas de solution à ce problème de double chevauchement….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43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2000" dirty="0" smtClean="0"/>
              <a:t>Attention! </a:t>
            </a:r>
          </a:p>
          <a:p>
            <a:pPr marL="0" indent="0">
              <a:buNone/>
            </a:pPr>
            <a:r>
              <a:rPr lang="fr-FR" sz="2000" dirty="0" smtClean="0"/>
              <a:t>Avant d’envoyer des paquets, l’</a:t>
            </a:r>
            <a:r>
              <a:rPr lang="fr-FR" sz="2000" dirty="0"/>
              <a:t>é</a:t>
            </a:r>
            <a:r>
              <a:rPr lang="fr-FR" sz="2000" dirty="0" smtClean="0"/>
              <a:t>metteur doit s’assurer que le récepteur est prêt à en recevoir.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14350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2000" dirty="0" smtClean="0"/>
              <a:t>Attention! </a:t>
            </a:r>
          </a:p>
          <a:p>
            <a:pPr marL="0" indent="0">
              <a:buNone/>
            </a:pPr>
            <a:r>
              <a:rPr lang="fr-FR" sz="2000" dirty="0" smtClean="0"/>
              <a:t>Avant d’envoyer des paquets, l’</a:t>
            </a:r>
            <a:r>
              <a:rPr lang="fr-FR" sz="2000" dirty="0"/>
              <a:t>é</a:t>
            </a:r>
            <a:r>
              <a:rPr lang="fr-FR" sz="2000" dirty="0" smtClean="0"/>
              <a:t>metteur doit s’assurer que le récepteur est prêt à en recevoir.</a:t>
            </a:r>
            <a:endParaRPr lang="fr-FR" sz="2000" dirty="0"/>
          </a:p>
          <a:p>
            <a:pPr marL="0" indent="0">
              <a:buNone/>
            </a:pPr>
            <a:r>
              <a:rPr lang="fr-FR" sz="2000" dirty="0" smtClean="0">
                <a:sym typeface="Wingdings" panose="05000000000000000000" pitchFamily="2" charset="2"/>
              </a:rPr>
              <a:t> </a:t>
            </a:r>
            <a:r>
              <a:rPr lang="fr-FR" sz="2000" dirty="0" smtClean="0"/>
              <a:t>Il doit y avoir une phase de connexion au départ (et de déconnexion à la fin)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13542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2000" dirty="0" smtClean="0"/>
              <a:t>Attention! </a:t>
            </a:r>
          </a:p>
          <a:p>
            <a:pPr marL="0" indent="0">
              <a:buNone/>
            </a:pPr>
            <a:r>
              <a:rPr lang="fr-FR" sz="2000" dirty="0" smtClean="0"/>
              <a:t>Avant d’envoyer des paquets, l’</a:t>
            </a:r>
            <a:r>
              <a:rPr lang="fr-FR" sz="2000" dirty="0"/>
              <a:t>é</a:t>
            </a:r>
            <a:r>
              <a:rPr lang="fr-FR" sz="2000" dirty="0" smtClean="0"/>
              <a:t>metteur doit s’assurer que le récepteur est prêt à en recevoir.</a:t>
            </a:r>
            <a:endParaRPr lang="fr-FR" sz="2000" dirty="0"/>
          </a:p>
          <a:p>
            <a:pPr marL="0" indent="0">
              <a:buNone/>
            </a:pPr>
            <a:r>
              <a:rPr lang="fr-FR" sz="2000" dirty="0" smtClean="0">
                <a:sym typeface="Wingdings" panose="05000000000000000000" pitchFamily="2" charset="2"/>
              </a:rPr>
              <a:t> </a:t>
            </a:r>
            <a:r>
              <a:rPr lang="fr-FR" sz="2000" dirty="0" smtClean="0"/>
              <a:t>Il doit y avoir une phase de connexion au départ (et de déconnexion à la fin)</a:t>
            </a:r>
            <a:endParaRPr lang="fr-FR" sz="2000" dirty="0"/>
          </a:p>
        </p:txBody>
      </p:sp>
      <p:grpSp>
        <p:nvGrpSpPr>
          <p:cNvPr id="38" name="Groupe 37"/>
          <p:cNvGrpSpPr/>
          <p:nvPr/>
        </p:nvGrpSpPr>
        <p:grpSpPr>
          <a:xfrm>
            <a:off x="3491880" y="4149080"/>
            <a:ext cx="1589428" cy="1684655"/>
            <a:chOff x="0" y="0"/>
            <a:chExt cx="1590038" cy="1685499"/>
          </a:xfrm>
        </p:grpSpPr>
        <p:cxnSp>
          <p:nvCxnSpPr>
            <p:cNvPr id="40" name="Connecteur droit avec flèche 39"/>
            <p:cNvCxnSpPr/>
            <p:nvPr/>
          </p:nvCxnSpPr>
          <p:spPr>
            <a:xfrm>
              <a:off x="0" y="54579"/>
              <a:ext cx="23470" cy="163092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avec flèche 44"/>
            <p:cNvCxnSpPr/>
            <p:nvPr/>
          </p:nvCxnSpPr>
          <p:spPr>
            <a:xfrm>
              <a:off x="1583140" y="75063"/>
              <a:ext cx="6898" cy="159715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avec flèche 45"/>
            <p:cNvCxnSpPr/>
            <p:nvPr/>
          </p:nvCxnSpPr>
          <p:spPr>
            <a:xfrm>
              <a:off x="75062" y="143301"/>
              <a:ext cx="1426192" cy="184245"/>
            </a:xfrm>
            <a:prstGeom prst="straightConnector1">
              <a:avLst/>
            </a:prstGeom>
            <a:ln w="25400">
              <a:solidFill>
                <a:schemeClr val="accent1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avec flèche 46"/>
            <p:cNvCxnSpPr/>
            <p:nvPr/>
          </p:nvCxnSpPr>
          <p:spPr>
            <a:xfrm>
              <a:off x="102358" y="1180531"/>
              <a:ext cx="1426192" cy="184245"/>
            </a:xfrm>
            <a:prstGeom prst="straightConnector1">
              <a:avLst/>
            </a:prstGeom>
            <a:ln w="25400">
              <a:solidFill>
                <a:schemeClr val="accent1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avec flèche 47"/>
            <p:cNvCxnSpPr/>
            <p:nvPr/>
          </p:nvCxnSpPr>
          <p:spPr>
            <a:xfrm flipH="1">
              <a:off x="102358" y="675564"/>
              <a:ext cx="1392403" cy="225188"/>
            </a:xfrm>
            <a:prstGeom prst="straightConnector1">
              <a:avLst/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Zone de texte 2"/>
            <p:cNvSpPr txBox="1">
              <a:spLocks noChangeArrowheads="1"/>
            </p:cNvSpPr>
            <p:nvPr/>
          </p:nvSpPr>
          <p:spPr bwMode="auto">
            <a:xfrm rot="435145">
              <a:off x="375313" y="0"/>
              <a:ext cx="736600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>
                  <a:solidFill>
                    <a:srgbClr val="DEEBF7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Sonnerie</a:t>
              </a:r>
              <a:endParaRPr lang="fr-FR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Zone de texte 2"/>
            <p:cNvSpPr txBox="1">
              <a:spLocks noChangeArrowheads="1"/>
            </p:cNvSpPr>
            <p:nvPr/>
          </p:nvSpPr>
          <p:spPr bwMode="auto">
            <a:xfrm rot="435145">
              <a:off x="375313" y="1037230"/>
              <a:ext cx="736600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>
                  <a:solidFill>
                    <a:srgbClr val="DEEBF7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ALLO</a:t>
              </a:r>
              <a:endParaRPr lang="fr-FR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Zone de texte 2"/>
            <p:cNvSpPr txBox="1">
              <a:spLocks noChangeArrowheads="1"/>
            </p:cNvSpPr>
            <p:nvPr/>
          </p:nvSpPr>
          <p:spPr bwMode="auto">
            <a:xfrm rot="21073203">
              <a:off x="184245" y="532263"/>
              <a:ext cx="1301115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>
                  <a:solidFill>
                    <a:srgbClr val="FFE59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Décroche + ALLO</a:t>
              </a:r>
              <a:endParaRPr lang="fr-FR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2" name="Image 51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889" y="3814217"/>
            <a:ext cx="477910" cy="304170"/>
          </a:xfrm>
          <a:prstGeom prst="rect">
            <a:avLst/>
          </a:prstGeom>
        </p:spPr>
      </p:pic>
      <p:pic>
        <p:nvPicPr>
          <p:cNvPr id="53" name="Image 52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44" y="3805529"/>
            <a:ext cx="477910" cy="30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51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BIT ALTERNÉ:         101010101010101…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2000" dirty="0" smtClean="0"/>
              <a:t>Attention! </a:t>
            </a:r>
          </a:p>
          <a:p>
            <a:pPr marL="0" indent="0">
              <a:buNone/>
            </a:pPr>
            <a:r>
              <a:rPr lang="fr-FR" sz="2000" dirty="0" smtClean="0"/>
              <a:t>Avant d’envoyer des paquets, l’</a:t>
            </a:r>
            <a:r>
              <a:rPr lang="fr-FR" sz="2000" dirty="0"/>
              <a:t>é</a:t>
            </a:r>
            <a:r>
              <a:rPr lang="fr-FR" sz="2000" dirty="0" smtClean="0"/>
              <a:t>metteur doit s’assurer que le récepteur est prêt à en recevoir.</a:t>
            </a:r>
            <a:endParaRPr lang="fr-FR" sz="2000" dirty="0"/>
          </a:p>
          <a:p>
            <a:pPr marL="0" indent="0">
              <a:buNone/>
            </a:pPr>
            <a:r>
              <a:rPr lang="fr-FR" sz="2000" dirty="0" smtClean="0">
                <a:sym typeface="Wingdings" panose="05000000000000000000" pitchFamily="2" charset="2"/>
              </a:rPr>
              <a:t> </a:t>
            </a:r>
            <a:r>
              <a:rPr lang="fr-FR" sz="2000" dirty="0" smtClean="0"/>
              <a:t>Il doit y avoir une phase de connexion au départ (et de déconnexion à la fin)</a:t>
            </a:r>
            <a:endParaRPr lang="fr-FR" sz="2000" dirty="0"/>
          </a:p>
        </p:txBody>
      </p:sp>
      <p:grpSp>
        <p:nvGrpSpPr>
          <p:cNvPr id="4" name="Groupe 3"/>
          <p:cNvGrpSpPr/>
          <p:nvPr/>
        </p:nvGrpSpPr>
        <p:grpSpPr>
          <a:xfrm>
            <a:off x="971600" y="3636379"/>
            <a:ext cx="5791088" cy="2547386"/>
            <a:chOff x="417584" y="1544366"/>
            <a:chExt cx="8195280" cy="3544767"/>
          </a:xfrm>
        </p:grpSpPr>
        <p:grpSp>
          <p:nvGrpSpPr>
            <p:cNvPr id="5" name="Groupe 4"/>
            <p:cNvGrpSpPr/>
            <p:nvPr/>
          </p:nvGrpSpPr>
          <p:grpSpPr>
            <a:xfrm>
              <a:off x="3029526" y="1556790"/>
              <a:ext cx="2964342" cy="2285960"/>
              <a:chOff x="1719616" y="-1"/>
              <a:chExt cx="1990347" cy="1295194"/>
            </a:xfrm>
          </p:grpSpPr>
          <p:grpSp>
            <p:nvGrpSpPr>
              <p:cNvPr id="30" name="Groupe 29"/>
              <p:cNvGrpSpPr/>
              <p:nvPr/>
            </p:nvGrpSpPr>
            <p:grpSpPr>
              <a:xfrm>
                <a:off x="1719616" y="-1"/>
                <a:ext cx="1990347" cy="1295194"/>
                <a:chOff x="-3" y="-1"/>
                <a:chExt cx="2284912" cy="2100702"/>
              </a:xfrm>
            </p:grpSpPr>
            <p:sp>
              <p:nvSpPr>
                <p:cNvPr id="36" name="Flèche vers le haut 35"/>
                <p:cNvSpPr/>
                <p:nvPr/>
              </p:nvSpPr>
              <p:spPr>
                <a:xfrm rot="10800000">
                  <a:off x="-3" y="-1"/>
                  <a:ext cx="134001" cy="2042894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37" name="Flèche vers le haut 36"/>
                <p:cNvSpPr/>
                <p:nvPr/>
              </p:nvSpPr>
              <p:spPr>
                <a:xfrm rot="10800000">
                  <a:off x="2170510" y="-1"/>
                  <a:ext cx="114399" cy="2100702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31" name="Groupe 30"/>
              <p:cNvGrpSpPr/>
              <p:nvPr/>
            </p:nvGrpSpPr>
            <p:grpSpPr>
              <a:xfrm>
                <a:off x="1898839" y="163773"/>
                <a:ext cx="1671270" cy="713565"/>
                <a:chOff x="8626" y="0"/>
                <a:chExt cx="1671626" cy="713846"/>
              </a:xfrm>
            </p:grpSpPr>
            <p:cxnSp>
              <p:nvCxnSpPr>
                <p:cNvPr id="32" name="Connecteur droit avec flèche 31"/>
                <p:cNvCxnSpPr/>
                <p:nvPr/>
              </p:nvCxnSpPr>
              <p:spPr>
                <a:xfrm>
                  <a:off x="8626" y="0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Connecteur droit avec flèche 32"/>
                <p:cNvCxnSpPr/>
                <p:nvPr/>
              </p:nvCxnSpPr>
              <p:spPr>
                <a:xfrm>
                  <a:off x="67112" y="549082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Groupe 5"/>
            <p:cNvGrpSpPr/>
            <p:nvPr/>
          </p:nvGrpSpPr>
          <p:grpSpPr>
            <a:xfrm>
              <a:off x="5247312" y="1958484"/>
              <a:ext cx="3365552" cy="3130649"/>
              <a:chOff x="-45305" y="-7010"/>
              <a:chExt cx="2260573" cy="1774820"/>
            </a:xfrm>
          </p:grpSpPr>
          <p:grpSp>
            <p:nvGrpSpPr>
              <p:cNvPr id="26" name="Groupe 25"/>
              <p:cNvGrpSpPr/>
              <p:nvPr/>
            </p:nvGrpSpPr>
            <p:grpSpPr>
              <a:xfrm>
                <a:off x="-45305" y="324229"/>
                <a:ext cx="1531634" cy="1443581"/>
                <a:chOff x="-295527" y="151796"/>
                <a:chExt cx="1534795" cy="1445334"/>
              </a:xfrm>
            </p:grpSpPr>
            <p:sp>
              <p:nvSpPr>
                <p:cNvPr id="28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07062" y="151796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295527" y="1276455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7" name="Zone de texte 2"/>
              <p:cNvSpPr txBox="1">
                <a:spLocks noChangeArrowheads="1"/>
              </p:cNvSpPr>
              <p:nvPr/>
            </p:nvSpPr>
            <p:spPr bwMode="auto">
              <a:xfrm>
                <a:off x="536203" y="-7010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Groupe 18"/>
            <p:cNvGrpSpPr/>
            <p:nvPr/>
          </p:nvGrpSpPr>
          <p:grpSpPr>
            <a:xfrm>
              <a:off x="417584" y="1544366"/>
              <a:ext cx="3213788" cy="2655119"/>
              <a:chOff x="-293057" y="-161930"/>
              <a:chExt cx="2163092" cy="1507063"/>
            </a:xfrm>
          </p:grpSpPr>
          <p:sp>
            <p:nvSpPr>
              <p:cNvPr id="21" name="Zone de texte 2"/>
              <p:cNvSpPr txBox="1">
                <a:spLocks noChangeArrowheads="1"/>
              </p:cNvSpPr>
              <p:nvPr/>
            </p:nvSpPr>
            <p:spPr bwMode="auto">
              <a:xfrm>
                <a:off x="449762" y="162853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Zone de texte 2"/>
              <p:cNvSpPr txBox="1">
                <a:spLocks noChangeArrowheads="1"/>
              </p:cNvSpPr>
              <p:nvPr/>
            </p:nvSpPr>
            <p:spPr bwMode="auto">
              <a:xfrm>
                <a:off x="-293057" y="-161930"/>
                <a:ext cx="1743512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demande de connexion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Zone de texte 2"/>
              <p:cNvSpPr txBox="1">
                <a:spLocks noChangeArrowheads="1"/>
              </p:cNvSpPr>
              <p:nvPr/>
            </p:nvSpPr>
            <p:spPr bwMode="auto">
              <a:xfrm>
                <a:off x="335240" y="1024458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Groupe 9"/>
            <p:cNvGrpSpPr/>
            <p:nvPr/>
          </p:nvGrpSpPr>
          <p:grpSpPr>
            <a:xfrm>
              <a:off x="3296454" y="2215786"/>
              <a:ext cx="2388677" cy="452530"/>
              <a:chOff x="3296454" y="2215786"/>
              <a:chExt cx="2388677" cy="452530"/>
            </a:xfrm>
          </p:grpSpPr>
          <p:cxnSp>
            <p:nvCxnSpPr>
              <p:cNvPr id="17" name="Connecteur droit avec flèche 16"/>
              <p:cNvCxnSpPr/>
              <p:nvPr/>
            </p:nvCxnSpPr>
            <p:spPr>
              <a:xfrm flipH="1">
                <a:off x="3296454" y="2276872"/>
                <a:ext cx="2388677" cy="391444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ZoneTexte 17"/>
              <p:cNvSpPr txBox="1"/>
              <p:nvPr/>
            </p:nvSpPr>
            <p:spPr>
              <a:xfrm>
                <a:off x="3933216" y="2215786"/>
                <a:ext cx="982712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SIN + ACK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</p:grpSp>
      <p:sp>
        <p:nvSpPr>
          <p:cNvPr id="39" name="Zone de texte 2"/>
          <p:cNvSpPr txBox="1">
            <a:spLocks noChangeArrowheads="1"/>
          </p:cNvSpPr>
          <p:nvPr/>
        </p:nvSpPr>
        <p:spPr bwMode="auto">
          <a:xfrm>
            <a:off x="5040052" y="3864396"/>
            <a:ext cx="1830474" cy="8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Acceptation de connexion  + demande de connexion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3568928" y="3729920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2"/>
                </a:solidFill>
              </a:rPr>
              <a:t>SIN</a:t>
            </a:r>
            <a:endParaRPr lang="fr-FR" sz="1000" dirty="0">
              <a:solidFill>
                <a:schemeClr val="tx2"/>
              </a:solidFill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3568928" y="4665589"/>
            <a:ext cx="4010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2"/>
                </a:solidFill>
              </a:rPr>
              <a:t>ACK</a:t>
            </a:r>
            <a:endParaRPr lang="fr-FR" sz="1000" dirty="0">
              <a:solidFill>
                <a:schemeClr val="tx2"/>
              </a:solidFill>
            </a:endParaRPr>
          </a:p>
        </p:txBody>
      </p:sp>
      <p:sp>
        <p:nvSpPr>
          <p:cNvPr id="43" name="Zone de texte 2"/>
          <p:cNvSpPr txBox="1">
            <a:spLocks noChangeArrowheads="1"/>
          </p:cNvSpPr>
          <p:nvPr/>
        </p:nvSpPr>
        <p:spPr bwMode="auto">
          <a:xfrm>
            <a:off x="993307" y="4418123"/>
            <a:ext cx="1830474" cy="8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Acceptation de connexion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Zone de texte 2"/>
          <p:cNvSpPr txBox="1">
            <a:spLocks noChangeArrowheads="1"/>
          </p:cNvSpPr>
          <p:nvPr/>
        </p:nvSpPr>
        <p:spPr bwMode="auto">
          <a:xfrm>
            <a:off x="5070351" y="4689639"/>
            <a:ext cx="1830474" cy="8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Connexion établie !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65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BIT ALTERNÉ:         101010101010101…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2000" dirty="0" smtClean="0"/>
              <a:t>Attention! </a:t>
            </a:r>
          </a:p>
          <a:p>
            <a:pPr marL="0" indent="0">
              <a:buNone/>
            </a:pPr>
            <a:r>
              <a:rPr lang="fr-FR" sz="2000" dirty="0" smtClean="0"/>
              <a:t>Avant d’envoyer des paquets, l’</a:t>
            </a:r>
            <a:r>
              <a:rPr lang="fr-FR" sz="2000" dirty="0"/>
              <a:t>é</a:t>
            </a:r>
            <a:r>
              <a:rPr lang="fr-FR" sz="2000" dirty="0" smtClean="0"/>
              <a:t>metteur doit s’assurer que le récepteur est prêt à en recevoir.</a:t>
            </a:r>
            <a:endParaRPr lang="fr-FR" sz="2000" dirty="0"/>
          </a:p>
          <a:p>
            <a:pPr marL="0" indent="0">
              <a:buNone/>
            </a:pPr>
            <a:r>
              <a:rPr lang="fr-FR" sz="2000" dirty="0" smtClean="0">
                <a:sym typeface="Wingdings" panose="05000000000000000000" pitchFamily="2" charset="2"/>
              </a:rPr>
              <a:t> </a:t>
            </a:r>
            <a:r>
              <a:rPr lang="fr-FR" sz="2000" dirty="0" smtClean="0"/>
              <a:t>Il doit y avoir une phase de connexion au départ (et de déconnexion à la fin)</a:t>
            </a:r>
            <a:endParaRPr lang="fr-FR" sz="2000" dirty="0"/>
          </a:p>
        </p:txBody>
      </p:sp>
      <p:grpSp>
        <p:nvGrpSpPr>
          <p:cNvPr id="4" name="Groupe 3"/>
          <p:cNvGrpSpPr/>
          <p:nvPr/>
        </p:nvGrpSpPr>
        <p:grpSpPr>
          <a:xfrm>
            <a:off x="971600" y="3636379"/>
            <a:ext cx="5791088" cy="2547386"/>
            <a:chOff x="417584" y="1544366"/>
            <a:chExt cx="8195280" cy="3544767"/>
          </a:xfrm>
        </p:grpSpPr>
        <p:grpSp>
          <p:nvGrpSpPr>
            <p:cNvPr id="5" name="Groupe 4"/>
            <p:cNvGrpSpPr/>
            <p:nvPr/>
          </p:nvGrpSpPr>
          <p:grpSpPr>
            <a:xfrm>
              <a:off x="3029526" y="1556790"/>
              <a:ext cx="2964342" cy="2285960"/>
              <a:chOff x="1719616" y="-1"/>
              <a:chExt cx="1990347" cy="1295194"/>
            </a:xfrm>
          </p:grpSpPr>
          <p:grpSp>
            <p:nvGrpSpPr>
              <p:cNvPr id="30" name="Groupe 29"/>
              <p:cNvGrpSpPr/>
              <p:nvPr/>
            </p:nvGrpSpPr>
            <p:grpSpPr>
              <a:xfrm>
                <a:off x="1719616" y="-1"/>
                <a:ext cx="1990347" cy="1295194"/>
                <a:chOff x="-3" y="-1"/>
                <a:chExt cx="2284912" cy="2100702"/>
              </a:xfrm>
            </p:grpSpPr>
            <p:sp>
              <p:nvSpPr>
                <p:cNvPr id="36" name="Flèche vers le haut 35"/>
                <p:cNvSpPr/>
                <p:nvPr/>
              </p:nvSpPr>
              <p:spPr>
                <a:xfrm rot="10800000">
                  <a:off x="-3" y="-1"/>
                  <a:ext cx="134001" cy="2042894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37" name="Flèche vers le haut 36"/>
                <p:cNvSpPr/>
                <p:nvPr/>
              </p:nvSpPr>
              <p:spPr>
                <a:xfrm rot="10800000">
                  <a:off x="2170510" y="-1"/>
                  <a:ext cx="114399" cy="2100702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31" name="Groupe 30"/>
              <p:cNvGrpSpPr/>
              <p:nvPr/>
            </p:nvGrpSpPr>
            <p:grpSpPr>
              <a:xfrm>
                <a:off x="1898839" y="163773"/>
                <a:ext cx="1671270" cy="713565"/>
                <a:chOff x="8626" y="0"/>
                <a:chExt cx="1671626" cy="713846"/>
              </a:xfrm>
            </p:grpSpPr>
            <p:cxnSp>
              <p:nvCxnSpPr>
                <p:cNvPr id="32" name="Connecteur droit avec flèche 31"/>
                <p:cNvCxnSpPr/>
                <p:nvPr/>
              </p:nvCxnSpPr>
              <p:spPr>
                <a:xfrm>
                  <a:off x="8626" y="0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Connecteur droit avec flèche 32"/>
                <p:cNvCxnSpPr/>
                <p:nvPr/>
              </p:nvCxnSpPr>
              <p:spPr>
                <a:xfrm>
                  <a:off x="67112" y="549082"/>
                  <a:ext cx="1613140" cy="1647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Groupe 5"/>
            <p:cNvGrpSpPr/>
            <p:nvPr/>
          </p:nvGrpSpPr>
          <p:grpSpPr>
            <a:xfrm>
              <a:off x="5247312" y="1958484"/>
              <a:ext cx="3365552" cy="3130649"/>
              <a:chOff x="-45305" y="-7010"/>
              <a:chExt cx="2260573" cy="1774820"/>
            </a:xfrm>
          </p:grpSpPr>
          <p:grpSp>
            <p:nvGrpSpPr>
              <p:cNvPr id="26" name="Groupe 25"/>
              <p:cNvGrpSpPr/>
              <p:nvPr/>
            </p:nvGrpSpPr>
            <p:grpSpPr>
              <a:xfrm>
                <a:off x="-45305" y="324229"/>
                <a:ext cx="1531634" cy="1443581"/>
                <a:chOff x="-295527" y="151796"/>
                <a:chExt cx="1534795" cy="1445334"/>
              </a:xfrm>
            </p:grpSpPr>
            <p:sp>
              <p:nvSpPr>
                <p:cNvPr id="28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107062" y="151796"/>
                  <a:ext cx="113220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800" b="1" dirty="0" smtClean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endParaRPr lang="fr-FR" sz="8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-295527" y="1276455"/>
                  <a:ext cx="1534795" cy="32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sz="1100" dirty="0">
                      <a:solidFill>
                        <a:srgbClr val="D0CECE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F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7" name="Zone de texte 2"/>
              <p:cNvSpPr txBox="1">
                <a:spLocks noChangeArrowheads="1"/>
              </p:cNvSpPr>
              <p:nvPr/>
            </p:nvSpPr>
            <p:spPr bwMode="auto">
              <a:xfrm>
                <a:off x="536203" y="-7010"/>
                <a:ext cx="1679065" cy="320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Groupe 18"/>
            <p:cNvGrpSpPr/>
            <p:nvPr/>
          </p:nvGrpSpPr>
          <p:grpSpPr>
            <a:xfrm>
              <a:off x="417584" y="1544366"/>
              <a:ext cx="3213788" cy="2655119"/>
              <a:chOff x="-293057" y="-161930"/>
              <a:chExt cx="2163092" cy="1507063"/>
            </a:xfrm>
          </p:grpSpPr>
          <p:sp>
            <p:nvSpPr>
              <p:cNvPr id="21" name="Zone de texte 2"/>
              <p:cNvSpPr txBox="1">
                <a:spLocks noChangeArrowheads="1"/>
              </p:cNvSpPr>
              <p:nvPr/>
            </p:nvSpPr>
            <p:spPr bwMode="auto">
              <a:xfrm>
                <a:off x="449762" y="162853"/>
                <a:ext cx="113220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8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fr-FR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Zone de texte 2"/>
              <p:cNvSpPr txBox="1">
                <a:spLocks noChangeArrowheads="1"/>
              </p:cNvSpPr>
              <p:nvPr/>
            </p:nvSpPr>
            <p:spPr bwMode="auto">
              <a:xfrm>
                <a:off x="-293057" y="-161930"/>
                <a:ext cx="1743512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 smtClean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demande de connexion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Zone de texte 2"/>
              <p:cNvSpPr txBox="1">
                <a:spLocks noChangeArrowheads="1"/>
              </p:cNvSpPr>
              <p:nvPr/>
            </p:nvSpPr>
            <p:spPr bwMode="auto">
              <a:xfrm>
                <a:off x="335240" y="1024458"/>
                <a:ext cx="1534795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100" dirty="0">
                    <a:solidFill>
                      <a:srgbClr val="D0CECE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Groupe 9"/>
            <p:cNvGrpSpPr/>
            <p:nvPr/>
          </p:nvGrpSpPr>
          <p:grpSpPr>
            <a:xfrm>
              <a:off x="3296454" y="2215786"/>
              <a:ext cx="2388677" cy="452530"/>
              <a:chOff x="3296454" y="2215786"/>
              <a:chExt cx="2388677" cy="452530"/>
            </a:xfrm>
          </p:grpSpPr>
          <p:cxnSp>
            <p:nvCxnSpPr>
              <p:cNvPr id="17" name="Connecteur droit avec flèche 16"/>
              <p:cNvCxnSpPr/>
              <p:nvPr/>
            </p:nvCxnSpPr>
            <p:spPr>
              <a:xfrm flipH="1">
                <a:off x="3296454" y="2276872"/>
                <a:ext cx="2388677" cy="391444"/>
              </a:xfrm>
              <a:prstGeom prst="straightConnector1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ZoneTexte 17"/>
              <p:cNvSpPr txBox="1"/>
              <p:nvPr/>
            </p:nvSpPr>
            <p:spPr>
              <a:xfrm>
                <a:off x="3933216" y="2215786"/>
                <a:ext cx="982712" cy="342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00" dirty="0" smtClean="0">
                    <a:solidFill>
                      <a:schemeClr val="tx2"/>
                    </a:solidFill>
                  </a:rPr>
                  <a:t>SIN + ACK</a:t>
                </a:r>
                <a:endParaRPr lang="fr-FR" sz="1000" dirty="0">
                  <a:solidFill>
                    <a:schemeClr val="tx2"/>
                  </a:solidFill>
                </a:endParaRPr>
              </a:p>
            </p:txBody>
          </p:sp>
        </p:grpSp>
      </p:grpSp>
      <p:sp>
        <p:nvSpPr>
          <p:cNvPr id="39" name="Zone de texte 2"/>
          <p:cNvSpPr txBox="1">
            <a:spLocks noChangeArrowheads="1"/>
          </p:cNvSpPr>
          <p:nvPr/>
        </p:nvSpPr>
        <p:spPr bwMode="auto">
          <a:xfrm>
            <a:off x="5040052" y="3864396"/>
            <a:ext cx="1830474" cy="8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Acceptation de connexion  + demande de connexion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3568928" y="3729920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2"/>
                </a:solidFill>
              </a:rPr>
              <a:t>SIN</a:t>
            </a:r>
            <a:endParaRPr lang="fr-FR" sz="1000" dirty="0">
              <a:solidFill>
                <a:schemeClr val="tx2"/>
              </a:solidFill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3568928" y="4665589"/>
            <a:ext cx="4010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tx2"/>
                </a:solidFill>
              </a:rPr>
              <a:t>ACK</a:t>
            </a:r>
            <a:endParaRPr lang="fr-FR" sz="1000" dirty="0">
              <a:solidFill>
                <a:schemeClr val="tx2"/>
              </a:solidFill>
            </a:endParaRPr>
          </a:p>
        </p:txBody>
      </p:sp>
      <p:sp>
        <p:nvSpPr>
          <p:cNvPr id="43" name="Zone de texte 2"/>
          <p:cNvSpPr txBox="1">
            <a:spLocks noChangeArrowheads="1"/>
          </p:cNvSpPr>
          <p:nvPr/>
        </p:nvSpPr>
        <p:spPr bwMode="auto">
          <a:xfrm>
            <a:off x="993307" y="4418123"/>
            <a:ext cx="1830474" cy="8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Acceptation de connexion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Zone de texte 2"/>
          <p:cNvSpPr txBox="1">
            <a:spLocks noChangeArrowheads="1"/>
          </p:cNvSpPr>
          <p:nvPr/>
        </p:nvSpPr>
        <p:spPr bwMode="auto">
          <a:xfrm>
            <a:off x="5070351" y="4689639"/>
            <a:ext cx="1830474" cy="8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Connexion établie !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010716" y="6057292"/>
            <a:ext cx="8251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/>
              <a:t>Cette phase de (dé)connexion s’appelle le « le </a:t>
            </a:r>
            <a:r>
              <a:rPr lang="fr-FR" sz="2400" dirty="0" err="1" smtClean="0"/>
              <a:t>Three-way</a:t>
            </a:r>
            <a:r>
              <a:rPr lang="fr-FR" sz="2400" dirty="0" smtClean="0"/>
              <a:t>  </a:t>
            </a:r>
            <a:r>
              <a:rPr lang="fr-FR" sz="2400" dirty="0" err="1" smtClean="0"/>
              <a:t>handshake</a:t>
            </a:r>
            <a:r>
              <a:rPr lang="fr-FR" sz="2400" dirty="0" smtClean="0"/>
              <a:t> »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10181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 txBox="1">
            <a:spLocks noGrp="1"/>
          </p:cNvSpPr>
          <p:nvPr>
            <p:ph sz="quarter" idx="13"/>
          </p:nvPr>
        </p:nvSpPr>
        <p:spPr>
          <a:xfrm>
            <a:off x="611560" y="1016732"/>
            <a:ext cx="5158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fr-FR" sz="3600" dirty="0" smtClean="0"/>
              <a:t>« le </a:t>
            </a:r>
            <a:r>
              <a:rPr lang="fr-FR" sz="3600" dirty="0" err="1" smtClean="0"/>
              <a:t>Three-way</a:t>
            </a:r>
            <a:r>
              <a:rPr lang="fr-FR" sz="3600" dirty="0" smtClean="0"/>
              <a:t>  </a:t>
            </a:r>
            <a:r>
              <a:rPr lang="fr-FR" sz="3600" dirty="0" err="1" smtClean="0"/>
              <a:t>handshake</a:t>
            </a:r>
            <a:r>
              <a:rPr lang="fr-FR" sz="3600" dirty="0" smtClean="0"/>
              <a:t> »</a:t>
            </a:r>
            <a:endParaRPr lang="fr-FR" sz="3600" dirty="0"/>
          </a:p>
        </p:txBody>
      </p:sp>
      <p:sp>
        <p:nvSpPr>
          <p:cNvPr id="5" name="ZoneTexte 4"/>
          <p:cNvSpPr txBox="1"/>
          <p:nvPr/>
        </p:nvSpPr>
        <p:spPr>
          <a:xfrm>
            <a:off x="861492" y="1671191"/>
            <a:ext cx="59666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smtClean="0"/>
              <a:t>= établissement </a:t>
            </a:r>
            <a:r>
              <a:rPr lang="fr-FR" i="1" dirty="0"/>
              <a:t>d’une communication depuis le client vers le </a:t>
            </a:r>
            <a:r>
              <a:rPr lang="fr-FR" i="1" dirty="0" smtClean="0"/>
              <a:t>serveur</a:t>
            </a:r>
            <a:r>
              <a:rPr lang="fr-FR" i="1" dirty="0"/>
              <a:t/>
            </a:r>
            <a:br>
              <a:rPr lang="fr-FR" i="1" dirty="0"/>
            </a:br>
            <a:r>
              <a:rPr lang="fr-FR" i="1" dirty="0" smtClean="0"/>
              <a:t>-une </a:t>
            </a:r>
            <a:r>
              <a:rPr lang="fr-FR" i="1" dirty="0"/>
              <a:t>demi-connexion du client vers le serveur;</a:t>
            </a:r>
            <a:br>
              <a:rPr lang="fr-FR" i="1" dirty="0"/>
            </a:br>
            <a:r>
              <a:rPr lang="fr-FR" i="1" dirty="0" smtClean="0"/>
              <a:t>-une </a:t>
            </a:r>
            <a:r>
              <a:rPr lang="fr-FR" i="1" dirty="0"/>
              <a:t>demi-connexion du serveur vers le client;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740929" y="3825044"/>
            <a:ext cx="40830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À noter</a:t>
            </a:r>
            <a:r>
              <a:rPr lang="fr-FR" u="sng" dirty="0"/>
              <a:t>: </a:t>
            </a:r>
            <a:endParaRPr lang="fr-FR" u="sng" dirty="0" smtClean="0"/>
          </a:p>
          <a:p>
            <a:r>
              <a:rPr lang="fr-FR" dirty="0" smtClean="0"/>
              <a:t>La </a:t>
            </a:r>
            <a:r>
              <a:rPr lang="fr-FR" dirty="0"/>
              <a:t>demande de 1/2 connexion du serveur (SYN), ainsi que </a:t>
            </a:r>
            <a:r>
              <a:rPr lang="fr-FR" dirty="0" smtClean="0"/>
              <a:t>l’acceptation </a:t>
            </a:r>
            <a:r>
              <a:rPr lang="fr-FR" dirty="0"/>
              <a:t>de la </a:t>
            </a:r>
            <a:endParaRPr lang="fr-FR" dirty="0" smtClean="0"/>
          </a:p>
          <a:p>
            <a:r>
              <a:rPr lang="fr-FR" dirty="0" smtClean="0"/>
              <a:t>demande </a:t>
            </a:r>
            <a:r>
              <a:rPr lang="fr-FR" dirty="0"/>
              <a:t>de 1/2 connexion du client (ACK), sont transmises dans le même message, </a:t>
            </a:r>
            <a:endParaRPr lang="fr-FR" dirty="0" smtClean="0"/>
          </a:p>
          <a:p>
            <a:r>
              <a:rPr lang="fr-FR" dirty="0" smtClean="0"/>
              <a:t>d'où </a:t>
            </a:r>
            <a:r>
              <a:rPr lang="fr-FR" dirty="0"/>
              <a:t>la simplification en 3 échanges seulement.</a:t>
            </a:r>
          </a:p>
          <a:p>
            <a:endParaRPr lang="fr-FR" dirty="0"/>
          </a:p>
        </p:txBody>
      </p:sp>
      <p:pic>
        <p:nvPicPr>
          <p:cNvPr id="7" name="Image 6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5040052" y="2579477"/>
            <a:ext cx="3672644" cy="31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44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47664" y="1304764"/>
            <a:ext cx="63184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Cette méthode de connexion (et de déconnexion) se retrouve aussi dans le protocole TCP, protocole de communication standard. </a:t>
            </a:r>
          </a:p>
          <a:p>
            <a:endParaRPr lang="fr-FR" dirty="0" smtClean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TCP </a:t>
            </a:r>
            <a:r>
              <a:rPr lang="fr-FR" dirty="0">
                <a:solidFill>
                  <a:schemeClr val="tx1">
                    <a:lumMod val="95000"/>
                  </a:schemeClr>
                </a:solidFill>
              </a:rPr>
              <a:t>trie et rassemble </a:t>
            </a:r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aussi les </a:t>
            </a:r>
            <a:r>
              <a:rPr lang="fr-FR" dirty="0">
                <a:solidFill>
                  <a:schemeClr val="tx1">
                    <a:lumMod val="95000"/>
                  </a:schemeClr>
                </a:solidFill>
              </a:rPr>
              <a:t>paquets </a:t>
            </a:r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reçus et si </a:t>
            </a:r>
            <a:r>
              <a:rPr lang="fr-FR" dirty="0">
                <a:solidFill>
                  <a:schemeClr val="tx1">
                    <a:lumMod val="95000"/>
                  </a:schemeClr>
                </a:solidFill>
              </a:rPr>
              <a:t>un paquet est absent ou défectueux, le réceptionneur redemande </a:t>
            </a:r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aussi le </a:t>
            </a:r>
            <a:r>
              <a:rPr lang="fr-FR" dirty="0">
                <a:solidFill>
                  <a:schemeClr val="tx1">
                    <a:lumMod val="95000"/>
                  </a:schemeClr>
                </a:solidFill>
              </a:rPr>
              <a:t>renvoi des </a:t>
            </a:r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informations.</a:t>
            </a:r>
          </a:p>
          <a:p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Cependant, TCP est plu rapide:</a:t>
            </a:r>
          </a:p>
          <a:p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Il y a beaucoup moins de phase d’attente (les paquets sont envoyés les uns à la suite des autres, sans forcément avoir l’</a:t>
            </a:r>
            <a:r>
              <a:rPr lang="fr-FR" dirty="0" err="1" smtClean="0">
                <a:solidFill>
                  <a:schemeClr val="tx1">
                    <a:lumMod val="95000"/>
                  </a:schemeClr>
                </a:solidFill>
              </a:rPr>
              <a:t>ACKnowledge</a:t>
            </a:r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).</a:t>
            </a:r>
          </a:p>
          <a:p>
            <a:endParaRPr lang="fr-FR" dirty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… TCP est plus fiable : </a:t>
            </a:r>
          </a:p>
          <a:p>
            <a:r>
              <a:rPr lang="fr-FR" dirty="0" smtClean="0">
                <a:solidFill>
                  <a:schemeClr val="tx1">
                    <a:lumMod val="95000"/>
                  </a:schemeClr>
                </a:solidFill>
              </a:rPr>
              <a:t>la numérotation des séquences ( qui prend en compte le nombre d’octets transportés entre autre) évite les erreurs rencontrées lors d’un double chevauchement avec le « bit alterné ».</a:t>
            </a:r>
          </a:p>
          <a:p>
            <a:endParaRPr lang="fr-FR" dirty="0">
              <a:solidFill>
                <a:schemeClr val="tx1">
                  <a:lumMod val="95000"/>
                </a:schemeClr>
              </a:solidFill>
            </a:endParaRPr>
          </a:p>
          <a:p>
            <a:endParaRPr lang="fr-FR" dirty="0" smtClean="0">
              <a:solidFill>
                <a:schemeClr val="tx1">
                  <a:lumMod val="95000"/>
                </a:schemeClr>
              </a:solidFill>
            </a:endParaRPr>
          </a:p>
          <a:p>
            <a:endParaRPr lang="fr-FR" dirty="0">
              <a:solidFill>
                <a:schemeClr val="tx1">
                  <a:lumMod val="95000"/>
                </a:schemeClr>
              </a:solidFill>
            </a:endParaRPr>
          </a:p>
          <a:p>
            <a:endParaRPr lang="fr-FR" dirty="0" smtClean="0">
              <a:solidFill>
                <a:schemeClr val="tx1">
                  <a:lumMod val="95000"/>
                </a:schemeClr>
              </a:solidFill>
            </a:endParaRPr>
          </a:p>
          <a:p>
            <a:endParaRPr lang="fr-FR" dirty="0">
              <a:solidFill>
                <a:schemeClr val="tx1">
                  <a:lumMod val="95000"/>
                </a:schemeClr>
              </a:solidFill>
            </a:endParaRPr>
          </a:p>
          <a:p>
            <a:endParaRPr lang="fr-FR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121188"/>
            <a:ext cx="1215988" cy="122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151620" y="6342605"/>
            <a:ext cx="51485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err="1" smtClean="0"/>
              <a:t>Kauffmann</a:t>
            </a:r>
            <a:r>
              <a:rPr lang="fr-FR" sz="1100" dirty="0" smtClean="0"/>
              <a:t> A, Gardette JP, </a:t>
            </a:r>
            <a:r>
              <a:rPr lang="fr-FR" sz="1100" dirty="0" err="1" smtClean="0"/>
              <a:t>Drougard</a:t>
            </a:r>
            <a:r>
              <a:rPr lang="fr-FR" sz="1100" dirty="0" smtClean="0"/>
              <a:t> H, </a:t>
            </a:r>
            <a:r>
              <a:rPr lang="fr-FR" sz="1100" dirty="0" err="1" smtClean="0"/>
              <a:t>Encarnaçao</a:t>
            </a:r>
            <a:r>
              <a:rPr lang="fr-FR" sz="1100" dirty="0" smtClean="0"/>
              <a:t> JP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379587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cap="none" dirty="0" smtClean="0"/>
              <a:t>Un expéditeur, un destinataire </a:t>
            </a:r>
            <a:br>
              <a:rPr lang="fr-FR" cap="none" dirty="0" smtClean="0"/>
            </a:br>
            <a:r>
              <a:rPr lang="fr-FR" cap="none" dirty="0" smtClean="0"/>
              <a:t>&amp; des adresses hiérarchiques</a:t>
            </a:r>
            <a:endParaRPr lang="fr-FR" cap="none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5967" y="2528900"/>
            <a:ext cx="531386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1871700" y="2659211"/>
            <a:ext cx="2475892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FR" sz="1100" dirty="0" smtClean="0">
                <a:solidFill>
                  <a:schemeClr val="bg1"/>
                </a:solidFill>
                <a:latin typeface="Lucida Handwriting" panose="03010101010101010101" pitchFamily="66" charset="0"/>
              </a:rPr>
              <a:t>Prof  NSI</a:t>
            </a:r>
            <a:br>
              <a:rPr lang="fr-FR" sz="1100" dirty="0" smtClean="0">
                <a:solidFill>
                  <a:schemeClr val="bg1"/>
                </a:solidFill>
                <a:latin typeface="Lucida Handwriting" panose="03010101010101010101" pitchFamily="66" charset="0"/>
              </a:rPr>
            </a:br>
            <a:r>
              <a:rPr lang="fr-FR" sz="1100" dirty="0">
                <a:solidFill>
                  <a:schemeClr val="bg1"/>
                </a:solidFill>
                <a:latin typeface="Lucida Handwriting" panose="03010101010101010101" pitchFamily="66" charset="0"/>
              </a:rPr>
              <a:t>Campus de Talence</a:t>
            </a:r>
            <a:br>
              <a:rPr lang="fr-FR" sz="1100" dirty="0">
                <a:solidFill>
                  <a:schemeClr val="bg1"/>
                </a:solidFill>
                <a:latin typeface="Lucida Handwriting" panose="03010101010101010101" pitchFamily="66" charset="0"/>
              </a:rPr>
            </a:br>
            <a:r>
              <a:rPr lang="fr-FR" sz="1100" dirty="0">
                <a:solidFill>
                  <a:schemeClr val="bg1"/>
                </a:solidFill>
                <a:latin typeface="Lucida Handwriting" panose="03010101010101010101" pitchFamily="66" charset="0"/>
              </a:rPr>
              <a:t>351 cours de la Libération </a:t>
            </a:r>
            <a:br>
              <a:rPr lang="fr-FR" sz="1100" dirty="0">
                <a:solidFill>
                  <a:schemeClr val="bg1"/>
                </a:solidFill>
                <a:latin typeface="Lucida Handwriting" panose="03010101010101010101" pitchFamily="66" charset="0"/>
              </a:rPr>
            </a:br>
            <a:r>
              <a:rPr lang="fr-FR" sz="1100" dirty="0">
                <a:solidFill>
                  <a:schemeClr val="bg1"/>
                </a:solidFill>
                <a:latin typeface="Lucida Handwriting" panose="03010101010101010101" pitchFamily="66" charset="0"/>
              </a:rPr>
              <a:t>33 400 </a:t>
            </a:r>
            <a:r>
              <a:rPr lang="fr-FR" sz="1100" dirty="0" smtClean="0">
                <a:solidFill>
                  <a:schemeClr val="bg1"/>
                </a:solidFill>
                <a:latin typeface="Lucida Handwriting" panose="03010101010101010101" pitchFamily="66" charset="0"/>
              </a:rPr>
              <a:t>Talence</a:t>
            </a:r>
          </a:p>
        </p:txBody>
      </p:sp>
    </p:spTree>
    <p:extLst>
      <p:ext uri="{BB962C8B-B14F-4D97-AF65-F5344CB8AC3E}">
        <p14:creationId xmlns:p14="http://schemas.microsoft.com/office/powerpoint/2010/main" val="87215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cap="none" dirty="0" smtClean="0"/>
              <a:t>Les interfaces du réseau postal</a:t>
            </a:r>
            <a:endParaRPr lang="fr-FR" cap="none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95636" y="1910307"/>
            <a:ext cx="6484737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lèche vers le bas 4"/>
          <p:cNvSpPr/>
          <p:nvPr/>
        </p:nvSpPr>
        <p:spPr>
          <a:xfrm rot="10800000">
            <a:off x="6463681" y="3195877"/>
            <a:ext cx="393101" cy="5506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vers le bas 5"/>
          <p:cNvSpPr/>
          <p:nvPr/>
        </p:nvSpPr>
        <p:spPr>
          <a:xfrm rot="16200000">
            <a:off x="5097161" y="4352237"/>
            <a:ext cx="393101" cy="5506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                                                                      </a:t>
            </a:r>
            <a:endParaRPr lang="fr-FR" dirty="0"/>
          </a:p>
        </p:txBody>
      </p:sp>
      <p:pic>
        <p:nvPicPr>
          <p:cNvPr id="2050" name="Picture 2" descr="Résultat de recherche d'images pour &quot;boite lettre gif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405" y="3969060"/>
            <a:ext cx="954629" cy="109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lèche vers le bas 8"/>
          <p:cNvSpPr/>
          <p:nvPr/>
        </p:nvSpPr>
        <p:spPr>
          <a:xfrm rot="16200000">
            <a:off x="2863618" y="4352237"/>
            <a:ext cx="393101" cy="5506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                                                                      </a:t>
            </a:r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5904148" y="4073553"/>
            <a:ext cx="1764196" cy="1551691"/>
            <a:chOff x="5904148" y="4073553"/>
            <a:chExt cx="1764196" cy="1551691"/>
          </a:xfrm>
        </p:grpSpPr>
        <p:sp>
          <p:nvSpPr>
            <p:cNvPr id="4" name="Rectangle 3"/>
            <p:cNvSpPr/>
            <p:nvPr/>
          </p:nvSpPr>
          <p:spPr>
            <a:xfrm>
              <a:off x="5904148" y="4073554"/>
              <a:ext cx="1764196" cy="15516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55" name="Picture 7" descr="Résultat de recherche d'images pour &quot;boite lettre gif&quot;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2180" y="4073553"/>
              <a:ext cx="936104" cy="1107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Flèche vers le bas 14"/>
          <p:cNvSpPr/>
          <p:nvPr/>
        </p:nvSpPr>
        <p:spPr>
          <a:xfrm>
            <a:off x="1623168" y="3195876"/>
            <a:ext cx="393101" cy="5506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54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cap="none" dirty="0" smtClean="0"/>
              <a:t>Le délai d’acheminement</a:t>
            </a:r>
            <a:endParaRPr lang="fr-FR" cap="none" dirty="0"/>
          </a:p>
        </p:txBody>
      </p:sp>
      <p:grpSp>
        <p:nvGrpSpPr>
          <p:cNvPr id="6" name="Groupe 5"/>
          <p:cNvGrpSpPr/>
          <p:nvPr/>
        </p:nvGrpSpPr>
        <p:grpSpPr>
          <a:xfrm>
            <a:off x="2033618" y="2420888"/>
            <a:ext cx="5076763" cy="2363670"/>
            <a:chOff x="1960010" y="1556792"/>
            <a:chExt cx="5076763" cy="4343890"/>
          </a:xfrm>
        </p:grpSpPr>
        <p:grpSp>
          <p:nvGrpSpPr>
            <p:cNvPr id="7" name="Groupe 6"/>
            <p:cNvGrpSpPr/>
            <p:nvPr/>
          </p:nvGrpSpPr>
          <p:grpSpPr>
            <a:xfrm>
              <a:off x="3029530" y="1556792"/>
              <a:ext cx="2947481" cy="3744415"/>
              <a:chOff x="1719618" y="0"/>
              <a:chExt cx="1979025" cy="2121535"/>
            </a:xfrm>
          </p:grpSpPr>
          <p:grpSp>
            <p:nvGrpSpPr>
              <p:cNvPr id="10" name="Groupe 9"/>
              <p:cNvGrpSpPr/>
              <p:nvPr/>
            </p:nvGrpSpPr>
            <p:grpSpPr>
              <a:xfrm>
                <a:off x="1719618" y="0"/>
                <a:ext cx="1979025" cy="2121535"/>
                <a:chOff x="-1" y="0"/>
                <a:chExt cx="2271910" cy="3440962"/>
              </a:xfrm>
            </p:grpSpPr>
            <p:sp>
              <p:nvSpPr>
                <p:cNvPr id="17" name="Flèche vers le haut 16"/>
                <p:cNvSpPr/>
                <p:nvPr/>
              </p:nvSpPr>
              <p:spPr>
                <a:xfrm rot="10800000">
                  <a:off x="-1" y="0"/>
                  <a:ext cx="108885" cy="3388826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18" name="Flèche vers le haut 17"/>
                <p:cNvSpPr/>
                <p:nvPr/>
              </p:nvSpPr>
              <p:spPr>
                <a:xfrm rot="10800000">
                  <a:off x="2147985" y="68233"/>
                  <a:ext cx="123924" cy="3372729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cxnSp>
            <p:nvCxnSpPr>
              <p:cNvPr id="12" name="Connecteur droit avec flèche 11"/>
              <p:cNvCxnSpPr/>
              <p:nvPr/>
            </p:nvCxnSpPr>
            <p:spPr>
              <a:xfrm>
                <a:off x="1898839" y="163773"/>
                <a:ext cx="1612796" cy="42780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 de texte 2"/>
            <p:cNvSpPr txBox="1">
              <a:spLocks noChangeArrowheads="1"/>
            </p:cNvSpPr>
            <p:nvPr/>
          </p:nvSpPr>
          <p:spPr bwMode="auto">
            <a:xfrm>
              <a:off x="4756472" y="5335722"/>
              <a:ext cx="2280301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temps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Zone de texte 2"/>
            <p:cNvSpPr txBox="1">
              <a:spLocks noChangeArrowheads="1"/>
            </p:cNvSpPr>
            <p:nvPr/>
          </p:nvSpPr>
          <p:spPr bwMode="auto">
            <a:xfrm>
              <a:off x="1960010" y="5335722"/>
              <a:ext cx="2280301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temps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Zone de texte 2"/>
          <p:cNvSpPr txBox="1">
            <a:spLocks noChangeArrowheads="1"/>
          </p:cNvSpPr>
          <p:nvPr/>
        </p:nvSpPr>
        <p:spPr bwMode="auto">
          <a:xfrm>
            <a:off x="1871700" y="2261759"/>
            <a:ext cx="1682159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2400" b="1" dirty="0" smtClean="0">
                <a:solidFill>
                  <a:srgbClr val="D0CEC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fr-FR" sz="2400" b="1" baseline="-25000" dirty="0" smtClean="0">
                <a:solidFill>
                  <a:srgbClr val="D0CEC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endParaRPr lang="fr-FR" sz="2400" b="1" baseline="-25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Zone de texte 2"/>
          <p:cNvSpPr txBox="1">
            <a:spLocks noChangeArrowheads="1"/>
          </p:cNvSpPr>
          <p:nvPr/>
        </p:nvSpPr>
        <p:spPr bwMode="auto">
          <a:xfrm>
            <a:off x="5418858" y="2794626"/>
            <a:ext cx="1682159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2400" b="1" dirty="0" smtClean="0">
                <a:solidFill>
                  <a:srgbClr val="D0CEC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fr-FR" sz="2400" b="1" baseline="-25000" dirty="0" smtClean="0">
                <a:solidFill>
                  <a:srgbClr val="D0CEC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lang="fr-FR" sz="2400" b="1" baseline="-25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Zone de texte 2"/>
          <p:cNvSpPr txBox="1">
            <a:spLocks noChangeArrowheads="1"/>
          </p:cNvSpPr>
          <p:nvPr/>
        </p:nvSpPr>
        <p:spPr bwMode="auto">
          <a:xfrm>
            <a:off x="3231978" y="5381515"/>
            <a:ext cx="2678204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2400" b="1" dirty="0" smtClean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Délai  =  t</a:t>
            </a:r>
            <a:r>
              <a:rPr lang="fr-FR" sz="2400" b="1" baseline="-25000" dirty="0" smtClean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 </a:t>
            </a:r>
            <a:r>
              <a:rPr lang="fr-FR" sz="2400" b="1" dirty="0" smtClean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 t</a:t>
            </a:r>
            <a:r>
              <a:rPr lang="fr-FR" sz="2400" b="1" baseline="-25000" dirty="0" smtClean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endParaRPr lang="fr-FR" sz="2400" b="1" baseline="-250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Zone de texte 2"/>
          <p:cNvSpPr txBox="1">
            <a:spLocks noChangeArrowheads="1"/>
          </p:cNvSpPr>
          <p:nvPr/>
        </p:nvSpPr>
        <p:spPr bwMode="auto">
          <a:xfrm>
            <a:off x="1068700" y="2362446"/>
            <a:ext cx="1732890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Paquet envoyé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Zone de texte 2"/>
          <p:cNvSpPr txBox="1">
            <a:spLocks noChangeArrowheads="1"/>
          </p:cNvSpPr>
          <p:nvPr/>
        </p:nvSpPr>
        <p:spPr bwMode="auto">
          <a:xfrm>
            <a:off x="6100691" y="2927406"/>
            <a:ext cx="1732890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Paquet  reçu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12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cap="none" dirty="0" smtClean="0"/>
              <a:t>La perte de paquets</a:t>
            </a:r>
            <a:endParaRPr lang="fr-FR" cap="none" dirty="0"/>
          </a:p>
        </p:txBody>
      </p:sp>
      <p:grpSp>
        <p:nvGrpSpPr>
          <p:cNvPr id="6" name="Groupe 5"/>
          <p:cNvGrpSpPr/>
          <p:nvPr/>
        </p:nvGrpSpPr>
        <p:grpSpPr>
          <a:xfrm>
            <a:off x="2033618" y="2420888"/>
            <a:ext cx="5076763" cy="2363670"/>
            <a:chOff x="1960010" y="1556792"/>
            <a:chExt cx="5076763" cy="4343890"/>
          </a:xfrm>
        </p:grpSpPr>
        <p:grpSp>
          <p:nvGrpSpPr>
            <p:cNvPr id="7" name="Groupe 6"/>
            <p:cNvGrpSpPr/>
            <p:nvPr/>
          </p:nvGrpSpPr>
          <p:grpSpPr>
            <a:xfrm>
              <a:off x="3029530" y="1556792"/>
              <a:ext cx="2947481" cy="3744415"/>
              <a:chOff x="1719618" y="0"/>
              <a:chExt cx="1979025" cy="2121535"/>
            </a:xfrm>
          </p:grpSpPr>
          <p:grpSp>
            <p:nvGrpSpPr>
              <p:cNvPr id="10" name="Groupe 9"/>
              <p:cNvGrpSpPr/>
              <p:nvPr/>
            </p:nvGrpSpPr>
            <p:grpSpPr>
              <a:xfrm>
                <a:off x="1719618" y="0"/>
                <a:ext cx="1979025" cy="2121535"/>
                <a:chOff x="-1" y="0"/>
                <a:chExt cx="2271910" cy="3440962"/>
              </a:xfrm>
            </p:grpSpPr>
            <p:sp>
              <p:nvSpPr>
                <p:cNvPr id="17" name="Flèche vers le haut 16"/>
                <p:cNvSpPr/>
                <p:nvPr/>
              </p:nvSpPr>
              <p:spPr>
                <a:xfrm rot="10800000">
                  <a:off x="-1" y="0"/>
                  <a:ext cx="108885" cy="3388826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  <p:sp>
              <p:nvSpPr>
                <p:cNvPr id="18" name="Flèche vers le haut 17"/>
                <p:cNvSpPr/>
                <p:nvPr/>
              </p:nvSpPr>
              <p:spPr>
                <a:xfrm rot="10800000">
                  <a:off x="2147985" y="68233"/>
                  <a:ext cx="123924" cy="3372729"/>
                </a:xfrm>
                <a:prstGeom prst="up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FR"/>
                </a:p>
              </p:txBody>
            </p:sp>
          </p:grpSp>
          <p:cxnSp>
            <p:nvCxnSpPr>
              <p:cNvPr id="12" name="Connecteur droit avec flèche 11"/>
              <p:cNvCxnSpPr/>
              <p:nvPr/>
            </p:nvCxnSpPr>
            <p:spPr>
              <a:xfrm>
                <a:off x="1898839" y="163773"/>
                <a:ext cx="545278" cy="21112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 de texte 2"/>
            <p:cNvSpPr txBox="1">
              <a:spLocks noChangeArrowheads="1"/>
            </p:cNvSpPr>
            <p:nvPr/>
          </p:nvSpPr>
          <p:spPr bwMode="auto">
            <a:xfrm>
              <a:off x="4756472" y="5335722"/>
              <a:ext cx="2280301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temps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Zone de texte 2"/>
            <p:cNvSpPr txBox="1">
              <a:spLocks noChangeArrowheads="1"/>
            </p:cNvSpPr>
            <p:nvPr/>
          </p:nvSpPr>
          <p:spPr bwMode="auto">
            <a:xfrm>
              <a:off x="1960010" y="5335722"/>
              <a:ext cx="2280301" cy="564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temps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100" dirty="0">
                  <a:solidFill>
                    <a:srgbClr val="D0CEC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Zone de texte 2"/>
          <p:cNvSpPr txBox="1">
            <a:spLocks noChangeArrowheads="1"/>
          </p:cNvSpPr>
          <p:nvPr/>
        </p:nvSpPr>
        <p:spPr bwMode="auto">
          <a:xfrm>
            <a:off x="1511511" y="2350604"/>
            <a:ext cx="1732890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D0CEC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Paquet envoyé</a:t>
            </a:r>
            <a:endParaRPr lang="fr-FR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Zone de texte 2"/>
          <p:cNvSpPr txBox="1">
            <a:spLocks noChangeArrowheads="1"/>
          </p:cNvSpPr>
          <p:nvPr/>
        </p:nvSpPr>
        <p:spPr bwMode="auto">
          <a:xfrm>
            <a:off x="6046540" y="3177346"/>
            <a:ext cx="1732890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Paquet jamais reçu !</a:t>
            </a:r>
            <a:endParaRPr lang="fr-FR" sz="12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Zone de texte 2"/>
          <p:cNvSpPr txBox="1">
            <a:spLocks noChangeArrowheads="1"/>
          </p:cNvSpPr>
          <p:nvPr/>
        </p:nvSpPr>
        <p:spPr bwMode="auto">
          <a:xfrm>
            <a:off x="3698288" y="2873706"/>
            <a:ext cx="1732890" cy="56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Paquet perdu</a:t>
            </a:r>
            <a:endParaRPr lang="fr-FR" sz="1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15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Quelques rappels concernant les réseaux de données…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630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cap="none" dirty="0" smtClean="0"/>
              <a:t>Un </a:t>
            </a:r>
            <a:r>
              <a:rPr lang="fr-FR" cap="none" dirty="0"/>
              <a:t>principe simple : un client, un serveur</a:t>
            </a:r>
            <a:r>
              <a:rPr lang="fr-FR" cap="none" dirty="0" smtClean="0"/>
              <a:t>…</a:t>
            </a:r>
            <a:endParaRPr lang="fr-FR" cap="none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0312" y="1928812"/>
            <a:ext cx="4143375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701610" y="3496362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tx1">
                    <a:lumMod val="85000"/>
                  </a:schemeClr>
                </a:solidFill>
                <a:latin typeface="Lucida Handwriting" panose="03010101010101010101" pitchFamily="66" charset="0"/>
              </a:rPr>
              <a:t>CLIENT</a:t>
            </a:r>
            <a:endParaRPr lang="fr-FR" b="1" dirty="0">
              <a:solidFill>
                <a:schemeClr val="tx1">
                  <a:lumMod val="85000"/>
                </a:schemeClr>
              </a:solidFill>
              <a:latin typeface="Lucida Handwriting" panose="030101010101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19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1044</TotalTime>
  <Words>1372</Words>
  <Application>Microsoft Office PowerPoint</Application>
  <PresentationFormat>Affichage à l'écran (4:3)</PresentationFormat>
  <Paragraphs>470</Paragraphs>
  <Slides>38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38</vt:i4>
      </vt:variant>
    </vt:vector>
  </HeadingPairs>
  <TitlesOfParts>
    <vt:vector size="45" baseType="lpstr">
      <vt:lpstr>Arial</vt:lpstr>
      <vt:lpstr>Arial Narrow</vt:lpstr>
      <vt:lpstr>Calibri</vt:lpstr>
      <vt:lpstr>Lucida Handwriting</vt:lpstr>
      <vt:lpstr>Times New Roman</vt:lpstr>
      <vt:lpstr>Wingdings</vt:lpstr>
      <vt:lpstr>Horizon</vt:lpstr>
      <vt:lpstr>réseaux</vt:lpstr>
      <vt:lpstr>Quelques rappels…</vt:lpstr>
      <vt:lpstr>Le réseau postal</vt:lpstr>
      <vt:lpstr>Un expéditeur, un destinataire  &amp; des adresses hiérarchiques</vt:lpstr>
      <vt:lpstr>Les interfaces du réseau postal</vt:lpstr>
      <vt:lpstr>Le délai d’acheminement</vt:lpstr>
      <vt:lpstr>La perte de paquets</vt:lpstr>
      <vt:lpstr>Quelques rappels concernant les réseaux de données…</vt:lpstr>
      <vt:lpstr>Un principe simple : un client, un serveur…</vt:lpstr>
      <vt:lpstr>Simple mais efficace ! un modèle en couche </vt:lpstr>
      <vt:lpstr>Un transport de paquets pour un gain de temps </vt:lpstr>
      <vt:lpstr>Un problème…</vt:lpstr>
      <vt:lpstr>Une recette, l’omelette aux truffes </vt:lpstr>
      <vt:lpstr>Activité sur ordinateur</vt:lpstr>
      <vt:lpstr>Les deux machines dialoguent,  on parle de « mode connecté ». </vt:lpstr>
      <vt:lpstr>Et si tout ne se passe pas comme prévu ? </vt:lpstr>
      <vt:lpstr>Voilà ce qui se produit… </vt:lpstr>
      <vt:lpstr>Nous sommes loin de l’omelette aux truffes… </vt:lpstr>
      <vt:lpstr>Activité</vt:lpstr>
      <vt:lpstr>Comment remédier au problème ? </vt:lpstr>
      <vt:lpstr>Présentation PowerPoint</vt:lpstr>
      <vt:lpstr>Simulation de travaux élèves Numéroter</vt:lpstr>
      <vt:lpstr>Présentation PowerPoint</vt:lpstr>
      <vt:lpstr>Comment remédier au problème ? Et si on simplifiait les échanges et la numérotation?</vt:lpstr>
      <vt:lpstr>Comment remédier au problème ? Et si on simplifiait les échanges et la numérotation?</vt:lpstr>
      <vt:lpstr>Comment remédier au problème ? Et si on simplifiait les échanges et la numérotation?</vt:lpstr>
      <vt:lpstr>Activité sur ordinateur</vt:lpstr>
      <vt:lpstr>Présentation PowerPoint</vt:lpstr>
      <vt:lpstr>Présentation PowerPoint</vt:lpstr>
      <vt:lpstr>Présentation PowerPoint</vt:lpstr>
      <vt:lpstr>Le BIT ALTERNÉ:         101010101010101…</vt:lpstr>
      <vt:lpstr>Présentation PowerPoint</vt:lpstr>
      <vt:lpstr>Présentation PowerPoint</vt:lpstr>
      <vt:lpstr>Présentation PowerPoint</vt:lpstr>
      <vt:lpstr>Le BIT ALTERNÉ:         101010101010101…</vt:lpstr>
      <vt:lpstr>Le BIT ALTERNÉ:         101010101010101…</vt:lpstr>
      <vt:lpstr>Présentation PowerPoint</vt:lpstr>
      <vt:lpstr>Présentation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Principe des réseaux de données</dc:title>
  <dc:creator>JP&amp;S</dc:creator>
  <cp:lastModifiedBy>UTILISATEUR</cp:lastModifiedBy>
  <cp:revision>87</cp:revision>
  <dcterms:created xsi:type="dcterms:W3CDTF">2014-10-23T14:23:27Z</dcterms:created>
  <dcterms:modified xsi:type="dcterms:W3CDTF">2019-06-20T10:28:23Z</dcterms:modified>
</cp:coreProperties>
</file>