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85" r:id="rId3"/>
    <p:sldId id="288" r:id="rId4"/>
    <p:sldId id="286" r:id="rId5"/>
    <p:sldId id="257" r:id="rId6"/>
    <p:sldId id="287" r:id="rId7"/>
    <p:sldId id="284" r:id="rId8"/>
    <p:sldId id="289" r:id="rId9"/>
    <p:sldId id="265" r:id="rId10"/>
    <p:sldId id="266" r:id="rId11"/>
    <p:sldId id="267" r:id="rId12"/>
    <p:sldId id="270" r:id="rId13"/>
    <p:sldId id="271" r:id="rId14"/>
    <p:sldId id="269" r:id="rId15"/>
    <p:sldId id="272" r:id="rId16"/>
    <p:sldId id="279" r:id="rId17"/>
    <p:sldId id="273" r:id="rId18"/>
    <p:sldId id="275" r:id="rId19"/>
    <p:sldId id="281" r:id="rId20"/>
    <p:sldId id="282" r:id="rId21"/>
    <p:sldId id="283" r:id="rId22"/>
    <p:sldId id="276" r:id="rId23"/>
    <p:sldId id="277" r:id="rId24"/>
    <p:sldId id="278" r:id="rId25"/>
    <p:sldId id="264" r:id="rId26"/>
    <p:sldId id="26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274BA-8B16-41BE-BA8E-D96211331D71}" type="datetimeFigureOut">
              <a:rPr lang="fr-FR" smtClean="0"/>
              <a:t>03/02/2023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461CF-3F5F-4AEB-BE42-7986A61FF846}" type="slidenum">
              <a:rPr lang="fr-FR" smtClean="0"/>
              <a:t>‹N°›</a:t>
            </a:fld>
            <a:endParaRPr lang="fr-FR"/>
          </a:p>
        </p:txBody>
      </p:sp>
    </p:spTree>
    <p:extLst>
      <p:ext uri="{BB962C8B-B14F-4D97-AF65-F5344CB8AC3E}">
        <p14:creationId xmlns:p14="http://schemas.microsoft.com/office/powerpoint/2010/main" val="388308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L’analyse des usages et des pratiques numériques a une place importante. Même s’il s’agit de termes très proches dans la définition générale, il convient de préciser ce que chaque terme recouvre. D’après le Trésor de la langue française, une pratique est « </a:t>
            </a:r>
            <a:r>
              <a:rPr lang="fr-FR" i="1" dirty="0" smtClean="0"/>
              <a:t>une activité qui vise à appliquer une théorie ou qui recherche des résultats concrets, positifs </a:t>
            </a:r>
            <a:r>
              <a:rPr lang="fr-FR" dirty="0" smtClean="0"/>
              <a:t>» ou le « </a:t>
            </a:r>
            <a:r>
              <a:rPr lang="fr-FR" i="1" dirty="0" smtClean="0"/>
              <a:t>Fait d'exercer une activité particulière, de mettre en œuvre les règles, les principes d'un art ou d'une technique</a:t>
            </a:r>
            <a:r>
              <a:rPr lang="fr-FR" dirty="0" smtClean="0"/>
              <a:t> », tandis que l’usage est défini comme étant une « </a:t>
            </a:r>
            <a:r>
              <a:rPr lang="fr-FR" i="1" dirty="0" smtClean="0"/>
              <a:t>pratique, manière d'agir ancienne et fréquente, ne comportant pas d'impératif moral, qui est habituellement et normalement observée par les membres d'une société déterminée, d'un groupe social donné</a:t>
            </a:r>
            <a:r>
              <a:rPr lang="fr-FR" dirty="0" smtClean="0"/>
              <a:t> » ou « l</a:t>
            </a:r>
            <a:r>
              <a:rPr lang="fr-FR" i="1" dirty="0" smtClean="0"/>
              <a:t>'ensemble des règles et des pratiques qui régissent les rapports sociaux et qui sont les plus couramment observées</a:t>
            </a:r>
            <a:r>
              <a:rPr lang="fr-FR" dirty="0" smtClean="0"/>
              <a:t> ». Dans le domaine des sciences de l’information et de la communication, une distinction claire est faite entre ces deux termes : selon </a:t>
            </a:r>
            <a:r>
              <a:rPr lang="fr-FR" dirty="0" err="1" smtClean="0"/>
              <a:t>Jouët</a:t>
            </a:r>
            <a:r>
              <a:rPr lang="fr-FR" dirty="0" smtClean="0"/>
              <a:t> (1993) l’usage est plus restrictif, il peut être défini comme la simple utilisation de quelque chose. Au contraire la pratique elle, est une notion plus complexe car elle renvoie non seulement aux usages, mais elle est également rattachée aux comportements, aux attitudes et aux représentations que les individus ont avec l’outil. En 1998 Millerand (1998) va dans le même sens que </a:t>
            </a:r>
            <a:r>
              <a:rPr lang="fr-FR" dirty="0" err="1" smtClean="0"/>
              <a:t>Jouët</a:t>
            </a:r>
            <a:r>
              <a:rPr lang="fr-FR" dirty="0" smtClean="0"/>
              <a:t> puisqu’elle considère l’usage comme étant l’utilisation d’un média ou d’une technologie qui est repérable grâce à des pratiques spécifiques. Selon elle, les deux termes ne renvoient pas à la même chose bien qu’ils apparaissent étroitement liés. Cependant pour Yves Jeanneret (2007), la notion d’usage concerne un espace dans lequel les individus (les sujets sociaux) vont réaliser des activités (des pratiques) qui donneront des traces qui seront conservées. Il considère donc dans les pratiques la possibilité de garder des traces de celles-ci et ainsi de devenir un objet d’analyse. Pour l’auteur, les pratiques sont intégrées aux usages, mais même si le travail d'écriture est considéré comme étant une pratique, il ne constitue pas l’ensemble des pratiques. </a:t>
            </a:r>
          </a:p>
          <a:p>
            <a:r>
              <a:rPr lang="fr-FR" dirty="0" smtClean="0"/>
              <a:t>D’après Stéphane </a:t>
            </a:r>
            <a:r>
              <a:rPr lang="fr-FR" dirty="0" err="1" smtClean="0"/>
              <a:t>Chaudiron</a:t>
            </a:r>
            <a:r>
              <a:rPr lang="fr-FR" dirty="0" smtClean="0"/>
              <a:t> et Madjid </a:t>
            </a:r>
            <a:r>
              <a:rPr lang="fr-FR" dirty="0" err="1" smtClean="0"/>
              <a:t>Ihadjadene</a:t>
            </a:r>
            <a:r>
              <a:rPr lang="fr-FR" dirty="0" smtClean="0"/>
              <a:t>, les méthodologies d’analyse dans les recherches sur des dispositifs d’accès à l’information ont évolué d’une approche centrée sur le système à une approche centrée sur les usages et les pratiques (2010, paragr. 2). Ils distinguent ces deux termes sur le plan conceptuel, en opposition à la vision de </a:t>
            </a:r>
            <a:r>
              <a:rPr lang="fr-FR" dirty="0" err="1" smtClean="0"/>
              <a:t>Jouët</a:t>
            </a:r>
            <a:r>
              <a:rPr lang="fr-FR" dirty="0" smtClean="0"/>
              <a:t> en considérant l’usage plus large que la pratique : « </a:t>
            </a:r>
            <a:r>
              <a:rPr lang="fr-FR" i="1" dirty="0" smtClean="0"/>
              <a:t>les usages sont envisagés comme l’expression d’un processus constitué d’interactions complexes mettant en relation un individu et un dispositif qui peut être, ou non, un artefact technique […]La distinction que nous proposons suggère de réserver le terme d’usage pour désigner les travaux portant sur les dispositifs, techniques ou non, et leurs interactions avec les usagers ; le terme de pratique sera réservé pour caractériser les approches centrées sur le «  comportement composite  » à l’œuvre dans les différentes sphères, informationnelles, culturelles, journalistiques, etc. L’observation des pratiques, qu’elles soient individuelles ou collectives, nécessite alors d’adopter une approche de l’action envisagée comme un processus en tension entre les savoirs mobilisables, les compétences immédiates, les habitus, les arts de faire, les désirs d’agir, etc..</a:t>
            </a:r>
            <a:r>
              <a:rPr lang="fr-FR" dirty="0" smtClean="0"/>
              <a:t>» (</a:t>
            </a:r>
            <a:r>
              <a:rPr lang="fr-FR" dirty="0" err="1" smtClean="0"/>
              <a:t>Chaudiron</a:t>
            </a:r>
            <a:r>
              <a:rPr lang="fr-FR" dirty="0" smtClean="0"/>
              <a:t>, </a:t>
            </a:r>
            <a:r>
              <a:rPr lang="fr-FR" dirty="0" err="1" smtClean="0"/>
              <a:t>Ihadjadene</a:t>
            </a:r>
            <a:r>
              <a:rPr lang="fr-FR" dirty="0" smtClean="0"/>
              <a:t> 2010, paragr. 9). </a:t>
            </a:r>
          </a:p>
          <a:p>
            <a:r>
              <a:rPr lang="fr-FR" dirty="0" smtClean="0"/>
              <a:t>En 2011, </a:t>
            </a:r>
            <a:r>
              <a:rPr lang="fr-FR" dirty="0" err="1" smtClean="0"/>
              <a:t>Jaureguiberry</a:t>
            </a:r>
            <a:r>
              <a:rPr lang="fr-FR" dirty="0" smtClean="0"/>
              <a:t> et Proulx (2011) proposent un modèle d’analyse qui prend en compte : </a:t>
            </a:r>
          </a:p>
          <a:p>
            <a:pPr lvl="0"/>
            <a:r>
              <a:rPr lang="fr-FR" dirty="0" smtClean="0"/>
              <a:t>l’usage d’un objet technique et son utilisation (routines, manières de faire) dans lequel on distingue utilisation pour une action ponctuelle d’usage qui est une habitude  </a:t>
            </a:r>
          </a:p>
          <a:p>
            <a:pPr lvl="0"/>
            <a:r>
              <a:rPr lang="fr-FR" dirty="0" smtClean="0"/>
              <a:t>la pratique considérée comme un ensemble d’activités autour d’une même thématique, dont chacune est reliée avec un objet technique qui est l’usage. On peut entendre par objet technique l’utilisation d’objets, d’outils numériques ou de médias</a:t>
            </a:r>
          </a:p>
          <a:p>
            <a:pPr lvl="0"/>
            <a:r>
              <a:rPr lang="fr-FR" dirty="0" smtClean="0"/>
              <a:t>les représentations de la technique influencées par la formation initiale, les usages numériques, les pratiques professionnelles, les interactions entre pairs, le contexte social duquel est issu l’individu. Ceci induit aussi que les usages et les pratiques sont différents pour chacun selon les représentations que l’on a d’un outil ou d’une pratique. </a:t>
            </a:r>
          </a:p>
          <a:p>
            <a:r>
              <a:rPr lang="fr-FR" dirty="0" smtClean="0"/>
              <a:t>Les pratiques sont en lien avec l’usage, donc l’utilisation de l’outil numérique et des médias, mais aussi les connaissances qu’on en a ainsi que les comportements qu’on adopte vis-à-vis de ces derniers. La pratique est contextualisée dans le cadre de la mise en place d’usages numériques dans une séance pédagogique, qui sera alors qualifiée de pratique professionnelle. Cette pratique professionnelle est un observable du dispositif et permet d’avoir un aperçu des usages des artefacts, mais aussi des représentations du dispositif, des artefacts et des usages des différents acteurs du dispositif (enseignant, élève, institution) comme l’affirme Viviane </a:t>
            </a:r>
            <a:r>
              <a:rPr lang="fr-FR" dirty="0" err="1" smtClean="0"/>
              <a:t>Couzinet</a:t>
            </a:r>
            <a:r>
              <a:rPr lang="fr-FR" dirty="0" smtClean="0"/>
              <a:t> et </a:t>
            </a:r>
            <a:r>
              <a:rPr lang="fr-FR" dirty="0" err="1" smtClean="0"/>
              <a:t>alii</a:t>
            </a:r>
            <a:r>
              <a:rPr lang="fr-FR" dirty="0" smtClean="0"/>
              <a:t> : « </a:t>
            </a:r>
            <a:r>
              <a:rPr lang="fr-FR" i="1" dirty="0" smtClean="0"/>
              <a:t>l’approche des pratiques informationnelles permet de comprendre les besoins et l’appropriation de l’information mais aussi l’usage de l’information</a:t>
            </a:r>
            <a:r>
              <a:rPr lang="fr-FR" dirty="0" smtClean="0"/>
              <a:t> » (</a:t>
            </a:r>
            <a:r>
              <a:rPr lang="fr-FR" dirty="0" err="1" smtClean="0"/>
              <a:t>Gardiès</a:t>
            </a:r>
            <a:r>
              <a:rPr lang="fr-FR" dirty="0" smtClean="0"/>
              <a:t>, </a:t>
            </a:r>
            <a:r>
              <a:rPr lang="fr-FR" dirty="0" err="1" smtClean="0"/>
              <a:t>Couzinet</a:t>
            </a:r>
            <a:r>
              <a:rPr lang="fr-FR" dirty="0" smtClean="0"/>
              <a:t>, Fabre, 2010, p. 6). Cependant à l’aune des travaux d’Anne Cordier sur les usages d’Internet des adolescents et leurs pratiques informationnelles, on constate « </a:t>
            </a:r>
            <a:r>
              <a:rPr lang="fr-FR" i="1" dirty="0" smtClean="0"/>
              <a:t>l’émergence de pratiques nouvelles, non formelles, qui viennent à la fois enrichir mais aussi souvent contrarier les usages et pratiques d’Internet prescrits par l’institution scolaire </a:t>
            </a:r>
            <a:r>
              <a:rPr lang="fr-FR" dirty="0" smtClean="0"/>
              <a:t>» (2011a, p. 11). Reprenant en partie la même démarche de recherche que cette enseignante-chercheuse, il a paru pertinent de prendre en compte les usages numériques et médiatiques des enseignants et de recueillir des éléments d’analyse sur leur pratique professionnelle pour établir un lien entre leurs usages personnels, leurs représentations de leurs propres usages et de ceux de leurs élèves et voir en quoi cela influence la mise en place des dispositifs dans le cadre de leur classe. </a:t>
            </a:r>
          </a:p>
          <a:p>
            <a:endParaRPr lang="fr-FR" dirty="0"/>
          </a:p>
        </p:txBody>
      </p:sp>
      <p:sp>
        <p:nvSpPr>
          <p:cNvPr id="4" name="Espace réservé du numéro de diapositive 3"/>
          <p:cNvSpPr>
            <a:spLocks noGrp="1"/>
          </p:cNvSpPr>
          <p:nvPr>
            <p:ph type="sldNum" sz="quarter" idx="10"/>
          </p:nvPr>
        </p:nvSpPr>
        <p:spPr/>
        <p:txBody>
          <a:bodyPr/>
          <a:lstStyle/>
          <a:p>
            <a:fld id="{528461CF-3F5F-4AEB-BE42-7986A61FF846}" type="slidenum">
              <a:rPr lang="fr-FR" smtClean="0"/>
              <a:t>16</a:t>
            </a:fld>
            <a:endParaRPr lang="fr-FR"/>
          </a:p>
        </p:txBody>
      </p:sp>
    </p:spTree>
    <p:extLst>
      <p:ext uri="{BB962C8B-B14F-4D97-AF65-F5344CB8AC3E}">
        <p14:creationId xmlns:p14="http://schemas.microsoft.com/office/powerpoint/2010/main" val="54994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latin typeface="Calibri" panose="020F0502020204030204" pitchFamily="34" charset="0"/>
                <a:cs typeface="Calibri" panose="020F0502020204030204" pitchFamily="34" charset="0"/>
              </a:rPr>
              <a:t>Cette approche permet de mieux appréhender la complexité de la transmission de l’information entre deux individus en proposant des clefs de compréhension analytique. La représentation en tant que telle est donc importante à questionner comme un reflet subjectif d’une situation existante, en lien avec le contexte socio-culturel d’un individu. Elle se distingue de la perception, dont les données sont issues de l’interaction de l’individu avec son environnement par le prisme de ses cinq sens. </a:t>
            </a:r>
          </a:p>
          <a:p>
            <a:endParaRPr lang="fr-FR" dirty="0"/>
          </a:p>
        </p:txBody>
      </p:sp>
      <p:sp>
        <p:nvSpPr>
          <p:cNvPr id="4" name="Espace réservé du numéro de diapositive 3"/>
          <p:cNvSpPr>
            <a:spLocks noGrp="1"/>
          </p:cNvSpPr>
          <p:nvPr>
            <p:ph type="sldNum" sz="quarter" idx="10"/>
          </p:nvPr>
        </p:nvSpPr>
        <p:spPr/>
        <p:txBody>
          <a:bodyPr/>
          <a:lstStyle/>
          <a:p>
            <a:fld id="{528461CF-3F5F-4AEB-BE42-7986A61FF846}" type="slidenum">
              <a:rPr lang="fr-FR" smtClean="0"/>
              <a:t>19</a:t>
            </a:fld>
            <a:endParaRPr lang="fr-FR"/>
          </a:p>
        </p:txBody>
      </p:sp>
    </p:spTree>
    <p:extLst>
      <p:ext uri="{BB962C8B-B14F-4D97-AF65-F5344CB8AC3E}">
        <p14:creationId xmlns:p14="http://schemas.microsoft.com/office/powerpoint/2010/main" val="156974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Erving</a:t>
            </a:r>
            <a:r>
              <a:rPr lang="fr-FR" dirty="0" smtClean="0"/>
              <a:t> Goffman publie en 1973 « </a:t>
            </a:r>
            <a:r>
              <a:rPr lang="fr-FR" i="1" dirty="0" smtClean="0"/>
              <a:t>La mise en scène de la vie quotidienne » </a:t>
            </a:r>
            <a:r>
              <a:rPr lang="fr-FR" dirty="0" smtClean="0"/>
              <a:t>(1973)</a:t>
            </a:r>
            <a:r>
              <a:rPr lang="fr-FR" i="1" dirty="0" smtClean="0"/>
              <a:t> </a:t>
            </a:r>
            <a:r>
              <a:rPr lang="fr-FR" dirty="0" smtClean="0"/>
              <a:t>dans laquelle il réfléchit aux interactions humaines suite à une étude anthropologique faite sur les îles Shetland pour sa thèse vingt ans auparavant, où il développe une métaphore dramaturgique : le monde serait un théâtre et les interactions entre individus des représentations. Il est intégré dans la première école de Chicago ; à partir de 1962, il devient professeur de sociologie à l'université de Berkeley et en 1968, il est nommé au département d’anthropologie sociale de l’université de Pennsylvanie. </a:t>
            </a:r>
          </a:p>
          <a:p>
            <a:r>
              <a:rPr lang="fr-FR" dirty="0" smtClean="0"/>
              <a:t>Pour étudier les interactions humaines, il préconise une démarche qualitative, rompant ainsi avec le modèle américain qui privilégie l'emploi quasi automatique des outils statistiques et informatiques. Pour lui, « </a:t>
            </a:r>
            <a:r>
              <a:rPr lang="fr-FR" i="1" dirty="0" smtClean="0"/>
              <a:t>le terme « représentation » […] [est] la totalité de l’activité d’un acteur qui se déroule dans un laps de temps caractérisé par la présence continuelle de l’acteur en  face d’un ensemble déterminé d’observateurs influencés par cette activité</a:t>
            </a:r>
            <a:r>
              <a:rPr lang="fr-FR" dirty="0" smtClean="0"/>
              <a:t> ». Il lie la représentation au terme de façade qui est la partie de la représentation qui a pour fonction normale d’établir et de fixer la définition de la situation qui est proposée aux observateurs et qui constitue l’appareillage symbolique soit le décor,  mais aussi l’apparence et les  manières de l’acteur (Goffman, 1973, p. 29‑31). Dans le cas des enseignants, le décor constituerait la salle de classe, mais aussi les espaces virtuels dans lequel les enseignements se font.  Pour lui la façade influence la construction de la représentation au rôle et est déterminé par le contexte de l’institution dans lequel les acteurs évoluent : « </a:t>
            </a:r>
            <a:r>
              <a:rPr lang="fr-FR" i="1" dirty="0" smtClean="0"/>
              <a:t>On notera qu’une façade sociale donnée tend à s’institutionnaliser en fonction des attentes stéréotypées et abstraites qu’elle détermine et à prendre une signification  et une stabilité indépendantes des tâches spécifiques qui se trouvent être accomplies sous son couvert, à un moment donnée. La façade collective devient une « représentation collective » et un fait objectif</a:t>
            </a:r>
            <a:r>
              <a:rPr lang="fr-FR" dirty="0" smtClean="0"/>
              <a:t> » (1973, p. 33).</a:t>
            </a:r>
          </a:p>
          <a:p>
            <a:r>
              <a:rPr lang="fr-FR" dirty="0" smtClean="0"/>
              <a:t>Il développe cette notion de représentation et l’associera plus tard dans ses travaux de recherche sur les chirurgiens à la notion de rôle comme exposé dans la partie précédente (Partie 1.1) (Goffman, 2002). C’est pourquoi dans le cas de l’étude des enseignants, il est important de prendre en compte la représentation qu’ils ont des dispositifs (ici le numérique et l’EMI) et de la confronter au statut que cet objet a dans la représentation qu’ils ont construite de leur rôle d’enseignant. </a:t>
            </a:r>
          </a:p>
          <a:p>
            <a:endParaRPr lang="fr-FR" dirty="0"/>
          </a:p>
        </p:txBody>
      </p:sp>
      <p:sp>
        <p:nvSpPr>
          <p:cNvPr id="4" name="Espace réservé du numéro de diapositive 3"/>
          <p:cNvSpPr>
            <a:spLocks noGrp="1"/>
          </p:cNvSpPr>
          <p:nvPr>
            <p:ph type="sldNum" sz="quarter" idx="10"/>
          </p:nvPr>
        </p:nvSpPr>
        <p:spPr/>
        <p:txBody>
          <a:bodyPr/>
          <a:lstStyle/>
          <a:p>
            <a:fld id="{528461CF-3F5F-4AEB-BE42-7986A61FF846}" type="slidenum">
              <a:rPr lang="fr-FR" smtClean="0"/>
              <a:t>20</a:t>
            </a:fld>
            <a:endParaRPr lang="fr-FR"/>
          </a:p>
        </p:txBody>
      </p:sp>
    </p:spTree>
    <p:extLst>
      <p:ext uri="{BB962C8B-B14F-4D97-AF65-F5344CB8AC3E}">
        <p14:creationId xmlns:p14="http://schemas.microsoft.com/office/powerpoint/2010/main" val="8268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Dans le champ de la didactique et de la cognition, l’intégration de nouvelles connaissances se fait en fonction de ce que l’apprenant sait déjà et la prise en compte des représentations des apprenants est une étape importante dans la mise en place de dispositifs d’enseignement. Le sens du terme représentations se différencie en partie de la vision </a:t>
            </a:r>
            <a:r>
              <a:rPr lang="fr-FR" dirty="0" err="1" smtClean="0"/>
              <a:t>goffmanienne</a:t>
            </a:r>
            <a:r>
              <a:rPr lang="fr-FR" dirty="0" smtClean="0"/>
              <a:t> car on se positionne ici dans la prise en compte des représentations des apprenants pour comprendre les résistances et les mécanismes de la transmission des connaissances. Ne pas prendre en compte les représentations peut entrainer une résistance, voire un blocage de l’apprenant (Reuter, 2013b, p. 191‑196). Jean Migne qui introduit ce concept dans le champ didactique, souligne le fait que les « </a:t>
            </a:r>
            <a:r>
              <a:rPr lang="fr-FR" i="1" dirty="0" smtClean="0"/>
              <a:t>représentations et concepts scientifiques représentent deux modes de connaissance différentes</a:t>
            </a:r>
            <a:r>
              <a:rPr lang="fr-FR" dirty="0" smtClean="0"/>
              <a:t> » (1969). Comme Jean Piaget, il  met en évidence que les élèves ont « </a:t>
            </a:r>
            <a:r>
              <a:rPr lang="fr-FR" i="1" dirty="0" smtClean="0"/>
              <a:t>des représentations sur les savoirs en jeu, avant que l’enseignement n’ait eu lieu, mais aussi qu’elles persistent après cet enseignement</a:t>
            </a:r>
            <a:r>
              <a:rPr lang="fr-FR" dirty="0" smtClean="0"/>
              <a:t> » (Reuter, 2013b, p. 193). En didactique, la notion de représentations fait référence au système de connaissances de l’individu préexistant à la situation d’apprentissage. Dans un ouvrage dirigé par Serge Moscovici, la psychosociologue Denise </a:t>
            </a:r>
            <a:r>
              <a:rPr lang="fr-FR" dirty="0" err="1" smtClean="0"/>
              <a:t>Jodelet</a:t>
            </a:r>
            <a:r>
              <a:rPr lang="fr-FR" dirty="0" smtClean="0"/>
              <a:t> nous propose une définition plus orientée sur l’apprentissage, qualifiant la représentation sociale comme  « </a:t>
            </a:r>
            <a:r>
              <a:rPr lang="fr-FR" i="1" dirty="0" smtClean="0"/>
              <a:t>une forme de connaissance spécifique de savoir de sens commun, dont les contenus manifestent l'opération de processus génératifs et fonctionnels socialement marqués. Plus largement, il (le concept) désigne une forme de pensée sociale. Les représentations sociales sont des modalités de pensée pratique orientées vers la communication, la compréhension et la maîtrise de l'environnement social, matériel et idée</a:t>
            </a:r>
            <a:r>
              <a:rPr lang="fr-FR" dirty="0" smtClean="0"/>
              <a:t> » (1985, p. 361).  Denise </a:t>
            </a:r>
            <a:r>
              <a:rPr lang="fr-FR" dirty="0" err="1" smtClean="0"/>
              <a:t>Jodelet</a:t>
            </a:r>
            <a:r>
              <a:rPr lang="fr-FR" dirty="0" smtClean="0"/>
              <a:t>, dans la mouvance de l’École française des représentations sociales, est d’ailleurs la chercheuse qui a établi la définition dans le dictionnaire des concepts fondamentaux des didactiques ancrant son concept dans une approche liée aux sciences de l’éducation : « </a:t>
            </a:r>
            <a:r>
              <a:rPr lang="fr-FR" i="1" dirty="0" smtClean="0"/>
              <a:t>Représenter ou se représenter correspond à un acte de pensée par lequel un sujet se rapporte à un objet</a:t>
            </a:r>
            <a:r>
              <a:rPr lang="fr-FR" dirty="0" smtClean="0"/>
              <a:t> »</a:t>
            </a:r>
            <a:r>
              <a:rPr lang="fr-FR" baseline="30000" dirty="0" smtClean="0"/>
              <a:t> </a:t>
            </a:r>
            <a:r>
              <a:rPr lang="fr-FR" dirty="0" smtClean="0"/>
              <a:t>(</a:t>
            </a:r>
            <a:r>
              <a:rPr lang="fr-FR" dirty="0" err="1" smtClean="0"/>
              <a:t>Jodelet</a:t>
            </a:r>
            <a:r>
              <a:rPr lang="fr-FR" dirty="0" smtClean="0"/>
              <a:t>, 1994). Il n’y a pas de représentation sans objet. Représenter un objet, c’est le reconstruire et l’interpréter pour le rendre intelligible. Pour améliorer l’enseignement et aider les enseignants à changer leur façon d’enseigner en prenant compte des représentations des enfants, </a:t>
            </a:r>
            <a:r>
              <a:rPr lang="fr-FR" dirty="0" err="1" smtClean="0"/>
              <a:t>Thouin</a:t>
            </a:r>
            <a:r>
              <a:rPr lang="fr-FR" dirty="0" smtClean="0"/>
              <a:t> (1985) a élaboré un catalogue des représentations pour aider les enseignants et Jean-Pierre </a:t>
            </a:r>
            <a:r>
              <a:rPr lang="fr-FR" dirty="0" err="1" smtClean="0"/>
              <a:t>Astolfi</a:t>
            </a:r>
            <a:r>
              <a:rPr lang="fr-FR" dirty="0" smtClean="0"/>
              <a:t> (</a:t>
            </a:r>
            <a:r>
              <a:rPr lang="fr-FR" dirty="0" err="1" smtClean="0"/>
              <a:t>Astolfi</a:t>
            </a:r>
            <a:r>
              <a:rPr lang="fr-FR" dirty="0" smtClean="0"/>
              <a:t>, </a:t>
            </a:r>
            <a:r>
              <a:rPr lang="fr-FR" dirty="0" err="1" smtClean="0"/>
              <a:t>Darot</a:t>
            </a:r>
            <a:r>
              <a:rPr lang="fr-FR" dirty="0" smtClean="0"/>
              <a:t>, </a:t>
            </a:r>
            <a:r>
              <a:rPr lang="fr-FR" dirty="0" err="1" smtClean="0"/>
              <a:t>Ginsburger</a:t>
            </a:r>
            <a:r>
              <a:rPr lang="fr-FR" dirty="0" smtClean="0"/>
              <a:t>-Vogel, 1997) propose une grille d’analyse des productions d’élèves (dessins, écrits, déclarations). Jean-Claude Sallaberry propose une typologie des représentations (1996) et une méthodologie intéressante de recueil de matériau pour dresser un portrait assez fin des représentations et les analyser  (Sallaberry, 2008). Ces recherches sur les représentations peuvent être enrichies par les travaux de recherche sur la cognition et l’intelligence artificielle, car ils s’inspirent des travaux sur la schématisation des systèmes de la pensée humaine pour essayer de le reproduire artificiellement. Pour exemple,  le cognitiviste Marvin </a:t>
            </a:r>
            <a:r>
              <a:rPr lang="fr-FR" dirty="0" err="1" smtClean="0"/>
              <a:t>Minsky</a:t>
            </a:r>
            <a:r>
              <a:rPr lang="fr-FR" dirty="0" smtClean="0"/>
              <a:t> s’inspire d’approches multiples et reprend entre autres les théories de Piaget sur l’apprentissage pour développer une théorie sur les représentations des connaissances. Il a d’ailleurs développé le concept de </a:t>
            </a:r>
            <a:r>
              <a:rPr lang="fr-FR" i="1" dirty="0" smtClean="0"/>
              <a:t>frame</a:t>
            </a:r>
            <a:r>
              <a:rPr lang="fr-FR" dirty="0" smtClean="0"/>
              <a:t> et le </a:t>
            </a:r>
            <a:r>
              <a:rPr lang="fr-FR" i="1" dirty="0" smtClean="0"/>
              <a:t>frame représentation </a:t>
            </a:r>
            <a:r>
              <a:rPr lang="fr-FR" i="1" dirty="0" err="1" smtClean="0"/>
              <a:t>language</a:t>
            </a:r>
            <a:r>
              <a:rPr lang="fr-FR" i="1" dirty="0" smtClean="0"/>
              <a:t> </a:t>
            </a:r>
            <a:r>
              <a:rPr lang="fr-FR" dirty="0" smtClean="0"/>
              <a:t>(1974). Son dernier ouvrage (2007) s’intéresse tout particulièrement aux émotions, ce qui est un aspect particulièrement intéressant à prendre en compte dans le cadre d’un travail sur les représentations. </a:t>
            </a:r>
          </a:p>
          <a:p>
            <a:r>
              <a:rPr lang="fr-FR" dirty="0" smtClean="0"/>
              <a:t>Cependant le choix du terme représentation ne va pas de soi et est débattu. En didactique des sciences, le terme représentation a été évincé au profit du terme conception. « </a:t>
            </a:r>
            <a:r>
              <a:rPr lang="fr-FR" i="1" dirty="0" smtClean="0"/>
              <a:t>André </a:t>
            </a:r>
            <a:r>
              <a:rPr lang="fr-FR" i="1" dirty="0" err="1" smtClean="0"/>
              <a:t>Giordan</a:t>
            </a:r>
            <a:r>
              <a:rPr lang="fr-FR" i="1" dirty="0" smtClean="0"/>
              <a:t> et de </a:t>
            </a:r>
            <a:r>
              <a:rPr lang="fr-FR" i="1" dirty="0" err="1" smtClean="0"/>
              <a:t>Vecchi</a:t>
            </a:r>
            <a:r>
              <a:rPr lang="fr-FR" i="1" dirty="0" smtClean="0"/>
              <a:t> (1987) précisent que la conception n’est pas le produit mais le processus d’une activité de construction mentale du réel. Il est plus confortable de rester sur des schémas rodés que de transformer ses modèles explicatifs. Ces transformations cognitives demandent du temps</a:t>
            </a:r>
            <a:r>
              <a:rPr lang="fr-FR" dirty="0" smtClean="0"/>
              <a:t> » (Reuter, 2013b). Le terme de conception est cependant circonscrit au domaine spécifique de la didactique des sciences et n’a pas été retenu dans le champ de l’information documentation. </a:t>
            </a:r>
          </a:p>
          <a:p>
            <a:r>
              <a:rPr lang="fr-FR" dirty="0" smtClean="0"/>
              <a:t>Dans le champ des sciences de l’information et de la communication, Patrice </a:t>
            </a:r>
            <a:r>
              <a:rPr lang="fr-FR" dirty="0" err="1" smtClean="0"/>
              <a:t>Flichy</a:t>
            </a:r>
            <a:r>
              <a:rPr lang="fr-FR" dirty="0" smtClean="0"/>
              <a:t> a introduit le terme imaginaire qui se rapproche des représentations (2001). Le terme imaginaire est intéressant à plus d’un titre car les réflexions sur cette notion peuvent ouvrir des perspectives pertinentes. Par exemple, tandis que Weber parle d’idéal type (Weber, 1919) considéré davantage comme un guide pour construire des hypothèses, Simmel réfléchit sur l’influence de l’imaginaire sur les quotidiens, ainsi que l’historien Benedict Anderson qui propose une analyse des imaginaires nationaux. Patrice </a:t>
            </a:r>
            <a:r>
              <a:rPr lang="fr-FR" dirty="0" err="1" smtClean="0"/>
              <a:t>Flichy</a:t>
            </a:r>
            <a:r>
              <a:rPr lang="fr-FR" dirty="0" smtClean="0"/>
              <a:t> lorsqu’il publie son ouvrage </a:t>
            </a:r>
            <a:r>
              <a:rPr lang="fr-FR" i="1" dirty="0" smtClean="0"/>
              <a:t>L’imaginaire</a:t>
            </a:r>
            <a:r>
              <a:rPr lang="fr-FR" dirty="0" smtClean="0"/>
              <a:t> </a:t>
            </a:r>
            <a:r>
              <a:rPr lang="fr-FR" i="1" dirty="0" smtClean="0"/>
              <a:t>d’Internet</a:t>
            </a:r>
            <a:r>
              <a:rPr lang="fr-FR" dirty="0" smtClean="0"/>
              <a:t> choisit le terme imaginaire pour le rapprocher des réflexions autour des utopies et idéologies en lien avec son sujet d’étude, Internet ; il le rapproche de l’expression de Max Weber, reprise par les sociologues Boltanski et </a:t>
            </a:r>
            <a:r>
              <a:rPr lang="fr-FR" dirty="0" err="1" smtClean="0"/>
              <a:t>Chiapello</a:t>
            </a:r>
            <a:r>
              <a:rPr lang="fr-FR" dirty="0" smtClean="0"/>
              <a:t> (1999), l’esprit, en étudiant dans son livre l’esprit d’Internet. Anne Cordier a d’ailleurs associé les deux termes, imaginaires et représentations, en 2011 dans son titre de thèse pour les appliquer à la recherche d’information. Elle qualifie l’imaginaire comme « </a:t>
            </a:r>
            <a:r>
              <a:rPr lang="fr-FR" i="1" dirty="0" smtClean="0"/>
              <a:t>toute action humaine comprenant une force symbolique</a:t>
            </a:r>
            <a:r>
              <a:rPr lang="fr-FR" dirty="0" smtClean="0"/>
              <a:t> ». Elle utilise le terme d’imaginaire comme fondement des représentations et intègre par là même aussi la notion d’imaginaire collectif. D’autres auteurs ont rapproché la notion d’imaginaire au monde numérique et au monde médiatique. Par exemple </a:t>
            </a:r>
            <a:r>
              <a:rPr lang="fr-FR" dirty="0" err="1" smtClean="0"/>
              <a:t>Eric</a:t>
            </a:r>
            <a:r>
              <a:rPr lang="fr-FR" dirty="0" smtClean="0"/>
              <a:t> Macé (2006) ou Julie Laffont (2016) reprennent ce terme dans leurs travaux de recherche en l’associant directement aux représentations.</a:t>
            </a:r>
          </a:p>
          <a:p>
            <a:r>
              <a:rPr lang="fr-FR" dirty="0" smtClean="0"/>
              <a:t>Dans le champ plus spécifique de l’information-communication, le terme représentation est privilégié. Dans le cadre de la sémiologie, Roland Barthes utilise le terme représentation pour qualifier l’image, car il est nécessaire d’en comprendre le « </a:t>
            </a:r>
            <a:r>
              <a:rPr lang="fr-FR" i="1" dirty="0" smtClean="0"/>
              <a:t>code analogique</a:t>
            </a:r>
            <a:r>
              <a:rPr lang="fr-FR" dirty="0" smtClean="0"/>
              <a:t> » pour la décrypter (1964a). Le médiologue Edgar Morin a défini la notion de représentations comme une « </a:t>
            </a:r>
            <a:r>
              <a:rPr lang="fr-FR" i="1" dirty="0" smtClean="0"/>
              <a:t>synthèse cognitive »</a:t>
            </a:r>
            <a:r>
              <a:rPr lang="fr-FR" dirty="0" smtClean="0"/>
              <a:t> dans son ouvrage </a:t>
            </a:r>
            <a:r>
              <a:rPr lang="fr-FR" i="1" dirty="0" smtClean="0"/>
              <a:t>Introduction à la pensée complexe </a:t>
            </a:r>
            <a:r>
              <a:rPr lang="fr-FR" dirty="0" smtClean="0"/>
              <a:t>(1990). Elle est issue d’une construction de l’individu au contact de la réalité et s’enrichit dans un système de boucle qu’il avait défini dans un ouvrage précédent : «</a:t>
            </a:r>
            <a:r>
              <a:rPr lang="fr-FR" i="1" dirty="0" smtClean="0"/>
              <a:t> Cette boucle est sélective dans le sens où une partie des données est éliminée par la perception. Elle est additive dans la mesure où le cerveau complète les informations sensorielles par des schèmes d'intelligibilité et des acquis mémorisés, en sorte que toute perception a une composante quasi hallucinatoire</a:t>
            </a:r>
            <a:r>
              <a:rPr lang="fr-FR" dirty="0" smtClean="0"/>
              <a:t> » (Morin, 1986). Il s’oppose ainsi à la vision des </a:t>
            </a:r>
            <a:r>
              <a:rPr lang="fr-FR" dirty="0" err="1" smtClean="0"/>
              <a:t>phénoménologistes</a:t>
            </a:r>
            <a:r>
              <a:rPr lang="fr-FR" dirty="0" smtClean="0"/>
              <a:t> comme Merleau-Ponty qui refusent la représentation en privilégiant uniquement l’entrée par la perception. </a:t>
            </a:r>
          </a:p>
          <a:p>
            <a:r>
              <a:rPr lang="fr-FR" dirty="0" smtClean="0"/>
              <a:t>Le terme représentation est polysémique et recouvre plusieurs sens selon le domaine dans lequel il est mobilisé. Dans le cadre de ce travail, on retient l’idée que la représentation est un territoire complexe, en lien avec les émotions, le vécu, les connaissances, les usages, les pratiques et les sensibilités de l’individu qui interprète des informations ou des situations d’une façon qui lui est propre. La représentation est donc un processus en construction, modelable, influencée par l’inconscient individuel et collectif. </a:t>
            </a:r>
          </a:p>
          <a:p>
            <a:r>
              <a:rPr lang="fr-FR" dirty="0" smtClean="0"/>
              <a:t>L’acte d’enseigner n’est pas neutre. Bien que les missions des enseignants soient précisées dans les textes institutionnels, il serait illusoire de croire que les enseignants en tant que fonctionnaire de l’État, et par cela soumis au devoir de neutralité et de réserve, soient porteurs des mêmes représentations dans leur acte d’enseigner. Appréhender les représentations des enseignants sur le numérique permet de mettre la lumière sur la diversité des représentations sur cet objet et de comprendre en quoi leur pratique professionnelle est influencée par celles-ci. Par exemple les travaux de Martine </a:t>
            </a:r>
            <a:r>
              <a:rPr lang="fr-FR" dirty="0" err="1" smtClean="0"/>
              <a:t>Janner</a:t>
            </a:r>
            <a:r>
              <a:rPr lang="fr-FR" dirty="0" smtClean="0"/>
              <a:t> et Laurent </a:t>
            </a:r>
            <a:r>
              <a:rPr lang="fr-FR" dirty="0" err="1" smtClean="0"/>
              <a:t>Lescouarch</a:t>
            </a:r>
            <a:r>
              <a:rPr lang="fr-FR" dirty="0" smtClean="0"/>
              <a:t> portent sur les représentations du changement chez les enseignants et se questionnent sur l’évolution de celles-ci en lien avec la succession des réformes, mais aussi l’évolution de l’enseignement avec le numérique. Ils ont perçu chez eux « </a:t>
            </a:r>
            <a:r>
              <a:rPr lang="fr-FR" i="1" dirty="0" smtClean="0"/>
              <a:t>davantage une métamorphose qu’une transmutation</a:t>
            </a:r>
            <a:r>
              <a:rPr lang="fr-FR" dirty="0" smtClean="0"/>
              <a:t> » et une inquiétude quant à la « </a:t>
            </a:r>
            <a:r>
              <a:rPr lang="fr-FR" i="1" dirty="0" smtClean="0"/>
              <a:t>préservation de la liberté pédagogique</a:t>
            </a:r>
            <a:r>
              <a:rPr lang="fr-FR" dirty="0" smtClean="0"/>
              <a:t> » avec les nouvelles injonctions (</a:t>
            </a:r>
            <a:r>
              <a:rPr lang="fr-FR" dirty="0" err="1" smtClean="0"/>
              <a:t>Janner</a:t>
            </a:r>
            <a:r>
              <a:rPr lang="fr-FR" dirty="0" smtClean="0"/>
              <a:t>, </a:t>
            </a:r>
            <a:r>
              <a:rPr lang="fr-FR" dirty="0" err="1" smtClean="0"/>
              <a:t>Lescouarch</a:t>
            </a:r>
            <a:r>
              <a:rPr lang="fr-FR" dirty="0" smtClean="0"/>
              <a:t>, 2013). Il parait donc intéressant de creuser cette piste sur le positionnement des enseignants face aux représentations véhiculées par l’Institution et l’évolution numérique de l’école.  </a:t>
            </a:r>
          </a:p>
          <a:p>
            <a:endParaRPr lang="fr-FR" dirty="0"/>
          </a:p>
        </p:txBody>
      </p:sp>
      <p:sp>
        <p:nvSpPr>
          <p:cNvPr id="4" name="Espace réservé du numéro de diapositive 3"/>
          <p:cNvSpPr>
            <a:spLocks noGrp="1"/>
          </p:cNvSpPr>
          <p:nvPr>
            <p:ph type="sldNum" sz="quarter" idx="10"/>
          </p:nvPr>
        </p:nvSpPr>
        <p:spPr/>
        <p:txBody>
          <a:bodyPr/>
          <a:lstStyle/>
          <a:p>
            <a:fld id="{528461CF-3F5F-4AEB-BE42-7986A61FF846}" type="slidenum">
              <a:rPr lang="fr-FR" smtClean="0"/>
              <a:t>21</a:t>
            </a:fld>
            <a:endParaRPr lang="fr-FR"/>
          </a:p>
        </p:txBody>
      </p:sp>
    </p:spTree>
    <p:extLst>
      <p:ext uri="{BB962C8B-B14F-4D97-AF65-F5344CB8AC3E}">
        <p14:creationId xmlns:p14="http://schemas.microsoft.com/office/powerpoint/2010/main" val="284965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415ACA8F-851F-47F2-A17C-6DA37DBC6874}" type="datetimeFigureOut">
              <a:rPr lang="fr-FR" smtClean="0"/>
              <a:t>03/02/2023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A87658-7C5C-4984-BE00-6D0A920A7E51}" type="slidenum">
              <a:rPr lang="fr-FR" smtClean="0"/>
              <a:t>‹N°›</a:t>
            </a:fld>
            <a:endParaRPr lang="fr-FR"/>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612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15ACA8F-851F-47F2-A17C-6DA37DBC6874}" type="datetimeFigureOut">
              <a:rPr lang="fr-FR" smtClean="0"/>
              <a:t>03/02/2023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A87658-7C5C-4984-BE00-6D0A920A7E51}" type="slidenum">
              <a:rPr lang="fr-FR" smtClean="0"/>
              <a:t>‹N°›</a:t>
            </a:fld>
            <a:endParaRPr lang="fr-FR"/>
          </a:p>
        </p:txBody>
      </p:sp>
    </p:spTree>
    <p:extLst>
      <p:ext uri="{BB962C8B-B14F-4D97-AF65-F5344CB8AC3E}">
        <p14:creationId xmlns:p14="http://schemas.microsoft.com/office/powerpoint/2010/main" val="117455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15ACA8F-851F-47F2-A17C-6DA37DBC6874}" type="datetimeFigureOut">
              <a:rPr lang="fr-FR" smtClean="0"/>
              <a:t>03/02/2023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A87658-7C5C-4984-BE00-6D0A920A7E51}"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6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15ACA8F-851F-47F2-A17C-6DA37DBC6874}" type="datetimeFigureOut">
              <a:rPr lang="fr-FR" smtClean="0"/>
              <a:t>03/02/2023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A87658-7C5C-4984-BE00-6D0A920A7E51}" type="slidenum">
              <a:rPr lang="fr-FR" smtClean="0"/>
              <a:t>‹N°›</a:t>
            </a:fld>
            <a:endParaRPr lang="fr-FR"/>
          </a:p>
        </p:txBody>
      </p:sp>
    </p:spTree>
    <p:extLst>
      <p:ext uri="{BB962C8B-B14F-4D97-AF65-F5344CB8AC3E}">
        <p14:creationId xmlns:p14="http://schemas.microsoft.com/office/powerpoint/2010/main" val="255299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15ACA8F-851F-47F2-A17C-6DA37DBC6874}" type="datetimeFigureOut">
              <a:rPr lang="fr-FR" smtClean="0"/>
              <a:t>03/02/2023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A87658-7C5C-4984-BE00-6D0A920A7E51}" type="slidenum">
              <a:rPr lang="fr-FR" smtClean="0"/>
              <a:t>‹N°›</a:t>
            </a:fld>
            <a:endParaRPr lang="fr-FR"/>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649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15ACA8F-851F-47F2-A17C-6DA37DBC6874}" type="datetimeFigureOut">
              <a:rPr lang="fr-FR" smtClean="0"/>
              <a:t>03/02/2023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A87658-7C5C-4984-BE00-6D0A920A7E51}" type="slidenum">
              <a:rPr lang="fr-FR" smtClean="0"/>
              <a:t>‹N°›</a:t>
            </a:fld>
            <a:endParaRPr lang="fr-FR"/>
          </a:p>
        </p:txBody>
      </p:sp>
    </p:spTree>
    <p:extLst>
      <p:ext uri="{BB962C8B-B14F-4D97-AF65-F5344CB8AC3E}">
        <p14:creationId xmlns:p14="http://schemas.microsoft.com/office/powerpoint/2010/main" val="257982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15ACA8F-851F-47F2-A17C-6DA37DBC6874}" type="datetimeFigureOut">
              <a:rPr lang="fr-FR" smtClean="0"/>
              <a:t>03/02/2023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A87658-7C5C-4984-BE00-6D0A920A7E51}" type="slidenum">
              <a:rPr lang="fr-FR" smtClean="0"/>
              <a:t>‹N°›</a:t>
            </a:fld>
            <a:endParaRPr lang="fr-FR"/>
          </a:p>
        </p:txBody>
      </p:sp>
    </p:spTree>
    <p:extLst>
      <p:ext uri="{BB962C8B-B14F-4D97-AF65-F5344CB8AC3E}">
        <p14:creationId xmlns:p14="http://schemas.microsoft.com/office/powerpoint/2010/main" val="86609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15ACA8F-851F-47F2-A17C-6DA37DBC6874}" type="datetimeFigureOut">
              <a:rPr lang="fr-FR" smtClean="0"/>
              <a:t>03/02/2023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A87658-7C5C-4984-BE00-6D0A920A7E51}" type="slidenum">
              <a:rPr lang="fr-FR" smtClean="0"/>
              <a:t>‹N°›</a:t>
            </a:fld>
            <a:endParaRPr lang="fr-FR"/>
          </a:p>
        </p:txBody>
      </p:sp>
    </p:spTree>
    <p:extLst>
      <p:ext uri="{BB962C8B-B14F-4D97-AF65-F5344CB8AC3E}">
        <p14:creationId xmlns:p14="http://schemas.microsoft.com/office/powerpoint/2010/main" val="252819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ACA8F-851F-47F2-A17C-6DA37DBC6874}" type="datetimeFigureOut">
              <a:rPr lang="fr-FR" smtClean="0"/>
              <a:t>03/02/2023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A87658-7C5C-4984-BE00-6D0A920A7E51}" type="slidenum">
              <a:rPr lang="fr-FR" smtClean="0"/>
              <a:t>‹N°›</a:t>
            </a:fld>
            <a:endParaRPr lang="fr-FR"/>
          </a:p>
        </p:txBody>
      </p:sp>
    </p:spTree>
    <p:extLst>
      <p:ext uri="{BB962C8B-B14F-4D97-AF65-F5344CB8AC3E}">
        <p14:creationId xmlns:p14="http://schemas.microsoft.com/office/powerpoint/2010/main" val="176895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15ACA8F-851F-47F2-A17C-6DA37DBC6874}" type="datetimeFigureOut">
              <a:rPr lang="fr-FR" smtClean="0"/>
              <a:t>03/02/2023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A87658-7C5C-4984-BE00-6D0A920A7E51}" type="slidenum">
              <a:rPr lang="fr-FR" smtClean="0"/>
              <a:t>‹N°›</a:t>
            </a:fld>
            <a:endParaRPr lang="fr-FR"/>
          </a:p>
        </p:txBody>
      </p:sp>
    </p:spTree>
    <p:extLst>
      <p:ext uri="{BB962C8B-B14F-4D97-AF65-F5344CB8AC3E}">
        <p14:creationId xmlns:p14="http://schemas.microsoft.com/office/powerpoint/2010/main" val="53051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15ACA8F-851F-47F2-A17C-6DA37DBC6874}" type="datetimeFigureOut">
              <a:rPr lang="fr-FR" smtClean="0"/>
              <a:t>03/02/2023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A87658-7C5C-4984-BE00-6D0A920A7E51}"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3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15ACA8F-851F-47F2-A17C-6DA37DBC6874}" type="datetimeFigureOut">
              <a:rPr lang="fr-FR" smtClean="0"/>
              <a:t>03/02/2023</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6A87658-7C5C-4984-BE00-6D0A920A7E51}" type="slidenum">
              <a:rPr lang="fr-FR" smtClean="0"/>
              <a:t>‹N°›</a:t>
            </a:fld>
            <a:endParaRPr lang="fr-FR"/>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4188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fadben.asso.fr/wikinotions/index.php?title=Accueil" TargetMode="External"/><Relationship Id="rId3" Type="http://schemas.openxmlformats.org/officeDocument/2006/relationships/hyperlink" Target="http://documents.irevues.inist.fr/handle/2042/8538" TargetMode="External"/><Relationship Id="rId7" Type="http://schemas.openxmlformats.org/officeDocument/2006/relationships/hyperlink" Target="https://questionsdecommunication.revues.org/7508" TargetMode="External"/><Relationship Id="rId2" Type="http://schemas.openxmlformats.org/officeDocument/2006/relationships/hyperlink" Target="http://archivesic.ccsd.cnrs.fr/" TargetMode="External"/><Relationship Id="rId1" Type="http://schemas.openxmlformats.org/officeDocument/2006/relationships/slideLayout" Target="../slideLayouts/slideLayout2.xml"/><Relationship Id="rId6" Type="http://schemas.openxmlformats.org/officeDocument/2006/relationships/hyperlink" Target="https://terminal.revues.org/" TargetMode="External"/><Relationship Id="rId5" Type="http://schemas.openxmlformats.org/officeDocument/2006/relationships/hyperlink" Target="http://jeunesetmedia.wix.com/jeunesetmedias" TargetMode="External"/><Relationship Id="rId4" Type="http://schemas.openxmlformats.org/officeDocument/2006/relationships/hyperlink" Target="http://www.clemi.org/fr/" TargetMode="External"/><Relationship Id="rId9" Type="http://schemas.openxmlformats.org/officeDocument/2006/relationships/hyperlink" Target="http://mediaeducation.f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0ig87rUmwc8" TargetMode="External"/><Relationship Id="rId2" Type="http://schemas.openxmlformats.org/officeDocument/2006/relationships/hyperlink" Target="https://www.youtube.com/watch?v=__DVwG9oiuU&amp;t=251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Notions relatives à la recherche en EMI</a:t>
            </a:r>
            <a:endParaRPr lang="fr-FR" dirty="0"/>
          </a:p>
        </p:txBody>
      </p:sp>
      <p:sp>
        <p:nvSpPr>
          <p:cNvPr id="3" name="Sous-titre 2"/>
          <p:cNvSpPr>
            <a:spLocks noGrp="1"/>
          </p:cNvSpPr>
          <p:nvPr>
            <p:ph type="subTitle" idx="1"/>
          </p:nvPr>
        </p:nvSpPr>
        <p:spPr/>
        <p:txBody>
          <a:bodyPr/>
          <a:lstStyle/>
          <a:p>
            <a:r>
              <a:rPr lang="fr-FR" dirty="0" smtClean="0"/>
              <a:t>Julie Pascau- </a:t>
            </a:r>
            <a:r>
              <a:rPr lang="fr-FR" smtClean="0"/>
              <a:t>2023 </a:t>
            </a:r>
            <a:r>
              <a:rPr lang="fr-FR" smtClean="0"/>
              <a:t>TD5</a:t>
            </a:r>
            <a:endParaRPr lang="fr-FR" dirty="0"/>
          </a:p>
        </p:txBody>
      </p:sp>
    </p:spTree>
    <p:extLst>
      <p:ext uri="{BB962C8B-B14F-4D97-AF65-F5344CB8AC3E}">
        <p14:creationId xmlns:p14="http://schemas.microsoft.com/office/powerpoint/2010/main" val="969299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pratique, les pratiques</a:t>
            </a:r>
            <a:endParaRPr lang="fr-FR" dirty="0"/>
          </a:p>
        </p:txBody>
      </p:sp>
      <p:sp>
        <p:nvSpPr>
          <p:cNvPr id="3" name="Espace réservé du contenu 2"/>
          <p:cNvSpPr>
            <a:spLocks noGrp="1"/>
          </p:cNvSpPr>
          <p:nvPr>
            <p:ph idx="1"/>
          </p:nvPr>
        </p:nvSpPr>
        <p:spPr/>
        <p:txBody>
          <a:bodyPr>
            <a:normAutofit/>
          </a:bodyPr>
          <a:lstStyle/>
          <a:p>
            <a:pPr algn="just"/>
            <a:r>
              <a:rPr lang="fr-FR" sz="2400" dirty="0">
                <a:latin typeface="Calibri" panose="020F0502020204030204" pitchFamily="34" charset="0"/>
                <a:cs typeface="Calibri" panose="020F0502020204030204" pitchFamily="34" charset="0"/>
              </a:rPr>
              <a:t>« </a:t>
            </a:r>
            <a:r>
              <a:rPr lang="fr-FR" sz="2400" dirty="0">
                <a:solidFill>
                  <a:schemeClr val="accent1"/>
                </a:solidFill>
                <a:latin typeface="Calibri" panose="020F0502020204030204" pitchFamily="34" charset="0"/>
                <a:cs typeface="Calibri" panose="020F0502020204030204" pitchFamily="34" charset="0"/>
              </a:rPr>
              <a:t>Pratique </a:t>
            </a:r>
            <a:r>
              <a:rPr lang="fr-FR" sz="2400" dirty="0">
                <a:latin typeface="Calibri" panose="020F0502020204030204" pitchFamily="34" charset="0"/>
                <a:cs typeface="Calibri" panose="020F0502020204030204" pitchFamily="34" charset="0"/>
              </a:rPr>
              <a:t>» est défini comme une manière concrète d’exercer une activité (Rey, 2005). On peut aussi la désigner comme  une activité volontaire visant des résultats positifs qui peut être associée à l’expérience, à l’action. </a:t>
            </a:r>
            <a:endParaRPr lang="fr-FR" sz="2400" dirty="0" smtClean="0">
              <a:latin typeface="Calibri" panose="020F0502020204030204" pitchFamily="34" charset="0"/>
              <a:cs typeface="Calibri" panose="020F0502020204030204" pitchFamily="34" charset="0"/>
            </a:endParaRPr>
          </a:p>
          <a:p>
            <a:pPr algn="just"/>
            <a:r>
              <a:rPr lang="fr-FR" sz="2400" dirty="0" smtClean="0">
                <a:solidFill>
                  <a:schemeClr val="accent1"/>
                </a:solidFill>
                <a:latin typeface="Calibri" panose="020F0502020204030204" pitchFamily="34" charset="0"/>
                <a:cs typeface="Calibri" panose="020F0502020204030204" pitchFamily="34" charset="0"/>
              </a:rPr>
              <a:t>Les </a:t>
            </a:r>
            <a:r>
              <a:rPr lang="fr-FR" sz="2400" dirty="0">
                <a:solidFill>
                  <a:schemeClr val="accent1"/>
                </a:solidFill>
                <a:latin typeface="Calibri" panose="020F0502020204030204" pitchFamily="34" charset="0"/>
                <a:cs typeface="Calibri" panose="020F0502020204030204" pitchFamily="34" charset="0"/>
              </a:rPr>
              <a:t>pratiques</a:t>
            </a:r>
            <a:r>
              <a:rPr lang="fr-FR" sz="2400" dirty="0">
                <a:latin typeface="Calibri" panose="020F0502020204030204" pitchFamily="34" charset="0"/>
                <a:cs typeface="Calibri" panose="020F0502020204030204" pitchFamily="34" charset="0"/>
              </a:rPr>
              <a:t> sont des conduites finalisées, individuelles ou collectives, figées ou adaptatives, socialement situées, inscrites dans une temporalité, sous-tendues par des représentations, des savoirs, une logique et un raisonnement, marquées par une appréciation de soi et des autres, et révélatrices d’une culture qu’elles enrichissent éventuellement en retour</a:t>
            </a:r>
            <a:r>
              <a:rPr lang="fr-FR" sz="2400" dirty="0" smtClean="0">
                <a:latin typeface="Calibri" panose="020F0502020204030204" pitchFamily="34" charset="0"/>
                <a:cs typeface="Calibri" panose="020F0502020204030204" pitchFamily="34" charset="0"/>
              </a:rPr>
              <a:t>.</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468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Différents points de vue</a:t>
            </a:r>
            <a:endParaRPr lang="fr-FR" dirty="0"/>
          </a:p>
        </p:txBody>
      </p:sp>
      <p:sp>
        <p:nvSpPr>
          <p:cNvPr id="3" name="Espace réservé du contenu 2"/>
          <p:cNvSpPr>
            <a:spLocks noGrp="1"/>
          </p:cNvSpPr>
          <p:nvPr>
            <p:ph type="body" idx="1"/>
          </p:nvPr>
        </p:nvSpPr>
        <p:spPr/>
        <p:txBody>
          <a:bodyPr>
            <a:normAutofit/>
          </a:bodyPr>
          <a:lstStyle/>
          <a:p>
            <a:r>
              <a:rPr lang="fr-FR" sz="1100" dirty="0"/>
              <a:t> </a:t>
            </a:r>
            <a:r>
              <a:rPr lang="fr-FR" dirty="0"/>
              <a:t>Bourdieu</a:t>
            </a:r>
          </a:p>
        </p:txBody>
      </p:sp>
      <p:sp>
        <p:nvSpPr>
          <p:cNvPr id="5" name="Espace réservé du contenu 4"/>
          <p:cNvSpPr>
            <a:spLocks noGrp="1"/>
          </p:cNvSpPr>
          <p:nvPr>
            <p:ph sz="half" idx="2"/>
          </p:nvPr>
        </p:nvSpPr>
        <p:spPr/>
        <p:txBody>
          <a:bodyPr>
            <a:normAutofit fontScale="70000" lnSpcReduction="20000"/>
          </a:bodyPr>
          <a:lstStyle/>
          <a:p>
            <a:pPr algn="just"/>
            <a:r>
              <a:rPr lang="fr-FR" sz="2400" dirty="0" smtClean="0">
                <a:latin typeface="Calibri" panose="020F0502020204030204" pitchFamily="34" charset="0"/>
                <a:cs typeface="Calibri" panose="020F0502020204030204" pitchFamily="34" charset="0"/>
              </a:rPr>
              <a:t>Renvoie </a:t>
            </a:r>
            <a:r>
              <a:rPr lang="fr-FR" sz="2400" dirty="0">
                <a:latin typeface="Calibri" panose="020F0502020204030204" pitchFamily="34" charset="0"/>
                <a:cs typeface="Calibri" panose="020F0502020204030204" pitchFamily="34" charset="0"/>
              </a:rPr>
              <a:t>à une activité concrète, née de la tradition ou de l’improvisation. </a:t>
            </a:r>
            <a:endParaRPr lang="fr-FR" sz="2400" dirty="0" smtClean="0">
              <a:latin typeface="Calibri" panose="020F0502020204030204" pitchFamily="34" charset="0"/>
              <a:cs typeface="Calibri" panose="020F0502020204030204" pitchFamily="34" charset="0"/>
            </a:endParaRPr>
          </a:p>
          <a:p>
            <a:pPr algn="just"/>
            <a:r>
              <a:rPr lang="fr-FR" sz="2400" dirty="0" smtClean="0">
                <a:latin typeface="Calibri" panose="020F0502020204030204" pitchFamily="34" charset="0"/>
                <a:cs typeface="Calibri" panose="020F0502020204030204" pitchFamily="34" charset="0"/>
              </a:rPr>
              <a:t>Il </a:t>
            </a:r>
            <a:r>
              <a:rPr lang="fr-FR" sz="2400" dirty="0">
                <a:latin typeface="Calibri" panose="020F0502020204030204" pitchFamily="34" charset="0"/>
                <a:cs typeface="Calibri" panose="020F0502020204030204" pitchFamily="34" charset="0"/>
              </a:rPr>
              <a:t>existerait pour lui une logique de la pratique (irréductible à celle de la théorie) qui guiderait les comportements individuels. Elle exclurait tout intérêt formel. </a:t>
            </a:r>
            <a:endParaRPr lang="fr-FR" sz="2400" dirty="0" smtClean="0">
              <a:latin typeface="Calibri" panose="020F0502020204030204" pitchFamily="34" charset="0"/>
              <a:cs typeface="Calibri" panose="020F0502020204030204" pitchFamily="34" charset="0"/>
            </a:endParaRPr>
          </a:p>
          <a:p>
            <a:pPr algn="just"/>
            <a:r>
              <a:rPr lang="fr-FR" sz="2400" dirty="0" smtClean="0">
                <a:latin typeface="Calibri" panose="020F0502020204030204" pitchFamily="34" charset="0"/>
                <a:cs typeface="Calibri" panose="020F0502020204030204" pitchFamily="34" charset="0"/>
              </a:rPr>
              <a:t>Entièrement </a:t>
            </a:r>
            <a:r>
              <a:rPr lang="fr-FR" sz="2400" dirty="0">
                <a:latin typeface="Calibri" panose="020F0502020204030204" pitchFamily="34" charset="0"/>
                <a:cs typeface="Calibri" panose="020F0502020204030204" pitchFamily="34" charset="0"/>
              </a:rPr>
              <a:t>tournée vers l’agir, alors que la logique de la théorie est tournée vers la compréhension </a:t>
            </a:r>
            <a:r>
              <a:rPr lang="fr-FR" sz="2400" dirty="0" smtClean="0">
                <a:latin typeface="Calibri" panose="020F0502020204030204" pitchFamily="34" charset="0"/>
                <a:cs typeface="Calibri" panose="020F0502020204030204" pitchFamily="34" charset="0"/>
              </a:rPr>
              <a:t>:</a:t>
            </a:r>
          </a:p>
          <a:p>
            <a:pPr algn="just"/>
            <a:r>
              <a:rPr lang="fr-FR" sz="2400" dirty="0" smtClean="0">
                <a:latin typeface="Calibri" panose="020F0502020204030204" pitchFamily="34" charset="0"/>
                <a:cs typeface="Calibri" panose="020F0502020204030204" pitchFamily="34" charset="0"/>
              </a:rPr>
              <a:t>«</a:t>
            </a:r>
            <a:r>
              <a:rPr lang="fr-FR" sz="2400" dirty="0">
                <a:latin typeface="Calibri" panose="020F0502020204030204" pitchFamily="34" charset="0"/>
                <a:cs typeface="Calibri" panose="020F0502020204030204" pitchFamily="34" charset="0"/>
              </a:rPr>
              <a:t> </a:t>
            </a:r>
            <a:r>
              <a:rPr lang="fr-FR" sz="2400" i="1" dirty="0">
                <a:latin typeface="Calibri" panose="020F0502020204030204" pitchFamily="34" charset="0"/>
                <a:cs typeface="Calibri" panose="020F0502020204030204" pitchFamily="34" charset="0"/>
              </a:rPr>
              <a:t>le retour réflexif sur l’action elle même,(…) reste subordonné à la poursuite du résultat (…) aussi n’</a:t>
            </a:r>
            <a:r>
              <a:rPr lang="fr-FR" sz="2400" i="1" dirty="0" err="1">
                <a:latin typeface="Calibri" panose="020F0502020204030204" pitchFamily="34" charset="0"/>
                <a:cs typeface="Calibri" panose="020F0502020204030204" pitchFamily="34" charset="0"/>
              </a:rPr>
              <a:t>a-t-il</a:t>
            </a:r>
            <a:r>
              <a:rPr lang="fr-FR" sz="2400" i="1" dirty="0">
                <a:latin typeface="Calibri" panose="020F0502020204030204" pitchFamily="34" charset="0"/>
                <a:cs typeface="Calibri" panose="020F0502020204030204" pitchFamily="34" charset="0"/>
              </a:rPr>
              <a:t> rien en commun avec l’intention d’expliquer comment le résultat a été atteint et encore moins de tâcher à comprendre (pour comprendre) la logique de la pratique</a:t>
            </a:r>
            <a:r>
              <a:rPr lang="fr-FR" sz="2400" dirty="0">
                <a:latin typeface="Calibri" panose="020F0502020204030204" pitchFamily="34" charset="0"/>
                <a:cs typeface="Calibri" panose="020F0502020204030204" pitchFamily="34" charset="0"/>
              </a:rPr>
              <a:t> » (Bourdieu, 1980 ). </a:t>
            </a:r>
          </a:p>
          <a:p>
            <a:pPr algn="just"/>
            <a:endParaRPr lang="fr-FR" dirty="0">
              <a:latin typeface="Calibri" panose="020F0502020204030204" pitchFamily="34" charset="0"/>
              <a:cs typeface="Calibri" panose="020F0502020204030204" pitchFamily="34" charset="0"/>
            </a:endParaRPr>
          </a:p>
        </p:txBody>
      </p:sp>
      <p:sp>
        <p:nvSpPr>
          <p:cNvPr id="6" name="Espace réservé du texte 5"/>
          <p:cNvSpPr>
            <a:spLocks noGrp="1"/>
          </p:cNvSpPr>
          <p:nvPr>
            <p:ph type="body" sz="quarter" idx="3"/>
          </p:nvPr>
        </p:nvSpPr>
        <p:spPr/>
        <p:txBody>
          <a:bodyPr/>
          <a:lstStyle/>
          <a:p>
            <a:r>
              <a:rPr lang="fr-FR" dirty="0" err="1" smtClean="0"/>
              <a:t>Latour</a:t>
            </a:r>
            <a:endParaRPr lang="fr-FR" dirty="0"/>
          </a:p>
        </p:txBody>
      </p:sp>
      <p:sp>
        <p:nvSpPr>
          <p:cNvPr id="7" name="Espace réservé du contenu 6"/>
          <p:cNvSpPr>
            <a:spLocks noGrp="1"/>
          </p:cNvSpPr>
          <p:nvPr>
            <p:ph sz="quarter" idx="4"/>
          </p:nvPr>
        </p:nvSpPr>
        <p:spPr/>
        <p:txBody>
          <a:bodyPr>
            <a:normAutofit/>
          </a:bodyPr>
          <a:lstStyle/>
          <a:p>
            <a:pPr algn="just"/>
            <a:r>
              <a:rPr lang="fr-FR" sz="2000" dirty="0" smtClean="0">
                <a:latin typeface="Calibri" panose="020F0502020204030204" pitchFamily="34" charset="0"/>
                <a:cs typeface="Calibri" panose="020F0502020204030204" pitchFamily="34" charset="0"/>
              </a:rPr>
              <a:t>Le </a:t>
            </a:r>
            <a:r>
              <a:rPr lang="fr-FR" sz="2000" dirty="0">
                <a:latin typeface="Calibri" panose="020F0502020204030204" pitchFamily="34" charset="0"/>
                <a:cs typeface="Calibri" panose="020F0502020204030204" pitchFamily="34" charset="0"/>
              </a:rPr>
              <a:t>mot </a:t>
            </a:r>
            <a:r>
              <a:rPr lang="fr-FR" sz="2000" dirty="0">
                <a:solidFill>
                  <a:schemeClr val="accent1"/>
                </a:solidFill>
                <a:latin typeface="Calibri" panose="020F0502020204030204" pitchFamily="34" charset="0"/>
                <a:cs typeface="Calibri" panose="020F0502020204030204" pitchFamily="34" charset="0"/>
              </a:rPr>
              <a:t>pratique</a:t>
            </a:r>
            <a:r>
              <a:rPr lang="fr-FR" sz="2000" dirty="0">
                <a:latin typeface="Calibri" panose="020F0502020204030204" pitchFamily="34" charset="0"/>
                <a:cs typeface="Calibri" panose="020F0502020204030204" pitchFamily="34" charset="0"/>
              </a:rPr>
              <a:t> ne doit plus servir de pendant au mot théorique, il définit la pratique comme </a:t>
            </a:r>
            <a:r>
              <a:rPr lang="fr-FR" sz="2000" i="1" dirty="0">
                <a:latin typeface="Calibri" panose="020F0502020204030204" pitchFamily="34" charset="0"/>
                <a:cs typeface="Calibri" panose="020F0502020204030204" pitchFamily="34" charset="0"/>
              </a:rPr>
              <a:t>« les lieux, les corps, les groupes, les outillages, les dispositifs, les laboratoires les procédures, les textes, les documents, les instruments, les hiérarchies permettant à une activité quelconque de se dérouler » </a:t>
            </a:r>
            <a:r>
              <a:rPr lang="fr-FR" sz="2000" dirty="0">
                <a:latin typeface="Calibri" panose="020F0502020204030204" pitchFamily="34" charset="0"/>
                <a:cs typeface="Calibri" panose="020F0502020204030204" pitchFamily="34" charset="0"/>
              </a:rPr>
              <a:t>(</a:t>
            </a:r>
            <a:r>
              <a:rPr lang="fr-FR" sz="2000" dirty="0" err="1">
                <a:latin typeface="Calibri" panose="020F0502020204030204" pitchFamily="34" charset="0"/>
                <a:cs typeface="Calibri" panose="020F0502020204030204" pitchFamily="34" charset="0"/>
              </a:rPr>
              <a:t>Latour</a:t>
            </a:r>
            <a:r>
              <a:rPr lang="fr-FR" sz="2000" dirty="0">
                <a:latin typeface="Calibri" panose="020F0502020204030204" pitchFamily="34" charset="0"/>
                <a:cs typeface="Calibri" panose="020F0502020204030204" pitchFamily="34" charset="0"/>
              </a:rPr>
              <a:t>, 1996</a:t>
            </a:r>
            <a:r>
              <a:rPr lang="fr-FR" sz="2000" dirty="0" smtClean="0">
                <a:latin typeface="Calibri" panose="020F0502020204030204" pitchFamily="34" charset="0"/>
                <a:cs typeface="Calibri" panose="020F0502020204030204" pitchFamily="34" charset="0"/>
              </a:rPr>
              <a:t>)</a:t>
            </a:r>
          </a:p>
          <a:p>
            <a:pPr algn="just"/>
            <a:r>
              <a:rPr lang="fr-FR" sz="2000" dirty="0" smtClean="0">
                <a:latin typeface="Calibri" panose="020F0502020204030204" pitchFamily="34" charset="0"/>
                <a:cs typeface="Calibri" panose="020F0502020204030204" pitchFamily="34" charset="0"/>
              </a:rPr>
              <a:t>Autrement </a:t>
            </a:r>
            <a:r>
              <a:rPr lang="fr-FR" sz="2000" dirty="0">
                <a:latin typeface="Calibri" panose="020F0502020204030204" pitchFamily="34" charset="0"/>
                <a:cs typeface="Calibri" panose="020F0502020204030204" pitchFamily="34" charset="0"/>
              </a:rPr>
              <a:t>dit « </a:t>
            </a:r>
            <a:r>
              <a:rPr lang="fr-FR" sz="2000" i="1" dirty="0">
                <a:latin typeface="Calibri" panose="020F0502020204030204" pitchFamily="34" charset="0"/>
                <a:cs typeface="Calibri" panose="020F0502020204030204" pitchFamily="34" charset="0"/>
              </a:rPr>
              <a:t>la pratique est un terme sans contraire qui désigne la totalité des activités humaines</a:t>
            </a:r>
            <a:r>
              <a:rPr lang="fr-FR" sz="2000" dirty="0">
                <a:latin typeface="Calibri" panose="020F0502020204030204" pitchFamily="34" charset="0"/>
                <a:cs typeface="Calibri" panose="020F0502020204030204" pitchFamily="34" charset="0"/>
              </a:rPr>
              <a:t> » (</a:t>
            </a:r>
            <a:r>
              <a:rPr lang="fr-FR" sz="2000" dirty="0" err="1">
                <a:latin typeface="Calibri" panose="020F0502020204030204" pitchFamily="34" charset="0"/>
                <a:cs typeface="Calibri" panose="020F0502020204030204" pitchFamily="34" charset="0"/>
              </a:rPr>
              <a:t>Latour</a:t>
            </a:r>
            <a:r>
              <a:rPr lang="fr-FR" sz="2000" dirty="0">
                <a:latin typeface="Calibri" panose="020F0502020204030204" pitchFamily="34" charset="0"/>
                <a:cs typeface="Calibri" panose="020F0502020204030204" pitchFamily="34" charset="0"/>
              </a:rPr>
              <a:t>, 1996).</a:t>
            </a:r>
            <a:endParaRPr lang="fr-FR"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3561715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fr-FR" dirty="0" smtClean="0"/>
              <a:t>Usage</a:t>
            </a:r>
          </a:p>
        </p:txBody>
      </p:sp>
      <p:sp>
        <p:nvSpPr>
          <p:cNvPr id="29699" name="Rectangle 3"/>
          <p:cNvSpPr>
            <a:spLocks noGrp="1" noChangeArrowheads="1"/>
          </p:cNvSpPr>
          <p:nvPr>
            <p:ph idx="1"/>
          </p:nvPr>
        </p:nvSpPr>
        <p:spPr/>
        <p:txBody>
          <a:bodyPr/>
          <a:lstStyle/>
          <a:p>
            <a:pPr algn="just">
              <a:lnSpc>
                <a:spcPct val="80000"/>
              </a:lnSpc>
            </a:pPr>
            <a:r>
              <a:rPr lang="fr-FR" sz="2400" dirty="0">
                <a:latin typeface="Calibri" panose="020F0502020204030204" pitchFamily="34" charset="0"/>
                <a:cs typeface="Calibri" panose="020F0502020204030204" pitchFamily="34" charset="0"/>
              </a:rPr>
              <a:t>Etymologiquement, le mot «</a:t>
            </a:r>
            <a:r>
              <a:rPr lang="fr-FR" sz="2400" dirty="0">
                <a:solidFill>
                  <a:schemeClr val="accent1"/>
                </a:solidFill>
                <a:latin typeface="Calibri" panose="020F0502020204030204" pitchFamily="34" charset="0"/>
                <a:cs typeface="Calibri" panose="020F0502020204030204" pitchFamily="34" charset="0"/>
              </a:rPr>
              <a:t> usage</a:t>
            </a:r>
            <a:r>
              <a:rPr lang="fr-FR" sz="2400" dirty="0">
                <a:latin typeface="Calibri" panose="020F0502020204030204" pitchFamily="34" charset="0"/>
                <a:cs typeface="Calibri" panose="020F0502020204030204" pitchFamily="34" charset="0"/>
              </a:rPr>
              <a:t> », </a:t>
            </a:r>
            <a:r>
              <a:rPr lang="fr-FR" sz="2400" dirty="0" smtClean="0">
                <a:latin typeface="Calibri" panose="020F0502020204030204" pitchFamily="34" charset="0"/>
                <a:cs typeface="Calibri" panose="020F0502020204030204" pitchFamily="34" charset="0"/>
              </a:rPr>
              <a:t>dérivé </a:t>
            </a:r>
            <a:r>
              <a:rPr lang="fr-FR" sz="2400" dirty="0">
                <a:latin typeface="Calibri" panose="020F0502020204030204" pitchFamily="34" charset="0"/>
                <a:cs typeface="Calibri" panose="020F0502020204030204" pitchFamily="34" charset="0"/>
              </a:rPr>
              <a:t>du latin </a:t>
            </a:r>
            <a:r>
              <a:rPr lang="fr-FR" sz="2400" i="1" dirty="0">
                <a:latin typeface="Calibri" panose="020F0502020204030204" pitchFamily="34" charset="0"/>
                <a:cs typeface="Calibri" panose="020F0502020204030204" pitchFamily="34" charset="0"/>
              </a:rPr>
              <a:t>usus </a:t>
            </a:r>
            <a:r>
              <a:rPr lang="fr-FR" sz="2400" dirty="0">
                <a:latin typeface="Calibri" panose="020F0502020204030204" pitchFamily="34" charset="0"/>
                <a:cs typeface="Calibri" panose="020F0502020204030204" pitchFamily="34" charset="0"/>
              </a:rPr>
              <a:t>ou</a:t>
            </a:r>
            <a:r>
              <a:rPr lang="fr-FR" sz="2400" i="1" dirty="0">
                <a:latin typeface="Calibri" panose="020F0502020204030204" pitchFamily="34" charset="0"/>
                <a:cs typeface="Calibri" panose="020F0502020204030204" pitchFamily="34" charset="0"/>
              </a:rPr>
              <a:t> us</a:t>
            </a:r>
            <a:r>
              <a:rPr lang="fr-FR" sz="2400" dirty="0">
                <a:latin typeface="Calibri" panose="020F0502020204030204" pitchFamily="34" charset="0"/>
                <a:cs typeface="Calibri" panose="020F0502020204030204" pitchFamily="34" charset="0"/>
              </a:rPr>
              <a:t>, désigne une pratique considérée comme normale dans une société donnée, et l’ensemble des habitudes d’une société. </a:t>
            </a:r>
            <a:endParaRPr lang="fr-FR" sz="2400" dirty="0" smtClean="0">
              <a:latin typeface="Calibri" panose="020F0502020204030204" pitchFamily="34" charset="0"/>
              <a:cs typeface="Calibri" panose="020F0502020204030204" pitchFamily="34" charset="0"/>
            </a:endParaRPr>
          </a:p>
          <a:p>
            <a:pPr algn="just">
              <a:lnSpc>
                <a:spcPct val="80000"/>
              </a:lnSpc>
            </a:pPr>
            <a:r>
              <a:rPr lang="fr-FR" sz="2400" dirty="0" smtClean="0">
                <a:latin typeface="Calibri" panose="020F0502020204030204" pitchFamily="34" charset="0"/>
                <a:cs typeface="Calibri" panose="020F0502020204030204" pitchFamily="34" charset="0"/>
              </a:rPr>
              <a:t>Il </a:t>
            </a:r>
            <a:r>
              <a:rPr lang="fr-FR" sz="2400" dirty="0">
                <a:latin typeface="Calibri" panose="020F0502020204030204" pitchFamily="34" charset="0"/>
                <a:cs typeface="Calibri" panose="020F0502020204030204" pitchFamily="34" charset="0"/>
              </a:rPr>
              <a:t>s’agit donc d’un « </a:t>
            </a:r>
            <a:r>
              <a:rPr lang="fr-FR" sz="2400" i="1" dirty="0">
                <a:latin typeface="Calibri" panose="020F0502020204030204" pitchFamily="34" charset="0"/>
                <a:cs typeface="Calibri" panose="020F0502020204030204" pitchFamily="34" charset="0"/>
              </a:rPr>
              <a:t>processus informationnel qui consiste à faire (lire, butiner, zapper, regarder, écouter, toucher, etc...) avec la matière information pour obtenir un effet qui satisfasse un besoin d’information, l’information subsistant après usage</a:t>
            </a:r>
            <a:r>
              <a:rPr lang="fr-FR" sz="2400" dirty="0">
                <a:latin typeface="Calibri" panose="020F0502020204030204" pitchFamily="34" charset="0"/>
                <a:cs typeface="Calibri" panose="020F0502020204030204" pitchFamily="34" charset="0"/>
              </a:rPr>
              <a:t> ». (</a:t>
            </a:r>
            <a:r>
              <a:rPr lang="fr-FR" sz="2400" dirty="0" err="1">
                <a:latin typeface="Calibri" panose="020F0502020204030204" pitchFamily="34" charset="0"/>
                <a:cs typeface="Calibri" panose="020F0502020204030204" pitchFamily="34" charset="0"/>
              </a:rPr>
              <a:t>Cacaly</a:t>
            </a:r>
            <a:r>
              <a:rPr lang="fr-FR" sz="2400" dirty="0">
                <a:latin typeface="Calibri" panose="020F0502020204030204" pitchFamily="34" charset="0"/>
                <a:cs typeface="Calibri" panose="020F0502020204030204" pitchFamily="34" charset="0"/>
              </a:rPr>
              <a:t>, 2004). </a:t>
            </a:r>
            <a:endParaRPr lang="fr-FR" sz="2400" dirty="0" smtClean="0">
              <a:latin typeface="Calibri" panose="020F0502020204030204" pitchFamily="34" charset="0"/>
              <a:cs typeface="Calibri" panose="020F0502020204030204" pitchFamily="34" charset="0"/>
            </a:endParaRPr>
          </a:p>
        </p:txBody>
      </p:sp>
      <p:sp>
        <p:nvSpPr>
          <p:cNvPr id="4" name="Espace réservé du numéro de diapositive 5"/>
          <p:cNvSpPr>
            <a:spLocks noGrp="1"/>
          </p:cNvSpPr>
          <p:nvPr>
            <p:ph type="sldNum" sz="quarter" idx="12"/>
          </p:nvPr>
        </p:nvSpPr>
        <p:spPr/>
        <p:txBody>
          <a:bodyPr>
            <a:normAutofit/>
          </a:bodyPr>
          <a:lstStyle/>
          <a:p>
            <a:pPr>
              <a:defRPr/>
            </a:pPr>
            <a:fld id="{ED4AECF3-BDDB-4B5E-987E-577F7654F50E}" type="slidenum">
              <a:rPr lang="fr-FR"/>
              <a:pPr>
                <a:defRPr/>
              </a:pPr>
              <a:t>12</a:t>
            </a:fld>
            <a:endParaRPr lang="fr-FR"/>
          </a:p>
        </p:txBody>
      </p:sp>
    </p:spTree>
    <p:extLst>
      <p:ext uri="{BB962C8B-B14F-4D97-AF65-F5344CB8AC3E}">
        <p14:creationId xmlns:p14="http://schemas.microsoft.com/office/powerpoint/2010/main" val="4232735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FR" smtClean="0"/>
              <a:t>Usage : </a:t>
            </a:r>
            <a:endParaRPr lang="fr-FR" sz="2400">
              <a:solidFill>
                <a:schemeClr val="folHlink"/>
              </a:solidFill>
            </a:endParaRPr>
          </a:p>
        </p:txBody>
      </p:sp>
      <p:sp>
        <p:nvSpPr>
          <p:cNvPr id="276483" name="Rectangle 3"/>
          <p:cNvSpPr>
            <a:spLocks noGrp="1" noChangeArrowheads="1"/>
          </p:cNvSpPr>
          <p:nvPr>
            <p:ph idx="1"/>
          </p:nvPr>
        </p:nvSpPr>
        <p:spPr>
          <a:xfrm>
            <a:off x="1248833" y="2247900"/>
            <a:ext cx="9588500" cy="4222804"/>
          </a:xfrm>
        </p:spPr>
        <p:txBody>
          <a:bodyPr rtlCol="0">
            <a:normAutofit/>
          </a:bodyPr>
          <a:lstStyle/>
          <a:p>
            <a:pPr marL="0" indent="0" algn="just">
              <a:spcAft>
                <a:spcPts val="0"/>
              </a:spcAft>
              <a:buNone/>
              <a:defRPr/>
            </a:pPr>
            <a:r>
              <a:rPr lang="fr-FR" sz="2800" dirty="0">
                <a:latin typeface="Calibri" panose="020F0502020204030204" pitchFamily="34" charset="0"/>
                <a:cs typeface="Calibri" panose="020F0502020204030204" pitchFamily="34" charset="0"/>
              </a:rPr>
              <a:t>L’</a:t>
            </a:r>
            <a:r>
              <a:rPr lang="fr-FR" sz="2800" b="1" dirty="0">
                <a:solidFill>
                  <a:schemeClr val="accent1"/>
                </a:solidFill>
                <a:latin typeface="Calibri" panose="020F0502020204030204" pitchFamily="34" charset="0"/>
                <a:cs typeface="Calibri" panose="020F0502020204030204" pitchFamily="34" charset="0"/>
              </a:rPr>
              <a:t>usage</a:t>
            </a:r>
            <a:r>
              <a:rPr lang="fr-FR" sz="2800" dirty="0">
                <a:latin typeface="Calibri" panose="020F0502020204030204" pitchFamily="34" charset="0"/>
                <a:cs typeface="Calibri" panose="020F0502020204030204" pitchFamily="34" charset="0"/>
              </a:rPr>
              <a:t> </a:t>
            </a:r>
            <a:r>
              <a:rPr lang="fr-FR" sz="2800" dirty="0" smtClean="0">
                <a:latin typeface="Calibri" panose="020F0502020204030204" pitchFamily="34" charset="0"/>
                <a:cs typeface="Calibri" panose="020F0502020204030204" pitchFamily="34" charset="0"/>
              </a:rPr>
              <a:t>fait </a:t>
            </a:r>
            <a:r>
              <a:rPr lang="fr-FR" sz="2800" dirty="0">
                <a:latin typeface="Calibri" panose="020F0502020204030204" pitchFamily="34" charset="0"/>
                <a:cs typeface="Calibri" panose="020F0502020204030204" pitchFamily="34" charset="0"/>
              </a:rPr>
              <a:t>apparaître des lieux, des circulations, des productions souvent invisibles car cachés ou éphémères. </a:t>
            </a:r>
            <a:endParaRPr lang="fr-FR" sz="2800" dirty="0" smtClean="0">
              <a:latin typeface="Calibri" panose="020F0502020204030204" pitchFamily="34" charset="0"/>
              <a:cs typeface="Calibri" panose="020F0502020204030204" pitchFamily="34" charset="0"/>
            </a:endParaRPr>
          </a:p>
          <a:p>
            <a:pPr marL="0" indent="0" algn="just">
              <a:spcAft>
                <a:spcPts val="0"/>
              </a:spcAft>
              <a:buNone/>
              <a:defRPr/>
            </a:pPr>
            <a:r>
              <a:rPr lang="fr-FR" sz="2800" dirty="0" smtClean="0">
                <a:latin typeface="Calibri" panose="020F0502020204030204" pitchFamily="34" charset="0"/>
                <a:cs typeface="Calibri" panose="020F0502020204030204" pitchFamily="34" charset="0"/>
              </a:rPr>
              <a:t>D’autre </a:t>
            </a:r>
            <a:r>
              <a:rPr lang="fr-FR" sz="2800" dirty="0">
                <a:latin typeface="Calibri" panose="020F0502020204030204" pitchFamily="34" charset="0"/>
                <a:cs typeface="Calibri" panose="020F0502020204030204" pitchFamily="34" charset="0"/>
              </a:rPr>
              <a:t>part, les phénomènes liés à l’usage recouvrent également des discours, et pas seulement des comportements. </a:t>
            </a:r>
            <a:endParaRPr lang="fr-FR" sz="2800" dirty="0" smtClean="0">
              <a:latin typeface="Calibri" panose="020F0502020204030204" pitchFamily="34" charset="0"/>
              <a:cs typeface="Calibri" panose="020F0502020204030204" pitchFamily="34" charset="0"/>
            </a:endParaRPr>
          </a:p>
          <a:p>
            <a:pPr marL="0" indent="0" algn="just">
              <a:spcAft>
                <a:spcPts val="0"/>
              </a:spcAft>
              <a:buNone/>
              <a:defRPr/>
            </a:pPr>
            <a:r>
              <a:rPr lang="fr-FR" sz="2800" dirty="0" smtClean="0">
                <a:latin typeface="Calibri" panose="020F0502020204030204" pitchFamily="34" charset="0"/>
                <a:cs typeface="Calibri" panose="020F0502020204030204" pitchFamily="34" charset="0"/>
              </a:rPr>
              <a:t>«</a:t>
            </a:r>
            <a:r>
              <a:rPr lang="fr-FR" sz="2800" dirty="0">
                <a:latin typeface="Calibri" panose="020F0502020204030204" pitchFamily="34" charset="0"/>
                <a:cs typeface="Calibri" panose="020F0502020204030204" pitchFamily="34" charset="0"/>
              </a:rPr>
              <a:t> </a:t>
            </a:r>
            <a:r>
              <a:rPr lang="fr-FR" sz="2800" i="1" dirty="0">
                <a:latin typeface="Calibri" panose="020F0502020204030204" pitchFamily="34" charset="0"/>
                <a:cs typeface="Calibri" panose="020F0502020204030204" pitchFamily="34" charset="0"/>
              </a:rPr>
              <a:t>les usages offrent l’intérêt d’associer d’emblée, dans l’objet d’analyse des comportements, des discours, des objets et d’interdire la possibilité de penser paisiblement des notions propriétaires à l’abri de la barrière qui sépare la science du sens commun. » </a:t>
            </a:r>
            <a:r>
              <a:rPr lang="fr-FR" sz="2800" dirty="0">
                <a:latin typeface="Calibri" panose="020F0502020204030204" pitchFamily="34" charset="0"/>
                <a:cs typeface="Calibri" panose="020F0502020204030204" pitchFamily="34" charset="0"/>
              </a:rPr>
              <a:t>(</a:t>
            </a:r>
            <a:r>
              <a:rPr lang="fr-FR" sz="2800" dirty="0" err="1">
                <a:latin typeface="Calibri" panose="020F0502020204030204" pitchFamily="34" charset="0"/>
                <a:cs typeface="Calibri" panose="020F0502020204030204" pitchFamily="34" charset="0"/>
              </a:rPr>
              <a:t>Souchier</a:t>
            </a:r>
            <a:r>
              <a:rPr lang="fr-FR" sz="2800" dirty="0">
                <a:latin typeface="Calibri" panose="020F0502020204030204" pitchFamily="34" charset="0"/>
                <a:cs typeface="Calibri" panose="020F0502020204030204" pitchFamily="34" charset="0"/>
              </a:rPr>
              <a:t>, Jeanneret, Le </a:t>
            </a:r>
            <a:r>
              <a:rPr lang="fr-FR" sz="2800" dirty="0" err="1">
                <a:latin typeface="Calibri" panose="020F0502020204030204" pitchFamily="34" charset="0"/>
                <a:cs typeface="Calibri" panose="020F0502020204030204" pitchFamily="34" charset="0"/>
              </a:rPr>
              <a:t>Marec</a:t>
            </a:r>
            <a:r>
              <a:rPr lang="fr-FR" sz="2800" dirty="0">
                <a:latin typeface="Calibri" panose="020F0502020204030204" pitchFamily="34" charset="0"/>
                <a:cs typeface="Calibri" panose="020F0502020204030204" pitchFamily="34" charset="0"/>
              </a:rPr>
              <a:t>, 2003 ). </a:t>
            </a:r>
          </a:p>
        </p:txBody>
      </p:sp>
      <p:sp>
        <p:nvSpPr>
          <p:cNvPr id="4" name="Espace réservé du numéro de diapositive 5"/>
          <p:cNvSpPr>
            <a:spLocks noGrp="1"/>
          </p:cNvSpPr>
          <p:nvPr>
            <p:ph type="sldNum" sz="quarter" idx="12"/>
          </p:nvPr>
        </p:nvSpPr>
        <p:spPr/>
        <p:txBody>
          <a:bodyPr/>
          <a:lstStyle/>
          <a:p>
            <a:pPr>
              <a:defRPr/>
            </a:pPr>
            <a:fld id="{D4D9E292-A9FF-4A63-8736-4E1FCD407D6F}" type="slidenum">
              <a:rPr lang="fr-FR"/>
              <a:pPr>
                <a:defRPr/>
              </a:pPr>
              <a:t>13</a:t>
            </a:fld>
            <a:endParaRPr lang="fr-FR"/>
          </a:p>
        </p:txBody>
      </p:sp>
    </p:spTree>
    <p:extLst>
      <p:ext uri="{BB962C8B-B14F-4D97-AF65-F5344CB8AC3E}">
        <p14:creationId xmlns:p14="http://schemas.microsoft.com/office/powerpoint/2010/main" val="9611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Usage</a:t>
            </a:r>
            <a:endParaRPr lang="fr-FR" dirty="0"/>
          </a:p>
        </p:txBody>
      </p:sp>
      <p:sp>
        <p:nvSpPr>
          <p:cNvPr id="3" name="Espace réservé du contenu 2"/>
          <p:cNvSpPr>
            <a:spLocks noGrp="1"/>
          </p:cNvSpPr>
          <p:nvPr>
            <p:ph idx="1"/>
          </p:nvPr>
        </p:nvSpPr>
        <p:spPr/>
        <p:txBody>
          <a:bodyPr/>
          <a:lstStyle/>
          <a:p>
            <a:pPr algn="just"/>
            <a:r>
              <a:rPr lang="fr-FR" sz="2000" i="1" dirty="0">
                <a:solidFill>
                  <a:schemeClr val="accent1"/>
                </a:solidFill>
                <a:latin typeface="Calibri" panose="020F0502020204030204" pitchFamily="34" charset="0"/>
                <a:cs typeface="Calibri" panose="020F0502020204030204" pitchFamily="34" charset="0"/>
              </a:rPr>
              <a:t>Usage</a:t>
            </a:r>
            <a:r>
              <a:rPr lang="fr-FR" sz="2000" dirty="0">
                <a:solidFill>
                  <a:schemeClr val="accent1"/>
                </a:solidFill>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implique une dimension temporelle, une forme d’habitude (</a:t>
            </a:r>
            <a:r>
              <a:rPr lang="fr-FR" sz="2000" i="1" dirty="0">
                <a:latin typeface="Calibri" panose="020F0502020204030204" pitchFamily="34" charset="0"/>
                <a:cs typeface="Calibri" panose="020F0502020204030204" pitchFamily="34" charset="0"/>
              </a:rPr>
              <a:t>les us et coutumes</a:t>
            </a:r>
            <a:r>
              <a:rPr lang="fr-FR" sz="2000" dirty="0">
                <a:latin typeface="Calibri" panose="020F0502020204030204" pitchFamily="34" charset="0"/>
                <a:cs typeface="Calibri" panose="020F0502020204030204" pitchFamily="34" charset="0"/>
              </a:rPr>
              <a:t>), mais surtout et fondamentalement le rapport à un objet : </a:t>
            </a:r>
            <a:r>
              <a:rPr lang="fr-FR" sz="2000" i="1" dirty="0">
                <a:latin typeface="Calibri" panose="020F0502020204030204" pitchFamily="34" charset="0"/>
                <a:cs typeface="Calibri" panose="020F0502020204030204" pitchFamily="34" charset="0"/>
              </a:rPr>
              <a:t>user de abuser de, user, utile</a:t>
            </a:r>
            <a:r>
              <a:rPr lang="fr-FR" sz="2000" dirty="0">
                <a:latin typeface="Calibri" panose="020F0502020204030204" pitchFamily="34" charset="0"/>
                <a:cs typeface="Calibri" panose="020F0502020204030204" pitchFamily="34" charset="0"/>
              </a:rPr>
              <a:t>. </a:t>
            </a:r>
            <a:endParaRPr lang="fr-FR" sz="2000" dirty="0" smtClean="0">
              <a:latin typeface="Calibri" panose="020F0502020204030204" pitchFamily="34" charset="0"/>
              <a:cs typeface="Calibri" panose="020F0502020204030204" pitchFamily="34" charset="0"/>
            </a:endParaRPr>
          </a:p>
          <a:p>
            <a:pPr algn="just"/>
            <a:r>
              <a:rPr lang="fr-FR" sz="2000" dirty="0" smtClean="0">
                <a:latin typeface="Calibri" panose="020F0502020204030204" pitchFamily="34" charset="0"/>
                <a:cs typeface="Calibri" panose="020F0502020204030204" pitchFamily="34" charset="0"/>
              </a:rPr>
              <a:t>Conduite </a:t>
            </a:r>
            <a:r>
              <a:rPr lang="fr-FR" sz="2000" dirty="0">
                <a:latin typeface="Calibri" panose="020F0502020204030204" pitchFamily="34" charset="0"/>
                <a:cs typeface="Calibri" panose="020F0502020204030204" pitchFamily="34" charset="0"/>
              </a:rPr>
              <a:t>située socialement  face à des objets. </a:t>
            </a:r>
            <a:endParaRPr lang="fr-FR" sz="2000" dirty="0" smtClean="0">
              <a:latin typeface="Calibri" panose="020F0502020204030204" pitchFamily="34" charset="0"/>
              <a:cs typeface="Calibri" panose="020F0502020204030204" pitchFamily="34" charset="0"/>
            </a:endParaRPr>
          </a:p>
          <a:p>
            <a:pPr algn="just"/>
            <a:r>
              <a:rPr lang="fr-FR" sz="2000" dirty="0" smtClean="0">
                <a:latin typeface="Calibri" panose="020F0502020204030204" pitchFamily="34" charset="0"/>
                <a:cs typeface="Calibri" panose="020F0502020204030204" pitchFamily="34" charset="0"/>
              </a:rPr>
              <a:t>Cette </a:t>
            </a:r>
            <a:r>
              <a:rPr lang="fr-FR" sz="2000" dirty="0">
                <a:latin typeface="Calibri" panose="020F0502020204030204" pitchFamily="34" charset="0"/>
                <a:cs typeface="Calibri" panose="020F0502020204030204" pitchFamily="34" charset="0"/>
              </a:rPr>
              <a:t>définition implique une dimension sociale et culturelle, comme pour les pratiques, mais elle implique aussi une dimension technique de relation à l’objet. </a:t>
            </a:r>
            <a:endParaRPr lang="fr-FR" sz="2000" dirty="0" smtClean="0">
              <a:latin typeface="Calibri" panose="020F0502020204030204" pitchFamily="34" charset="0"/>
              <a:cs typeface="Calibri" panose="020F0502020204030204" pitchFamily="34" charset="0"/>
            </a:endParaRPr>
          </a:p>
          <a:p>
            <a:pPr algn="just"/>
            <a:r>
              <a:rPr lang="fr-FR" sz="2000" dirty="0" smtClean="0">
                <a:latin typeface="Calibri" panose="020F0502020204030204" pitchFamily="34" charset="0"/>
                <a:cs typeface="Calibri" panose="020F0502020204030204" pitchFamily="34" charset="0"/>
              </a:rPr>
              <a:t>Autrement </a:t>
            </a:r>
            <a:r>
              <a:rPr lang="fr-FR" sz="2000" dirty="0">
                <a:latin typeface="Calibri" panose="020F0502020204030204" pitchFamily="34" charset="0"/>
                <a:cs typeface="Calibri" panose="020F0502020204030204" pitchFamily="34" charset="0"/>
              </a:rPr>
              <a:t>dit, les usages s’inscrivent dans des pratiques mais pour analyser les usages, il faut prendre spécifiquement en compte la rencontre d’un sujet avec les objets. </a:t>
            </a:r>
          </a:p>
          <a:p>
            <a:endParaRPr lang="fr-FR" dirty="0"/>
          </a:p>
        </p:txBody>
      </p:sp>
    </p:spTree>
    <p:extLst>
      <p:ext uri="{BB962C8B-B14F-4D97-AF65-F5344CB8AC3E}">
        <p14:creationId xmlns:p14="http://schemas.microsoft.com/office/powerpoint/2010/main" val="874158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r-FR" smtClean="0"/>
              <a:t>Comment les différencier?</a:t>
            </a:r>
          </a:p>
        </p:txBody>
      </p:sp>
      <p:sp>
        <p:nvSpPr>
          <p:cNvPr id="33795" name="Rectangle 3"/>
          <p:cNvSpPr>
            <a:spLocks noGrp="1" noChangeArrowheads="1"/>
          </p:cNvSpPr>
          <p:nvPr>
            <p:ph idx="1"/>
          </p:nvPr>
        </p:nvSpPr>
        <p:spPr/>
        <p:txBody>
          <a:bodyPr/>
          <a:lstStyle/>
          <a:p>
            <a:pPr algn="just">
              <a:lnSpc>
                <a:spcPct val="90000"/>
              </a:lnSpc>
              <a:buFont typeface="Wingdings" pitchFamily="2" charset="2"/>
              <a:buNone/>
            </a:pPr>
            <a:r>
              <a:rPr lang="fr-FR" sz="2400" dirty="0"/>
              <a:t>	</a:t>
            </a:r>
            <a:r>
              <a:rPr lang="fr-FR" sz="2400" dirty="0">
                <a:latin typeface="Calibri" panose="020F0502020204030204" pitchFamily="34" charset="0"/>
                <a:cs typeface="Calibri" panose="020F0502020204030204" pitchFamily="34" charset="0"/>
              </a:rPr>
              <a:t>Pour </a:t>
            </a:r>
            <a:r>
              <a:rPr lang="fr-FR" sz="2400" dirty="0" err="1">
                <a:latin typeface="Calibri" panose="020F0502020204030204" pitchFamily="34" charset="0"/>
                <a:cs typeface="Calibri" panose="020F0502020204030204" pitchFamily="34" charset="0"/>
              </a:rPr>
              <a:t>Ihadjadene</a:t>
            </a:r>
            <a:r>
              <a:rPr lang="fr-FR" sz="2400" dirty="0">
                <a:latin typeface="Calibri" panose="020F0502020204030204" pitchFamily="34" charset="0"/>
                <a:cs typeface="Calibri" panose="020F0502020204030204" pitchFamily="34" charset="0"/>
              </a:rPr>
              <a:t> M. (2009), « </a:t>
            </a:r>
            <a:r>
              <a:rPr lang="fr-FR" sz="2400" dirty="0">
                <a:solidFill>
                  <a:schemeClr val="accent1"/>
                </a:solidFill>
                <a:latin typeface="Calibri" panose="020F0502020204030204" pitchFamily="34" charset="0"/>
                <a:cs typeface="Calibri" panose="020F0502020204030204" pitchFamily="34" charset="0"/>
              </a:rPr>
              <a:t>usage</a:t>
            </a:r>
            <a:r>
              <a:rPr lang="fr-FR" sz="2400" dirty="0">
                <a:latin typeface="Calibri" panose="020F0502020204030204" pitchFamily="34" charset="0"/>
                <a:cs typeface="Calibri" panose="020F0502020204030204" pitchFamily="34" charset="0"/>
              </a:rPr>
              <a:t> » désigne la façon dont on utilise le dispositif et « </a:t>
            </a:r>
            <a:r>
              <a:rPr lang="fr-FR" sz="2400" dirty="0">
                <a:solidFill>
                  <a:schemeClr val="accent1"/>
                </a:solidFill>
                <a:latin typeface="Calibri" panose="020F0502020204030204" pitchFamily="34" charset="0"/>
                <a:cs typeface="Calibri" panose="020F0502020204030204" pitchFamily="34" charset="0"/>
              </a:rPr>
              <a:t>pratiques</a:t>
            </a:r>
            <a:r>
              <a:rPr lang="fr-FR" sz="2400" dirty="0">
                <a:latin typeface="Calibri" panose="020F0502020204030204" pitchFamily="34" charset="0"/>
                <a:cs typeface="Calibri" panose="020F0502020204030204" pitchFamily="34" charset="0"/>
              </a:rPr>
              <a:t> » désigne les études centrées sur l’humain qui analysent son comportement, ses représentations, son état cognitif, ses attitudes</a:t>
            </a:r>
            <a:r>
              <a:rPr lang="fr-FR" sz="2400" dirty="0" smtClean="0">
                <a:latin typeface="Calibri" panose="020F0502020204030204" pitchFamily="34" charset="0"/>
                <a:cs typeface="Calibri" panose="020F0502020204030204" pitchFamily="34" charset="0"/>
              </a:rPr>
              <a:t>.</a:t>
            </a:r>
          </a:p>
          <a:p>
            <a:pPr algn="just">
              <a:lnSpc>
                <a:spcPct val="90000"/>
              </a:lnSpc>
              <a:buFont typeface="Wingdings" pitchFamily="2" charset="2"/>
              <a:buNone/>
            </a:pPr>
            <a:r>
              <a:rPr lang="fr-FR" sz="2400" dirty="0" smtClean="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 </a:t>
            </a:r>
            <a:r>
              <a:rPr lang="fr-FR" sz="2400" i="1" dirty="0">
                <a:latin typeface="Calibri" panose="020F0502020204030204" pitchFamily="34" charset="0"/>
                <a:cs typeface="Calibri" panose="020F0502020204030204" pitchFamily="34" charset="0"/>
              </a:rPr>
              <a:t>On parlera ainsi de pratiques informationnelles pour désigner la manière dont l’ensemble de dispositifs, des sources, des outils, des compétences cognitives sont effectivement mobilisés dans les différentes situations de production, de recherche, traitement de l’information </a:t>
            </a:r>
            <a:r>
              <a:rPr lang="fr-FR" sz="2400" dirty="0">
                <a:latin typeface="Calibri" panose="020F0502020204030204" pitchFamily="34" charset="0"/>
                <a:cs typeface="Calibri" panose="020F0502020204030204" pitchFamily="34" charset="0"/>
              </a:rPr>
              <a:t>» (Choo)</a:t>
            </a:r>
          </a:p>
        </p:txBody>
      </p:sp>
      <p:sp>
        <p:nvSpPr>
          <p:cNvPr id="4" name="Espace réservé du numéro de diapositive 5"/>
          <p:cNvSpPr>
            <a:spLocks noGrp="1"/>
          </p:cNvSpPr>
          <p:nvPr>
            <p:ph type="sldNum" sz="quarter" idx="12"/>
          </p:nvPr>
        </p:nvSpPr>
        <p:spPr/>
        <p:txBody>
          <a:bodyPr/>
          <a:lstStyle/>
          <a:p>
            <a:pPr>
              <a:defRPr/>
            </a:pPr>
            <a:fld id="{0E28C99E-DC5E-47EA-8664-93D8F49F347F}" type="slidenum">
              <a:rPr lang="fr-FR"/>
              <a:pPr>
                <a:defRPr/>
              </a:pPr>
              <a:t>15</a:t>
            </a:fld>
            <a:endParaRPr lang="fr-FR"/>
          </a:p>
        </p:txBody>
      </p:sp>
    </p:spTree>
    <p:extLst>
      <p:ext uri="{BB962C8B-B14F-4D97-AF65-F5344CB8AC3E}">
        <p14:creationId xmlns:p14="http://schemas.microsoft.com/office/powerpoint/2010/main" val="634012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Usages et pratiques</a:t>
            </a:r>
            <a:endParaRPr lang="fr-FR" dirty="0"/>
          </a:p>
        </p:txBody>
      </p:sp>
      <p:sp>
        <p:nvSpPr>
          <p:cNvPr id="3" name="Espace réservé du contenu 2"/>
          <p:cNvSpPr>
            <a:spLocks noGrp="1"/>
          </p:cNvSpPr>
          <p:nvPr>
            <p:ph idx="1"/>
          </p:nvPr>
        </p:nvSpPr>
        <p:spPr/>
        <p:txBody>
          <a:bodyPr>
            <a:normAutofit fontScale="70000" lnSpcReduction="20000"/>
          </a:bodyPr>
          <a:lstStyle/>
          <a:p>
            <a:endParaRPr lang="fr-FR" dirty="0"/>
          </a:p>
          <a:p>
            <a:pPr algn="just"/>
            <a:r>
              <a:rPr lang="fr-FR" dirty="0">
                <a:latin typeface="Calibri" panose="020F0502020204030204" pitchFamily="34" charset="0"/>
                <a:cs typeface="Calibri" panose="020F0502020204030204" pitchFamily="34" charset="0"/>
              </a:rPr>
              <a:t>En 2011, </a:t>
            </a:r>
            <a:r>
              <a:rPr lang="fr-FR" dirty="0" err="1">
                <a:latin typeface="Calibri" panose="020F0502020204030204" pitchFamily="34" charset="0"/>
                <a:cs typeface="Calibri" panose="020F0502020204030204" pitchFamily="34" charset="0"/>
              </a:rPr>
              <a:t>Jaureguiberry</a:t>
            </a:r>
            <a:r>
              <a:rPr lang="fr-FR" dirty="0">
                <a:latin typeface="Calibri" panose="020F0502020204030204" pitchFamily="34" charset="0"/>
                <a:cs typeface="Calibri" panose="020F0502020204030204" pitchFamily="34" charset="0"/>
              </a:rPr>
              <a:t> et Proulx (2011) proposent un modèle d’analyse qui prend en compte : </a:t>
            </a:r>
          </a:p>
          <a:p>
            <a:pPr lvl="1" algn="just"/>
            <a:r>
              <a:rPr lang="fr-FR" dirty="0" smtClean="0">
                <a:latin typeface="Calibri" panose="020F0502020204030204" pitchFamily="34" charset="0"/>
                <a:cs typeface="Calibri" panose="020F0502020204030204" pitchFamily="34" charset="0"/>
              </a:rPr>
              <a:t>l’usage </a:t>
            </a:r>
            <a:r>
              <a:rPr lang="fr-FR" dirty="0">
                <a:latin typeface="Calibri" panose="020F0502020204030204" pitchFamily="34" charset="0"/>
                <a:cs typeface="Calibri" panose="020F0502020204030204" pitchFamily="34" charset="0"/>
              </a:rPr>
              <a:t>d’un objet technique et son utilisation (routines, manières de faire) dans lequel on distingue utilisation pour une action ponctuelle d’usage qui est une habitude  </a:t>
            </a:r>
          </a:p>
          <a:p>
            <a:pPr lvl="1" algn="just"/>
            <a:r>
              <a:rPr lang="fr-FR" dirty="0">
                <a:latin typeface="Calibri" panose="020F0502020204030204" pitchFamily="34" charset="0"/>
                <a:cs typeface="Calibri" panose="020F0502020204030204" pitchFamily="34" charset="0"/>
              </a:rPr>
              <a:t>la pratique considérée comme un ensemble d’activités autour d’une même thématique, dont chacune est reliée avec un objet technique qui est l’usage. On peut entendre par objet technique l’utilisation d’objets, d’outils numériques ou de médias</a:t>
            </a:r>
          </a:p>
          <a:p>
            <a:pPr lvl="1" algn="just"/>
            <a:r>
              <a:rPr lang="fr-FR" dirty="0">
                <a:latin typeface="Calibri" panose="020F0502020204030204" pitchFamily="34" charset="0"/>
                <a:cs typeface="Calibri" panose="020F0502020204030204" pitchFamily="34" charset="0"/>
              </a:rPr>
              <a:t>les représentations de la technique influencées par la formation initiale, les usages numériques, les pratiques professionnelles, les interactions entre pairs, le contexte social duquel est issu l’individu. Ceci induit aussi que les usages et les pratiques sont différents pour chacun selon les représentations que l’on a d’un outil ou d’une pratique. </a:t>
            </a:r>
          </a:p>
          <a:p>
            <a:pPr algn="just"/>
            <a:r>
              <a:rPr lang="fr-FR" dirty="0">
                <a:latin typeface="Calibri" panose="020F0502020204030204" pitchFamily="34" charset="0"/>
                <a:cs typeface="Calibri" panose="020F0502020204030204" pitchFamily="34" charset="0"/>
              </a:rPr>
              <a:t>Les pratiques sont en lien avec l’usage, donc l’utilisation de l’outil numérique et des médias, mais aussi les connaissances qu’on en a ainsi que les comportements qu’on adopte vis-à-vis de ces derniers. La pratique est contextualisée dans le cadre de la mise en place d’usages numériques dans une séance pédagogique, qui sera alors qualifiée de pratique professionnelle. Cette pratique professionnelle est un observable du dispositif et permet d’avoir un aperçu des usages des artefacts, mais aussi des représentations du dispositif, des artefacts et des usages des différents acteurs du dispositif (enseignant, élève, institution) </a:t>
            </a:r>
            <a:endParaRPr lang="fr-FR"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Cependant </a:t>
            </a:r>
            <a:r>
              <a:rPr lang="fr-FR" dirty="0">
                <a:latin typeface="Calibri" panose="020F0502020204030204" pitchFamily="34" charset="0"/>
                <a:cs typeface="Calibri" panose="020F0502020204030204" pitchFamily="34" charset="0"/>
              </a:rPr>
              <a:t>à l’aune des travaux d’Anne Cordier sur les usages d’Internet des adolescents et leurs pratiques informationnelles, on constate « </a:t>
            </a:r>
            <a:r>
              <a:rPr lang="fr-FR" i="1" dirty="0">
                <a:latin typeface="Calibri" panose="020F0502020204030204" pitchFamily="34" charset="0"/>
                <a:cs typeface="Calibri" panose="020F0502020204030204" pitchFamily="34" charset="0"/>
              </a:rPr>
              <a:t>l’émergence de pratiques nouvelles, non formelles, qui viennent à la fois enrichir mais aussi souvent contrarier les usages et pratiques d’Internet prescrits par l’institution scolaire </a:t>
            </a:r>
            <a:r>
              <a:rPr lang="fr-FR" dirty="0">
                <a:latin typeface="Calibri" panose="020F0502020204030204" pitchFamily="34" charset="0"/>
                <a:cs typeface="Calibri" panose="020F0502020204030204" pitchFamily="34" charset="0"/>
              </a:rPr>
              <a:t>» (2011a, p. 11). </a:t>
            </a:r>
          </a:p>
        </p:txBody>
      </p:sp>
    </p:spTree>
    <p:extLst>
      <p:ext uri="{BB962C8B-B14F-4D97-AF65-F5344CB8AC3E}">
        <p14:creationId xmlns:p14="http://schemas.microsoft.com/office/powerpoint/2010/main" val="279442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fr-FR" dirty="0" smtClean="0">
                <a:solidFill>
                  <a:schemeClr val="accent1"/>
                </a:solidFill>
              </a:rPr>
              <a:t>Usages vs Non-usages</a:t>
            </a:r>
          </a:p>
        </p:txBody>
      </p:sp>
      <p:sp>
        <p:nvSpPr>
          <p:cNvPr id="34819" name="Rectangle 3"/>
          <p:cNvSpPr>
            <a:spLocks noGrp="1" noChangeArrowheads="1"/>
          </p:cNvSpPr>
          <p:nvPr>
            <p:ph idx="1"/>
          </p:nvPr>
        </p:nvSpPr>
        <p:spPr/>
        <p:txBody>
          <a:bodyPr/>
          <a:lstStyle/>
          <a:p>
            <a:pPr>
              <a:lnSpc>
                <a:spcPct val="80000"/>
              </a:lnSpc>
            </a:pPr>
            <a:r>
              <a:rPr lang="fr-FR" sz="2400" dirty="0">
                <a:latin typeface="Calibri" panose="020F0502020204030204" pitchFamily="34" charset="0"/>
                <a:cs typeface="Calibri" panose="020F0502020204030204" pitchFamily="34" charset="0"/>
              </a:rPr>
              <a:t>Le non-usage est une forme d’usage</a:t>
            </a:r>
          </a:p>
          <a:p>
            <a:pPr>
              <a:lnSpc>
                <a:spcPct val="80000"/>
              </a:lnSpc>
            </a:pPr>
            <a:r>
              <a:rPr lang="fr-FR" sz="2400" dirty="0">
                <a:latin typeface="Calibri" panose="020F0502020204030204" pitchFamily="34" charset="0"/>
                <a:cs typeface="Calibri" panose="020F0502020204030204" pitchFamily="34" charset="0"/>
              </a:rPr>
              <a:t>Les 4 types d’analyse des non-usages [I., </a:t>
            </a:r>
            <a:r>
              <a:rPr lang="fr-FR" sz="2400" dirty="0" err="1">
                <a:latin typeface="Calibri" panose="020F0502020204030204" pitchFamily="34" charset="0"/>
                <a:cs typeface="Calibri" panose="020F0502020204030204" pitchFamily="34" charset="0"/>
              </a:rPr>
              <a:t>Tech.I</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Serv</a:t>
            </a:r>
            <a:r>
              <a:rPr lang="fr-FR" sz="2400" dirty="0">
                <a:latin typeface="Calibri" panose="020F0502020204030204" pitchFamily="34" charset="0"/>
                <a:cs typeface="Calibri" panose="020F0502020204030204" pitchFamily="34" charset="0"/>
              </a:rPr>
              <a:t>. I., </a:t>
            </a:r>
            <a:r>
              <a:rPr lang="fr-FR" sz="2400" dirty="0" err="1">
                <a:latin typeface="Calibri" panose="020F0502020204030204" pitchFamily="34" charset="0"/>
                <a:cs typeface="Calibri" panose="020F0502020204030204" pitchFamily="34" charset="0"/>
              </a:rPr>
              <a:t>Syst</a:t>
            </a:r>
            <a:r>
              <a:rPr lang="fr-FR" sz="2400" dirty="0">
                <a:latin typeface="Calibri" panose="020F0502020204030204" pitchFamily="34" charset="0"/>
                <a:cs typeface="Calibri" panose="020F0502020204030204" pitchFamily="34" charset="0"/>
              </a:rPr>
              <a:t>. I.]</a:t>
            </a:r>
          </a:p>
          <a:p>
            <a:pPr>
              <a:lnSpc>
                <a:spcPct val="80000"/>
              </a:lnSpc>
            </a:pPr>
            <a:r>
              <a:rPr lang="fr-FR" sz="2400" dirty="0">
                <a:latin typeface="Calibri" panose="020F0502020204030204" pitchFamily="34" charset="0"/>
                <a:cs typeface="Calibri" panose="020F0502020204030204" pitchFamily="34" charset="0"/>
              </a:rPr>
              <a:t>Il faut une offre pour qu’il y ait non-usage</a:t>
            </a:r>
          </a:p>
          <a:p>
            <a:pPr>
              <a:lnSpc>
                <a:spcPct val="80000"/>
              </a:lnSpc>
            </a:pPr>
            <a:r>
              <a:rPr lang="fr-FR" sz="2400" dirty="0" smtClean="0">
                <a:latin typeface="Calibri" panose="020F0502020204030204" pitchFamily="34" charset="0"/>
                <a:cs typeface="Calibri" panose="020F0502020204030204" pitchFamily="34" charset="0"/>
              </a:rPr>
              <a:t>L’absence </a:t>
            </a:r>
            <a:r>
              <a:rPr lang="fr-FR" sz="2400" dirty="0">
                <a:latin typeface="Calibri" panose="020F0502020204030204" pitchFamily="34" charset="0"/>
                <a:cs typeface="Calibri" panose="020F0502020204030204" pitchFamily="34" charset="0"/>
              </a:rPr>
              <a:t>de formation serait en lien avec le non-usage</a:t>
            </a:r>
          </a:p>
          <a:p>
            <a:pPr>
              <a:lnSpc>
                <a:spcPct val="80000"/>
              </a:lnSpc>
            </a:pPr>
            <a:r>
              <a:rPr lang="fr-FR" sz="2400" dirty="0">
                <a:latin typeface="Calibri" panose="020F0502020204030204" pitchFamily="34" charset="0"/>
                <a:cs typeface="Calibri" panose="020F0502020204030204" pitchFamily="34" charset="0"/>
              </a:rPr>
              <a:t>Le non-usage comme formes de résistance à l’offre</a:t>
            </a:r>
          </a:p>
          <a:p>
            <a:pPr>
              <a:lnSpc>
                <a:spcPct val="80000"/>
              </a:lnSpc>
            </a:pPr>
            <a:endParaRPr lang="fr-FR" sz="2400" b="1" dirty="0">
              <a:solidFill>
                <a:srgbClr val="CC9900"/>
              </a:solidFill>
            </a:endParaRPr>
          </a:p>
        </p:txBody>
      </p:sp>
      <p:sp>
        <p:nvSpPr>
          <p:cNvPr id="4" name="Espace réservé du numéro de diapositive 5"/>
          <p:cNvSpPr>
            <a:spLocks noGrp="1"/>
          </p:cNvSpPr>
          <p:nvPr>
            <p:ph type="sldNum" sz="quarter" idx="12"/>
          </p:nvPr>
        </p:nvSpPr>
        <p:spPr/>
        <p:txBody>
          <a:bodyPr/>
          <a:lstStyle/>
          <a:p>
            <a:pPr>
              <a:defRPr/>
            </a:pPr>
            <a:fld id="{43665AD4-62BC-4073-A675-3E394A27BCA0}" type="slidenum">
              <a:rPr lang="fr-FR"/>
              <a:pPr>
                <a:defRPr/>
              </a:pPr>
              <a:t>17</a:t>
            </a:fld>
            <a:endParaRPr lang="fr-FR"/>
          </a:p>
        </p:txBody>
      </p:sp>
    </p:spTree>
    <p:extLst>
      <p:ext uri="{BB962C8B-B14F-4D97-AF65-F5344CB8AC3E}">
        <p14:creationId xmlns:p14="http://schemas.microsoft.com/office/powerpoint/2010/main" val="3683055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Représentations</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dirty="0">
                <a:latin typeface="Calibri" panose="020F0502020204030204" pitchFamily="34" charset="0"/>
                <a:cs typeface="Calibri" panose="020F0502020204030204" pitchFamily="34" charset="0"/>
              </a:rPr>
              <a:t>La notion de </a:t>
            </a:r>
            <a:r>
              <a:rPr lang="fr-FR" dirty="0">
                <a:solidFill>
                  <a:schemeClr val="accent3">
                    <a:lumMod val="75000"/>
                  </a:schemeClr>
                </a:solidFill>
                <a:latin typeface="Calibri" panose="020F0502020204030204" pitchFamily="34" charset="0"/>
                <a:cs typeface="Calibri" panose="020F0502020204030204" pitchFamily="34" charset="0"/>
              </a:rPr>
              <a:t>représentation</a:t>
            </a:r>
            <a:r>
              <a:rPr lang="fr-FR" dirty="0">
                <a:latin typeface="Calibri" panose="020F0502020204030204" pitchFamily="34" charset="0"/>
                <a:cs typeface="Calibri" panose="020F0502020204030204" pitchFamily="34" charset="0"/>
              </a:rPr>
              <a:t> a été introduite en 1898 en sociologie de la connaissance par Emile </a:t>
            </a:r>
            <a:r>
              <a:rPr lang="fr-FR" dirty="0">
                <a:solidFill>
                  <a:schemeClr val="accent3">
                    <a:lumMod val="75000"/>
                  </a:schemeClr>
                </a:solidFill>
                <a:latin typeface="Calibri" panose="020F0502020204030204" pitchFamily="34" charset="0"/>
                <a:cs typeface="Calibri" panose="020F0502020204030204" pitchFamily="34" charset="0"/>
              </a:rPr>
              <a:t>Durkheim</a:t>
            </a:r>
            <a:r>
              <a:rPr lang="fr-FR" dirty="0">
                <a:latin typeface="Calibri" panose="020F0502020204030204" pitchFamily="34" charset="0"/>
                <a:cs typeface="Calibri" panose="020F0502020204030204" pitchFamily="34" charset="0"/>
              </a:rPr>
              <a:t> pour travailler sur les formes collectives de pensée au sein des sociétés. Il assimile la représentation au </a:t>
            </a:r>
            <a:r>
              <a:rPr lang="fr-FR" dirty="0" smtClean="0">
                <a:latin typeface="Calibri" panose="020F0502020204030204" pitchFamily="34" charset="0"/>
                <a:cs typeface="Calibri" panose="020F0502020204030204" pitchFamily="34" charset="0"/>
              </a:rPr>
              <a:t>souvenir</a:t>
            </a:r>
            <a:r>
              <a:rPr lang="fr-FR" dirty="0">
                <a:latin typeface="Calibri" panose="020F0502020204030204" pitchFamily="34" charset="0"/>
                <a:cs typeface="Calibri" panose="020F0502020204030204" pitchFamily="34" charset="0"/>
              </a:rPr>
              <a:t>.</a:t>
            </a:r>
            <a:endParaRPr lang="fr-FR" dirty="0" smtClean="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Serge Moscovici élabore dans le champ de la </a:t>
            </a:r>
            <a:r>
              <a:rPr lang="fr-FR" dirty="0">
                <a:solidFill>
                  <a:schemeClr val="accent3">
                    <a:lumMod val="75000"/>
                  </a:schemeClr>
                </a:solidFill>
                <a:latin typeface="Calibri" panose="020F0502020204030204" pitchFamily="34" charset="0"/>
                <a:cs typeface="Calibri" panose="020F0502020204030204" pitchFamily="34" charset="0"/>
              </a:rPr>
              <a:t>psychologie sociale </a:t>
            </a:r>
            <a:r>
              <a:rPr lang="fr-FR" dirty="0">
                <a:latin typeface="Calibri" panose="020F0502020204030204" pitchFamily="34" charset="0"/>
                <a:cs typeface="Calibri" panose="020F0502020204030204" pitchFamily="34" charset="0"/>
              </a:rPr>
              <a:t>le concept de représentations sociales comme le passage d’une théorie scientifique à une connaissance du sens commun (1998), reprenant ainsi la pensée de Durkheim. Il reprend l’idée que la pensée est structurée en système et que pour intégrer une nouvelle connaissance, l’individu doit se faire une représentation de celle-ci pour pouvoir l’intégrer à un schème de pensée préexistant. Une fois intégrées, ces connaissances influenceront les attitudes et les comportements des individus. </a:t>
            </a:r>
            <a:endParaRPr lang="fr-FR"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Dans </a:t>
            </a:r>
            <a:r>
              <a:rPr lang="fr-FR" dirty="0">
                <a:latin typeface="Calibri" panose="020F0502020204030204" pitchFamily="34" charset="0"/>
                <a:cs typeface="Calibri" panose="020F0502020204030204" pitchFamily="34" charset="0"/>
              </a:rPr>
              <a:t>le champ de la psychologie sociale, la prise en compte du rôle de l’affectif, du contexte social de l’individu et de la symbolique dans la cognition donnent à la notion de représentation une dimension complexe et permettent de mieux appréhender le système de construction de la connaissance. </a:t>
            </a:r>
          </a:p>
        </p:txBody>
      </p:sp>
    </p:spTree>
    <p:extLst>
      <p:ext uri="{BB962C8B-B14F-4D97-AF65-F5344CB8AC3E}">
        <p14:creationId xmlns:p14="http://schemas.microsoft.com/office/powerpoint/2010/main" val="3794312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Ecole de </a:t>
            </a:r>
            <a:r>
              <a:rPr lang="fr-FR" dirty="0" err="1" smtClean="0"/>
              <a:t>Palo</a:t>
            </a:r>
            <a:r>
              <a:rPr lang="fr-FR" dirty="0" smtClean="0"/>
              <a:t> ALTO</a:t>
            </a:r>
            <a:endParaRPr lang="fr-FR" dirty="0"/>
          </a:p>
        </p:txBody>
      </p:sp>
      <p:sp>
        <p:nvSpPr>
          <p:cNvPr id="3" name="Espace réservé du contenu 2"/>
          <p:cNvSpPr>
            <a:spLocks noGrp="1"/>
          </p:cNvSpPr>
          <p:nvPr>
            <p:ph idx="1"/>
          </p:nvPr>
        </p:nvSpPr>
        <p:spPr/>
        <p:txBody>
          <a:bodyPr>
            <a:normAutofit/>
          </a:bodyPr>
          <a:lstStyle/>
          <a:p>
            <a:pPr algn="just"/>
            <a:r>
              <a:rPr lang="fr-FR" dirty="0">
                <a:latin typeface="Calibri" panose="020F0502020204030204" pitchFamily="34" charset="0"/>
                <a:cs typeface="Calibri" panose="020F0502020204030204" pitchFamily="34" charset="0"/>
              </a:rPr>
              <a:t>Dans le cadre de l’école de </a:t>
            </a:r>
            <a:r>
              <a:rPr lang="fr-FR" dirty="0" err="1">
                <a:latin typeface="Calibri" panose="020F0502020204030204" pitchFamily="34" charset="0"/>
                <a:cs typeface="Calibri" panose="020F0502020204030204" pitchFamily="34" charset="0"/>
              </a:rPr>
              <a:t>Palo</a:t>
            </a:r>
            <a:r>
              <a:rPr lang="fr-FR" dirty="0">
                <a:latin typeface="Calibri" panose="020F0502020204030204" pitchFamily="34" charset="0"/>
                <a:cs typeface="Calibri" panose="020F0502020204030204" pitchFamily="34" charset="0"/>
              </a:rPr>
              <a:t> Alto, dont Gregory Bateson fait partie, la représentation devient un objet d’étude dans le cadre des processus de </a:t>
            </a:r>
            <a:r>
              <a:rPr lang="fr-FR" dirty="0" smtClean="0">
                <a:latin typeface="Calibri" panose="020F0502020204030204" pitchFamily="34" charset="0"/>
                <a:cs typeface="Calibri" panose="020F0502020204030204" pitchFamily="34" charset="0"/>
              </a:rPr>
              <a:t>communication et considère </a:t>
            </a:r>
            <a:r>
              <a:rPr lang="fr-FR" dirty="0">
                <a:latin typeface="Calibri" panose="020F0502020204030204" pitchFamily="34" charset="0"/>
                <a:cs typeface="Calibri" panose="020F0502020204030204" pitchFamily="34" charset="0"/>
              </a:rPr>
              <a:t>que « </a:t>
            </a:r>
            <a:r>
              <a:rPr lang="fr-FR" i="1" dirty="0">
                <a:latin typeface="Calibri" panose="020F0502020204030204" pitchFamily="34" charset="0"/>
                <a:cs typeface="Calibri" panose="020F0502020204030204" pitchFamily="34" charset="0"/>
              </a:rPr>
              <a:t>toute expérience est subjective. Notre cerveau crée les images que nous pensons percevoir </a:t>
            </a:r>
            <a:r>
              <a:rPr lang="fr-FR" dirty="0">
                <a:latin typeface="Calibri" panose="020F0502020204030204" pitchFamily="34" charset="0"/>
                <a:cs typeface="Calibri" panose="020F0502020204030204" pitchFamily="34" charset="0"/>
              </a:rPr>
              <a:t>» (1979, p. 31). </a:t>
            </a:r>
            <a:endParaRPr lang="fr-FR"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a:t>
            </a:r>
            <a:r>
              <a:rPr lang="fr-FR" dirty="0">
                <a:latin typeface="Calibri" panose="020F0502020204030204" pitchFamily="34" charset="0"/>
                <a:cs typeface="Calibri" panose="020F0502020204030204" pitchFamily="34" charset="0"/>
              </a:rPr>
              <a:t> </a:t>
            </a:r>
            <a:r>
              <a:rPr lang="fr-FR" i="1" dirty="0">
                <a:latin typeface="Calibri" panose="020F0502020204030204" pitchFamily="34" charset="0"/>
                <a:cs typeface="Calibri" panose="020F0502020204030204" pitchFamily="34" charset="0"/>
              </a:rPr>
              <a:t>De toutes les illusions, la plus périlleuse consiste à penser qu’il n’existe qu’une seule réalité. En fait ce qui existe, ce ne sont que différentes versions de la réalité dont certaines peuvent être contradictoires, et qui sont toutes des effets de la communication, non le reflet de vérités objectives et éternelles</a:t>
            </a:r>
            <a:r>
              <a:rPr lang="fr-FR" dirty="0">
                <a:latin typeface="Calibri" panose="020F0502020204030204" pitchFamily="34" charset="0"/>
                <a:cs typeface="Calibri" panose="020F0502020204030204" pitchFamily="34" charset="0"/>
              </a:rPr>
              <a:t> ». Le psychologue Paul </a:t>
            </a:r>
            <a:r>
              <a:rPr lang="fr-FR" dirty="0" err="1">
                <a:latin typeface="Calibri" panose="020F0502020204030204" pitchFamily="34" charset="0"/>
                <a:cs typeface="Calibri" panose="020F0502020204030204" pitchFamily="34" charset="0"/>
              </a:rPr>
              <a:t>Watzlawick</a:t>
            </a:r>
            <a:r>
              <a:rPr lang="fr-FR" dirty="0">
                <a:latin typeface="Calibri" panose="020F0502020204030204" pitchFamily="34" charset="0"/>
                <a:cs typeface="Calibri" panose="020F0502020204030204" pitchFamily="34" charset="0"/>
              </a:rPr>
              <a:t>, 2014 </a:t>
            </a:r>
            <a:endParaRPr lang="fr-FR"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810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Histoire de l’EMI</a:t>
            </a:r>
            <a:endParaRPr lang="fr-FR" dirty="0"/>
          </a:p>
        </p:txBody>
      </p:sp>
      <p:sp>
        <p:nvSpPr>
          <p:cNvPr id="3" name="Espace réservé du contenu 2"/>
          <p:cNvSpPr>
            <a:spLocks noGrp="1"/>
          </p:cNvSpPr>
          <p:nvPr>
            <p:ph idx="1"/>
          </p:nvPr>
        </p:nvSpPr>
        <p:spPr/>
        <p:txBody>
          <a:bodyPr>
            <a:normAutofit lnSpcReduction="10000"/>
          </a:bodyPr>
          <a:lstStyle/>
          <a:p>
            <a:pPr algn="just">
              <a:buFont typeface="Wingdings" panose="05000000000000000000" pitchFamily="2" charset="2"/>
              <a:buChar char="Ø"/>
            </a:pPr>
            <a:r>
              <a:rPr lang="fr-FR" dirty="0" smtClean="0">
                <a:latin typeface="Calibri" panose="020F0502020204030204" pitchFamily="34" charset="0"/>
                <a:cs typeface="Calibri" panose="020F0502020204030204" pitchFamily="34" charset="0"/>
              </a:rPr>
              <a:t>Jacques Gonnet et la déclaration </a:t>
            </a:r>
            <a:r>
              <a:rPr lang="fr-FR" dirty="0">
                <a:latin typeface="Calibri" panose="020F0502020204030204" pitchFamily="34" charset="0"/>
                <a:cs typeface="Calibri" panose="020F0502020204030204" pitchFamily="34" charset="0"/>
              </a:rPr>
              <a:t>de </a:t>
            </a:r>
            <a:r>
              <a:rPr lang="fr-FR" dirty="0" err="1">
                <a:latin typeface="Calibri" panose="020F0502020204030204" pitchFamily="34" charset="0"/>
                <a:cs typeface="Calibri" panose="020F0502020204030204" pitchFamily="34" charset="0"/>
              </a:rPr>
              <a:t>Grünwald</a:t>
            </a:r>
            <a:r>
              <a:rPr lang="fr-FR" dirty="0">
                <a:latin typeface="Calibri" panose="020F0502020204030204" pitchFamily="34" charset="0"/>
                <a:cs typeface="Calibri" panose="020F0502020204030204" pitchFamily="34" charset="0"/>
              </a:rPr>
              <a:t> sur l’éducation aux médias faite par l’UNESCO en 1982. </a:t>
            </a:r>
            <a:endParaRPr lang="fr-FR" dirty="0" smtClean="0">
              <a:latin typeface="Calibri" panose="020F0502020204030204" pitchFamily="34" charset="0"/>
              <a:cs typeface="Calibri" panose="020F0502020204030204" pitchFamily="34" charset="0"/>
            </a:endParaRPr>
          </a:p>
          <a:p>
            <a:pPr lvl="1" algn="just"/>
            <a:r>
              <a:rPr lang="fr-FR" dirty="0" smtClean="0">
                <a:latin typeface="Calibri" panose="020F0502020204030204" pitchFamily="34" charset="0"/>
                <a:cs typeface="Calibri" panose="020F0502020204030204" pitchFamily="34" charset="0"/>
              </a:rPr>
              <a:t>Ce </a:t>
            </a:r>
            <a:r>
              <a:rPr lang="fr-FR" dirty="0">
                <a:latin typeface="Calibri" panose="020F0502020204030204" pitchFamily="34" charset="0"/>
                <a:cs typeface="Calibri" panose="020F0502020204030204" pitchFamily="34" charset="0"/>
              </a:rPr>
              <a:t>texte reconnait la place grandissante des médias dans la société, notamment la télévision, et affirme qu’il est nécessaire que « </a:t>
            </a:r>
            <a:r>
              <a:rPr lang="fr-FR" i="1" dirty="0">
                <a:latin typeface="Calibri" panose="020F0502020204030204" pitchFamily="34" charset="0"/>
                <a:cs typeface="Calibri" panose="020F0502020204030204" pitchFamily="34" charset="0"/>
              </a:rPr>
              <a:t>les systèmes politiques et éducatifs doivent assumer les obligations qui leur reviennent pour promouvoir chez les citoyens une compréhension critique des phénomènes de communication</a:t>
            </a:r>
            <a:r>
              <a:rPr lang="fr-FR" dirty="0">
                <a:latin typeface="Calibri" panose="020F0502020204030204" pitchFamily="34" charset="0"/>
                <a:cs typeface="Calibri" panose="020F0502020204030204" pitchFamily="34" charset="0"/>
              </a:rPr>
              <a:t> ». Cependant il déplore que les systèmes éducatifs ne développent pas davantage l’éducation aux médias et fait appel aux autorités compétentes afin d’organiser et soutenir des programmes d’EAM du </a:t>
            </a:r>
            <a:r>
              <a:rPr lang="fr-FR" dirty="0" err="1">
                <a:latin typeface="Calibri" panose="020F0502020204030204" pitchFamily="34" charset="0"/>
                <a:cs typeface="Calibri" panose="020F0502020204030204" pitchFamily="34" charset="0"/>
              </a:rPr>
              <a:t>pré-scolaire</a:t>
            </a:r>
            <a:r>
              <a:rPr lang="fr-FR" dirty="0">
                <a:latin typeface="Calibri" panose="020F0502020204030204" pitchFamily="34" charset="0"/>
                <a:cs typeface="Calibri" panose="020F0502020204030204" pitchFamily="34" charset="0"/>
              </a:rPr>
              <a:t> à l’université, de former les éducateurs, de favoriser la recherche dans ce domaine. </a:t>
            </a:r>
            <a:endParaRPr lang="fr-FR"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dirty="0" smtClean="0">
                <a:latin typeface="Calibri" panose="020F0502020204030204" pitchFamily="34" charset="0"/>
                <a:cs typeface="Calibri" panose="020F0502020204030204" pitchFamily="34" charset="0"/>
              </a:rPr>
              <a:t>Vers une approche </a:t>
            </a:r>
            <a:r>
              <a:rPr lang="fr-FR" dirty="0">
                <a:latin typeface="Calibri" panose="020F0502020204030204" pitchFamily="34" charset="0"/>
                <a:cs typeface="Calibri" panose="020F0502020204030204" pitchFamily="34" charset="0"/>
              </a:rPr>
              <a:t>plus culturelle et liée à l’information </a:t>
            </a:r>
            <a:r>
              <a:rPr lang="fr-FR" dirty="0" smtClean="0">
                <a:latin typeface="Calibri" panose="020F0502020204030204" pitchFamily="34" charset="0"/>
                <a:cs typeface="Calibri" panose="020F0502020204030204" pitchFamily="34" charset="0"/>
              </a:rPr>
              <a:t>dans </a:t>
            </a:r>
            <a:r>
              <a:rPr lang="fr-FR" dirty="0">
                <a:latin typeface="Calibri" panose="020F0502020204030204" pitchFamily="34" charset="0"/>
                <a:cs typeface="Calibri" panose="020F0502020204030204" pitchFamily="34" charset="0"/>
              </a:rPr>
              <a:t>un environnement global. </a:t>
            </a:r>
          </a:p>
          <a:p>
            <a:pPr algn="just">
              <a:buFont typeface="Wingdings" panose="05000000000000000000" pitchFamily="2" charset="2"/>
              <a:buChar char="Ø"/>
            </a:pPr>
            <a:r>
              <a:rPr lang="fr-FR" dirty="0" smtClean="0">
                <a:latin typeface="Calibri" panose="020F0502020204030204" pitchFamily="34" charset="0"/>
                <a:cs typeface="Calibri" panose="020F0502020204030204" pitchFamily="34" charset="0"/>
              </a:rPr>
              <a:t>Avec Internet (2000’), </a:t>
            </a:r>
            <a:r>
              <a:rPr lang="fr-FR" dirty="0">
                <a:latin typeface="Calibri" panose="020F0502020204030204" pitchFamily="34" charset="0"/>
                <a:cs typeface="Calibri" panose="020F0502020204030204" pitchFamily="34" charset="0"/>
              </a:rPr>
              <a:t>l’éducation aux médias évolue en intégrant les transformations technologiques et les nouveaux usages. </a:t>
            </a:r>
            <a:endParaRPr lang="fr-FR"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2705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Goffman</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dirty="0" err="1">
                <a:latin typeface="Calibri" panose="020F0502020204030204" pitchFamily="34" charset="0"/>
                <a:cs typeface="Calibri" panose="020F0502020204030204" pitchFamily="34" charset="0"/>
              </a:rPr>
              <a:t>Erving</a:t>
            </a:r>
            <a:r>
              <a:rPr lang="fr-FR" dirty="0">
                <a:latin typeface="Calibri" panose="020F0502020204030204" pitchFamily="34" charset="0"/>
                <a:cs typeface="Calibri" panose="020F0502020204030204" pitchFamily="34" charset="0"/>
              </a:rPr>
              <a:t> Goffman </a:t>
            </a:r>
            <a:r>
              <a:rPr lang="fr-FR" dirty="0" smtClean="0">
                <a:latin typeface="Calibri" panose="020F0502020204030204" pitchFamily="34" charset="0"/>
                <a:cs typeface="Calibri" panose="020F0502020204030204" pitchFamily="34" charset="0"/>
              </a:rPr>
              <a:t>«</a:t>
            </a:r>
            <a:r>
              <a:rPr lang="fr-FR" dirty="0">
                <a:latin typeface="Calibri" panose="020F0502020204030204" pitchFamily="34" charset="0"/>
                <a:cs typeface="Calibri" panose="020F0502020204030204" pitchFamily="34" charset="0"/>
              </a:rPr>
              <a:t> </a:t>
            </a:r>
            <a:r>
              <a:rPr lang="fr-FR" i="1" dirty="0">
                <a:latin typeface="Calibri" panose="020F0502020204030204" pitchFamily="34" charset="0"/>
                <a:cs typeface="Calibri" panose="020F0502020204030204" pitchFamily="34" charset="0"/>
              </a:rPr>
              <a:t>La mise en scène de la vie quotidienne » </a:t>
            </a:r>
            <a:r>
              <a:rPr lang="fr-FR" dirty="0">
                <a:latin typeface="Calibri" panose="020F0502020204030204" pitchFamily="34" charset="0"/>
                <a:cs typeface="Calibri" panose="020F0502020204030204" pitchFamily="34" charset="0"/>
              </a:rPr>
              <a:t>(1973</a:t>
            </a:r>
            <a:r>
              <a:rPr lang="fr-FR" dirty="0" smtClean="0">
                <a:latin typeface="Calibri" panose="020F0502020204030204" pitchFamily="34" charset="0"/>
                <a:cs typeface="Calibri" panose="020F0502020204030204" pitchFamily="34" charset="0"/>
              </a:rPr>
              <a:t>) : </a:t>
            </a:r>
            <a:r>
              <a:rPr lang="fr-FR" i="1" dirty="0" smtClean="0">
                <a:latin typeface="Calibri" panose="020F0502020204030204" pitchFamily="34" charset="0"/>
                <a:cs typeface="Calibri" panose="020F0502020204030204" pitchFamily="34" charset="0"/>
              </a:rPr>
              <a:t> </a:t>
            </a:r>
            <a:r>
              <a:rPr lang="fr-FR" dirty="0" smtClean="0">
                <a:latin typeface="Calibri" panose="020F0502020204030204" pitchFamily="34" charset="0"/>
                <a:cs typeface="Calibri" panose="020F0502020204030204" pitchFamily="34" charset="0"/>
              </a:rPr>
              <a:t>le </a:t>
            </a:r>
            <a:r>
              <a:rPr lang="fr-FR" dirty="0">
                <a:latin typeface="Calibri" panose="020F0502020204030204" pitchFamily="34" charset="0"/>
                <a:cs typeface="Calibri" panose="020F0502020204030204" pitchFamily="34" charset="0"/>
              </a:rPr>
              <a:t>monde serait un théâtre et les interactions entre individus des représentations. </a:t>
            </a:r>
            <a:endParaRPr lang="fr-FR"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Pour </a:t>
            </a:r>
            <a:r>
              <a:rPr lang="fr-FR" dirty="0">
                <a:latin typeface="Calibri" panose="020F0502020204030204" pitchFamily="34" charset="0"/>
                <a:cs typeface="Calibri" panose="020F0502020204030204" pitchFamily="34" charset="0"/>
              </a:rPr>
              <a:t>étudier les interactions humaines, il préconise une démarche qualitative, rompant ainsi avec le modèle américain qui privilégie l'emploi quasi automatique des outils statistiques et informatiques. </a:t>
            </a:r>
            <a:endParaRPr lang="fr-FR"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Pour </a:t>
            </a:r>
            <a:r>
              <a:rPr lang="fr-FR" dirty="0">
                <a:latin typeface="Calibri" panose="020F0502020204030204" pitchFamily="34" charset="0"/>
                <a:cs typeface="Calibri" panose="020F0502020204030204" pitchFamily="34" charset="0"/>
              </a:rPr>
              <a:t>lui, « </a:t>
            </a:r>
            <a:r>
              <a:rPr lang="fr-FR" i="1" dirty="0">
                <a:latin typeface="Calibri" panose="020F0502020204030204" pitchFamily="34" charset="0"/>
                <a:cs typeface="Calibri" panose="020F0502020204030204" pitchFamily="34" charset="0"/>
              </a:rPr>
              <a:t>le terme « représentation » […] [est] la totalité de l’activité d’un acteur qui se déroule dans un laps de temps caractérisé par la présence continuelle de l’acteur en  face d’un ensemble déterminé d’observateurs influencés par cette activité</a:t>
            </a:r>
            <a:r>
              <a:rPr lang="fr-FR" dirty="0">
                <a:latin typeface="Calibri" panose="020F0502020204030204" pitchFamily="34" charset="0"/>
                <a:cs typeface="Calibri" panose="020F0502020204030204" pitchFamily="34" charset="0"/>
              </a:rPr>
              <a:t> ». Il lie la représentation au terme de façade qui est la partie de la représentation qui a pour fonction normale d’établir et de fixer la définition de la situation qui est proposée aux observateurs et qui constitue l’appareillage symbolique soit le décor,  mais aussi l’apparence et les  manières de l’acteur (Goffman, 1973, p. 29‑31</a:t>
            </a:r>
            <a:r>
              <a:rPr lang="fr-FR" dirty="0" smtClean="0">
                <a:latin typeface="Calibri" panose="020F0502020204030204" pitchFamily="34" charset="0"/>
                <a:cs typeface="Calibri" panose="020F0502020204030204" pitchFamily="34" charset="0"/>
              </a:rPr>
              <a:t>).</a:t>
            </a:r>
          </a:p>
          <a:p>
            <a:pPr algn="just"/>
            <a:r>
              <a:rPr lang="fr-FR" dirty="0" smtClean="0">
                <a:latin typeface="Calibri" panose="020F0502020204030204" pitchFamily="34" charset="0"/>
                <a:cs typeface="Calibri" panose="020F0502020204030204" pitchFamily="34" charset="0"/>
              </a:rPr>
              <a:t> </a:t>
            </a:r>
            <a:endParaRPr lang="fr-FR" dirty="0"/>
          </a:p>
        </p:txBody>
      </p:sp>
    </p:spTree>
    <p:extLst>
      <p:ext uri="{BB962C8B-B14F-4D97-AF65-F5344CB8AC3E}">
        <p14:creationId xmlns:p14="http://schemas.microsoft.com/office/powerpoint/2010/main" val="3868521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Représentations et pédagogie</a:t>
            </a:r>
            <a:endParaRPr lang="fr-FR" dirty="0"/>
          </a:p>
        </p:txBody>
      </p:sp>
      <p:sp>
        <p:nvSpPr>
          <p:cNvPr id="3" name="Espace réservé du contenu 2"/>
          <p:cNvSpPr>
            <a:spLocks noGrp="1"/>
          </p:cNvSpPr>
          <p:nvPr>
            <p:ph idx="1"/>
          </p:nvPr>
        </p:nvSpPr>
        <p:spPr/>
        <p:txBody>
          <a:bodyPr>
            <a:normAutofit fontScale="92500" lnSpcReduction="20000"/>
          </a:bodyPr>
          <a:lstStyle/>
          <a:p>
            <a:pPr algn="just">
              <a:buFont typeface="Arial" panose="020B0604020202020204" pitchFamily="34" charset="0"/>
              <a:buChar char="•"/>
            </a:pPr>
            <a:r>
              <a:rPr lang="fr-FR" dirty="0" smtClean="0">
                <a:latin typeface="Calibri" panose="020F0502020204030204" pitchFamily="34" charset="0"/>
                <a:cs typeface="Calibri" panose="020F0502020204030204" pitchFamily="34" charset="0"/>
              </a:rPr>
              <a:t>« </a:t>
            </a:r>
            <a:r>
              <a:rPr lang="fr-FR" i="1" dirty="0" smtClean="0">
                <a:latin typeface="Calibri" panose="020F0502020204030204" pitchFamily="34" charset="0"/>
                <a:cs typeface="Calibri" panose="020F0502020204030204" pitchFamily="34" charset="0"/>
              </a:rPr>
              <a:t>Les</a:t>
            </a:r>
            <a:r>
              <a:rPr lang="fr-FR" dirty="0" smtClean="0">
                <a:latin typeface="Calibri" panose="020F0502020204030204" pitchFamily="34" charset="0"/>
                <a:cs typeface="Calibri" panose="020F0502020204030204" pitchFamily="34" charset="0"/>
              </a:rPr>
              <a:t> </a:t>
            </a:r>
            <a:r>
              <a:rPr lang="fr-FR" i="1" dirty="0" smtClean="0">
                <a:latin typeface="Calibri" panose="020F0502020204030204" pitchFamily="34" charset="0"/>
                <a:cs typeface="Calibri" panose="020F0502020204030204" pitchFamily="34" charset="0"/>
              </a:rPr>
              <a:t>représentations et concepts scientifiques représentent deux modes de connaissance différentes</a:t>
            </a:r>
            <a:r>
              <a:rPr lang="fr-FR" dirty="0" smtClean="0">
                <a:latin typeface="Calibri" panose="020F0502020204030204" pitchFamily="34" charset="0"/>
                <a:cs typeface="Calibri" panose="020F0502020204030204" pitchFamily="34" charset="0"/>
              </a:rPr>
              <a:t> » (Jean Migne,1969).</a:t>
            </a:r>
          </a:p>
          <a:p>
            <a:pPr algn="just">
              <a:buFont typeface="Arial" panose="020B0604020202020204" pitchFamily="34" charset="0"/>
              <a:buChar char="•"/>
            </a:pPr>
            <a:r>
              <a:rPr lang="fr-FR" dirty="0" smtClean="0">
                <a:latin typeface="Calibri" panose="020F0502020204030204" pitchFamily="34" charset="0"/>
                <a:cs typeface="Calibri" panose="020F0502020204030204" pitchFamily="34" charset="0"/>
              </a:rPr>
              <a:t>Les élèves ont des représentations sur les savoirs en jeu, avant que l’enseignement n’ait eu lieu, et elles persistent après cet enseignement. </a:t>
            </a:r>
          </a:p>
          <a:p>
            <a:pPr algn="just">
              <a:buFont typeface="Arial" panose="020B0604020202020204" pitchFamily="34" charset="0"/>
              <a:buChar char="•"/>
            </a:pPr>
            <a:r>
              <a:rPr lang="fr-FR" dirty="0" smtClean="0">
                <a:latin typeface="Calibri" panose="020F0502020204030204" pitchFamily="34" charset="0"/>
                <a:cs typeface="Calibri" panose="020F0502020204030204" pitchFamily="34" charset="0"/>
              </a:rPr>
              <a:t>Lien avec le système de connaissances de l’individu préexistant à la situation d’apprentissage. </a:t>
            </a:r>
          </a:p>
          <a:p>
            <a:pPr algn="just">
              <a:buFont typeface="Arial" panose="020B0604020202020204" pitchFamily="34" charset="0"/>
              <a:buChar char="•"/>
            </a:pPr>
            <a:r>
              <a:rPr lang="fr-FR" dirty="0" smtClean="0">
                <a:latin typeface="Calibri" panose="020F0502020204030204" pitchFamily="34" charset="0"/>
                <a:cs typeface="Calibri" panose="020F0502020204030204" pitchFamily="34" charset="0"/>
              </a:rPr>
              <a:t>Il n’y a pas de représentation sans objet. Représenter un objet, c’est le reconstruire et l’interpréter pour le rendre intelligible. </a:t>
            </a:r>
          </a:p>
          <a:p>
            <a:pPr algn="just">
              <a:buFont typeface="Arial" panose="020B0604020202020204" pitchFamily="34" charset="0"/>
              <a:buChar char="•"/>
            </a:pPr>
            <a:r>
              <a:rPr lang="fr-FR" dirty="0" smtClean="0">
                <a:latin typeface="Calibri" panose="020F0502020204030204" pitchFamily="34" charset="0"/>
                <a:cs typeface="Calibri" panose="020F0502020204030204" pitchFamily="34" charset="0"/>
              </a:rPr>
              <a:t>En didactique des sciences, le terme représentation a été évincé au profit du terme conception. « </a:t>
            </a:r>
            <a:r>
              <a:rPr lang="fr-FR" i="1" dirty="0" smtClean="0">
                <a:latin typeface="Calibri" panose="020F0502020204030204" pitchFamily="34" charset="0"/>
                <a:cs typeface="Calibri" panose="020F0502020204030204" pitchFamily="34" charset="0"/>
              </a:rPr>
              <a:t>André </a:t>
            </a:r>
            <a:r>
              <a:rPr lang="fr-FR" i="1" dirty="0" err="1" smtClean="0">
                <a:latin typeface="Calibri" panose="020F0502020204030204" pitchFamily="34" charset="0"/>
                <a:cs typeface="Calibri" panose="020F0502020204030204" pitchFamily="34" charset="0"/>
              </a:rPr>
              <a:t>Giordan</a:t>
            </a:r>
            <a:r>
              <a:rPr lang="fr-FR" i="1" dirty="0" smtClean="0">
                <a:latin typeface="Calibri" panose="020F0502020204030204" pitchFamily="34" charset="0"/>
                <a:cs typeface="Calibri" panose="020F0502020204030204" pitchFamily="34" charset="0"/>
              </a:rPr>
              <a:t> et de </a:t>
            </a:r>
            <a:r>
              <a:rPr lang="fr-FR" i="1" dirty="0" err="1" smtClean="0">
                <a:latin typeface="Calibri" panose="020F0502020204030204" pitchFamily="34" charset="0"/>
                <a:cs typeface="Calibri" panose="020F0502020204030204" pitchFamily="34" charset="0"/>
              </a:rPr>
              <a:t>Vecchi</a:t>
            </a:r>
            <a:r>
              <a:rPr lang="fr-FR" i="1" dirty="0" smtClean="0">
                <a:latin typeface="Calibri" panose="020F0502020204030204" pitchFamily="34" charset="0"/>
                <a:cs typeface="Calibri" panose="020F0502020204030204" pitchFamily="34" charset="0"/>
              </a:rPr>
              <a:t> (1987) précisent que la conception n’est pas le produit mais le processus d’une activité de construction mentale du réel. </a:t>
            </a:r>
          </a:p>
          <a:p>
            <a:pPr algn="just">
              <a:buFont typeface="Arial" panose="020B0604020202020204" pitchFamily="34" charset="0"/>
              <a:buChar char="•"/>
            </a:pPr>
            <a:r>
              <a:rPr lang="fr-FR" dirty="0" smtClean="0">
                <a:latin typeface="Calibri" panose="020F0502020204030204" pitchFamily="34" charset="0"/>
                <a:cs typeface="Calibri" panose="020F0502020204030204" pitchFamily="34" charset="0"/>
              </a:rPr>
              <a:t>Dans le champ des sciences de l’information et de la communication, Patrice </a:t>
            </a:r>
            <a:r>
              <a:rPr lang="fr-FR" dirty="0" err="1" smtClean="0">
                <a:latin typeface="Calibri" panose="020F0502020204030204" pitchFamily="34" charset="0"/>
                <a:cs typeface="Calibri" panose="020F0502020204030204" pitchFamily="34" charset="0"/>
              </a:rPr>
              <a:t>Flichy</a:t>
            </a:r>
            <a:r>
              <a:rPr lang="fr-FR" dirty="0" smtClean="0">
                <a:latin typeface="Calibri" panose="020F0502020204030204" pitchFamily="34" charset="0"/>
                <a:cs typeface="Calibri" panose="020F0502020204030204" pitchFamily="34" charset="0"/>
              </a:rPr>
              <a:t> a introduit le terme imaginaire qui se rapproche des représentations (2001). </a:t>
            </a:r>
          </a:p>
          <a:p>
            <a:endParaRPr lang="fr-FR" dirty="0"/>
          </a:p>
        </p:txBody>
      </p:sp>
    </p:spTree>
    <p:extLst>
      <p:ext uri="{BB962C8B-B14F-4D97-AF65-F5344CB8AC3E}">
        <p14:creationId xmlns:p14="http://schemas.microsoft.com/office/powerpoint/2010/main" val="95400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Dispositif</a:t>
            </a:r>
            <a:endParaRPr lang="fr-FR" dirty="0"/>
          </a:p>
        </p:txBody>
      </p:sp>
      <p:sp>
        <p:nvSpPr>
          <p:cNvPr id="3" name="Espace réservé du contenu 2"/>
          <p:cNvSpPr>
            <a:spLocks noGrp="1"/>
          </p:cNvSpPr>
          <p:nvPr>
            <p:ph idx="1"/>
          </p:nvPr>
        </p:nvSpPr>
        <p:spPr/>
        <p:txBody>
          <a:bodyPr>
            <a:normAutofit fontScale="70000" lnSpcReduction="20000"/>
          </a:bodyPr>
          <a:lstStyle/>
          <a:p>
            <a:pPr algn="just"/>
            <a:r>
              <a:rPr lang="fr-FR" dirty="0" smtClean="0"/>
              <a:t>«</a:t>
            </a:r>
            <a:r>
              <a:rPr lang="fr-FR" i="1" dirty="0" smtClean="0"/>
              <a:t> </a:t>
            </a:r>
            <a:r>
              <a:rPr lang="fr-FR" i="1" dirty="0"/>
              <a:t>un dispositif est une instance, un lieu social d’interaction et de coopération possédant ses intentions, son fonctionnement matériel et symbolique, enfin, ses modes d’interaction propres</a:t>
            </a:r>
            <a:r>
              <a:rPr lang="fr-FR" dirty="0"/>
              <a:t> ». </a:t>
            </a:r>
            <a:r>
              <a:rPr lang="fr-FR" dirty="0" err="1"/>
              <a:t>Peraya</a:t>
            </a:r>
            <a:r>
              <a:rPr lang="fr-FR" dirty="0"/>
              <a:t> (1999</a:t>
            </a:r>
            <a:r>
              <a:rPr lang="fr-FR" dirty="0" smtClean="0"/>
              <a:t>)</a:t>
            </a:r>
            <a:endParaRPr lang="fr-FR" dirty="0"/>
          </a:p>
          <a:p>
            <a:pPr algn="just"/>
            <a:r>
              <a:rPr lang="fr-FR" dirty="0" smtClean="0"/>
              <a:t>«</a:t>
            </a:r>
            <a:r>
              <a:rPr lang="fr-FR" dirty="0"/>
              <a:t> </a:t>
            </a:r>
            <a:r>
              <a:rPr lang="fr-FR" i="1" dirty="0"/>
              <a:t>En sciences de l’information et de la communication, le dispositif est une notion clé intimement liée à l’analyse des processus de médiation, analyse qui permet notamment d’associer l’étude de supports médiatiques et technologiques à celle des enjeux et acteurs de situations sociales particulières</a:t>
            </a:r>
            <a:r>
              <a:rPr lang="fr-FR" dirty="0"/>
              <a:t> » (Appel, Boulanger, </a:t>
            </a:r>
            <a:r>
              <a:rPr lang="fr-FR" dirty="0" err="1"/>
              <a:t>Massou</a:t>
            </a:r>
            <a:r>
              <a:rPr lang="fr-FR" dirty="0"/>
              <a:t>, 2010, p. 9). </a:t>
            </a:r>
          </a:p>
          <a:p>
            <a:pPr algn="just"/>
            <a:r>
              <a:rPr lang="fr-FR" dirty="0"/>
              <a:t>L’EMI est donc considérée comme un dispositif d’enseignement </a:t>
            </a:r>
            <a:endParaRPr lang="fr-FR" dirty="0" smtClean="0"/>
          </a:p>
          <a:p>
            <a:pPr algn="just"/>
            <a:r>
              <a:rPr lang="fr-FR" dirty="0" smtClean="0"/>
              <a:t>On peut </a:t>
            </a:r>
            <a:r>
              <a:rPr lang="fr-FR" dirty="0"/>
              <a:t>considérer le numérique comme un dispositif selon la définition de Jeanneret : « </a:t>
            </a:r>
            <a:r>
              <a:rPr lang="fr-FR" i="1" dirty="0"/>
              <a:t>Tout dispositif médiatique est la construction complexe d’un objet de nature symbolique et sociale. […] On peut alors se demander si la technique est porteuse du symbolique de la société d’information et de communication, ou vecteur non-dit de pratiques sociales, ou si les deux mouvements sont plus complémentaires qu’exclusifs</a:t>
            </a:r>
            <a:r>
              <a:rPr lang="fr-FR" dirty="0"/>
              <a:t>.» (Jeanneret, 2005). </a:t>
            </a:r>
            <a:endParaRPr lang="fr-FR" dirty="0" smtClean="0"/>
          </a:p>
          <a:p>
            <a:pPr algn="just"/>
            <a:r>
              <a:rPr lang="fr-FR" dirty="0" smtClean="0"/>
              <a:t>L’analyse </a:t>
            </a:r>
            <a:r>
              <a:rPr lang="fr-FR" dirty="0"/>
              <a:t>des représentations du numérique des enseignants nécessite donc un aller-retour entre d’une part le dispositif EMI et l’enseignant et d’une autre part l’enseignant et le dispositif info-communicationnel qu’est le numérique, suivant ainsi la logique de recherche de </a:t>
            </a:r>
            <a:r>
              <a:rPr lang="fr-FR" dirty="0" err="1"/>
              <a:t>Gardiès</a:t>
            </a:r>
            <a:r>
              <a:rPr lang="fr-FR" dirty="0"/>
              <a:t> : « </a:t>
            </a:r>
            <a:r>
              <a:rPr lang="fr-FR" i="1" dirty="0"/>
              <a:t>Les processus d’appropriation et de construction de connaissances se situent à la fois dans une culture scientifique spécifique et dans une culture générale propres à l’individu, et convoquent une culture des dispositifs médiatiques et techniques en plus de la connaissance des enjeux de l’information </a:t>
            </a:r>
            <a:r>
              <a:rPr lang="fr-FR" dirty="0"/>
              <a:t>» (</a:t>
            </a:r>
            <a:r>
              <a:rPr lang="fr-FR" dirty="0" err="1"/>
              <a:t>Gardiès</a:t>
            </a:r>
            <a:r>
              <a:rPr lang="fr-FR" dirty="0"/>
              <a:t>, 2014, p. 128). </a:t>
            </a:r>
          </a:p>
        </p:txBody>
      </p:sp>
    </p:spTree>
    <p:extLst>
      <p:ext uri="{BB962C8B-B14F-4D97-AF65-F5344CB8AC3E}">
        <p14:creationId xmlns:p14="http://schemas.microsoft.com/office/powerpoint/2010/main" val="4162169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Transdisciplinaire</a:t>
            </a:r>
            <a:endParaRPr lang="fr-FR" dirty="0"/>
          </a:p>
        </p:txBody>
      </p:sp>
      <p:sp>
        <p:nvSpPr>
          <p:cNvPr id="3" name="Espace réservé du contenu 2"/>
          <p:cNvSpPr>
            <a:spLocks noGrp="1"/>
          </p:cNvSpPr>
          <p:nvPr>
            <p:ph idx="1"/>
          </p:nvPr>
        </p:nvSpPr>
        <p:spPr/>
        <p:txBody>
          <a:bodyPr>
            <a:normAutofit/>
          </a:bodyPr>
          <a:lstStyle/>
          <a:p>
            <a:pPr algn="just"/>
            <a:r>
              <a:rPr lang="fr-FR" dirty="0" smtClean="0">
                <a:latin typeface="Calibri" panose="020F0502020204030204" pitchFamily="34" charset="0"/>
                <a:cs typeface="Calibri" panose="020F0502020204030204" pitchFamily="34" charset="0"/>
              </a:rPr>
              <a:t>Introduit </a:t>
            </a:r>
            <a:r>
              <a:rPr lang="fr-FR" dirty="0">
                <a:latin typeface="Calibri" panose="020F0502020204030204" pitchFamily="34" charset="0"/>
                <a:cs typeface="Calibri" panose="020F0502020204030204" pitchFamily="34" charset="0"/>
              </a:rPr>
              <a:t>en pédagogie par Jean Piaget en </a:t>
            </a:r>
            <a:r>
              <a:rPr lang="fr-FR" dirty="0" smtClean="0">
                <a:latin typeface="Calibri" panose="020F0502020204030204" pitchFamily="34" charset="0"/>
                <a:cs typeface="Calibri" panose="020F0502020204030204" pitchFamily="34" charset="0"/>
              </a:rPr>
              <a:t>1970</a:t>
            </a:r>
          </a:p>
          <a:p>
            <a:pPr algn="just"/>
            <a:r>
              <a:rPr lang="fr-FR" dirty="0" smtClean="0">
                <a:latin typeface="Calibri" panose="020F0502020204030204" pitchFamily="34" charset="0"/>
                <a:cs typeface="Calibri" panose="020F0502020204030204" pitchFamily="34" charset="0"/>
              </a:rPr>
              <a:t>Permet </a:t>
            </a:r>
            <a:r>
              <a:rPr lang="fr-FR" dirty="0">
                <a:latin typeface="Calibri" panose="020F0502020204030204" pitchFamily="34" charset="0"/>
                <a:cs typeface="Calibri" panose="020F0502020204030204" pitchFamily="34" charset="0"/>
              </a:rPr>
              <a:t>d’avoir une vision transversale d’objectifs pédagogiques et de s’affranchir du cadre des </a:t>
            </a:r>
            <a:r>
              <a:rPr lang="fr-FR" dirty="0" smtClean="0">
                <a:latin typeface="Calibri" panose="020F0502020204030204" pitchFamily="34" charset="0"/>
                <a:cs typeface="Calibri" panose="020F0502020204030204" pitchFamily="34" charset="0"/>
              </a:rPr>
              <a:t>disciplines </a:t>
            </a:r>
            <a:r>
              <a:rPr lang="fr-FR" dirty="0" smtClean="0">
                <a:latin typeface="Calibri" panose="020F0502020204030204" pitchFamily="34" charset="0"/>
                <a:cs typeface="Calibri" panose="020F0502020204030204" pitchFamily="34" charset="0"/>
                <a:sym typeface="Wingdings" panose="05000000000000000000" pitchFamily="2" charset="2"/>
              </a:rPr>
              <a:t> </a:t>
            </a:r>
            <a:r>
              <a:rPr lang="fr-FR" dirty="0" smtClean="0">
                <a:latin typeface="Calibri" panose="020F0502020204030204" pitchFamily="34" charset="0"/>
                <a:cs typeface="Calibri" panose="020F0502020204030204" pitchFamily="34" charset="0"/>
              </a:rPr>
              <a:t>décloisonner </a:t>
            </a:r>
            <a:r>
              <a:rPr lang="fr-FR" dirty="0">
                <a:latin typeface="Calibri" panose="020F0502020204030204" pitchFamily="34" charset="0"/>
                <a:cs typeface="Calibri" panose="020F0502020204030204" pitchFamily="34" charset="0"/>
              </a:rPr>
              <a:t>le savoir des classifications traditionnelles, elles-mêmes issues de certaines représentations de la connaissance. </a:t>
            </a:r>
          </a:p>
          <a:p>
            <a:pPr algn="just"/>
            <a:r>
              <a:rPr lang="fr-FR" dirty="0" smtClean="0">
                <a:latin typeface="Calibri" panose="020F0502020204030204" pitchFamily="34" charset="0"/>
                <a:cs typeface="Calibri" panose="020F0502020204030204" pitchFamily="34" charset="0"/>
              </a:rPr>
              <a:t>Par </a:t>
            </a:r>
            <a:r>
              <a:rPr lang="fr-FR" dirty="0">
                <a:latin typeface="Calibri" panose="020F0502020204030204" pitchFamily="34" charset="0"/>
                <a:cs typeface="Calibri" panose="020F0502020204030204" pitchFamily="34" charset="0"/>
              </a:rPr>
              <a:t>sa nature transdisciplinaire, l’EMI n’a pas fait l’objet de la création d’une discipline scolaire. </a:t>
            </a:r>
          </a:p>
        </p:txBody>
      </p:sp>
    </p:spTree>
    <p:extLst>
      <p:ext uri="{BB962C8B-B14F-4D97-AF65-F5344CB8AC3E}">
        <p14:creationId xmlns:p14="http://schemas.microsoft.com/office/powerpoint/2010/main" val="1060423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Education à </a:t>
            </a:r>
            <a:endParaRPr lang="fr-FR" dirty="0"/>
          </a:p>
        </p:txBody>
      </p:sp>
      <p:sp>
        <p:nvSpPr>
          <p:cNvPr id="3" name="Espace réservé du contenu 2"/>
          <p:cNvSpPr>
            <a:spLocks noGrp="1"/>
          </p:cNvSpPr>
          <p:nvPr>
            <p:ph idx="1"/>
          </p:nvPr>
        </p:nvSpPr>
        <p:spPr/>
        <p:txBody>
          <a:bodyPr>
            <a:normAutofit fontScale="77500" lnSpcReduction="20000"/>
          </a:bodyPr>
          <a:lstStyle/>
          <a:p>
            <a:pPr algn="just"/>
            <a:r>
              <a:rPr lang="fr-FR" dirty="0">
                <a:latin typeface="Calibri" panose="020F0502020204030204" pitchFamily="34" charset="0"/>
                <a:cs typeface="Calibri" panose="020F0502020204030204" pitchFamily="34" charset="0"/>
              </a:rPr>
              <a:t>Les « </a:t>
            </a:r>
            <a:r>
              <a:rPr lang="fr-FR" dirty="0">
                <a:solidFill>
                  <a:schemeClr val="accent3">
                    <a:lumMod val="75000"/>
                  </a:schemeClr>
                </a:solidFill>
                <a:latin typeface="Calibri" panose="020F0502020204030204" pitchFamily="34" charset="0"/>
                <a:cs typeface="Calibri" panose="020F0502020204030204" pitchFamily="34" charset="0"/>
              </a:rPr>
              <a:t>éducations à</a:t>
            </a:r>
            <a:r>
              <a:rPr lang="fr-FR" dirty="0">
                <a:latin typeface="Calibri" panose="020F0502020204030204" pitchFamily="34" charset="0"/>
                <a:cs typeface="Calibri" panose="020F0502020204030204" pitchFamily="34" charset="0"/>
              </a:rPr>
              <a:t> » sont des </a:t>
            </a:r>
            <a:r>
              <a:rPr lang="fr-FR" dirty="0">
                <a:solidFill>
                  <a:schemeClr val="accent3">
                    <a:lumMod val="75000"/>
                  </a:schemeClr>
                </a:solidFill>
                <a:latin typeface="Calibri" panose="020F0502020204030204" pitchFamily="34" charset="0"/>
                <a:cs typeface="Calibri" panose="020F0502020204030204" pitchFamily="34" charset="0"/>
              </a:rPr>
              <a:t>dispositifs transdisciplinaires </a:t>
            </a:r>
            <a:r>
              <a:rPr lang="fr-FR" dirty="0">
                <a:latin typeface="Calibri" panose="020F0502020204030204" pitchFamily="34" charset="0"/>
                <a:cs typeface="Calibri" panose="020F0502020204030204" pitchFamily="34" charset="0"/>
              </a:rPr>
              <a:t>mis en place à l’école pour enrichir la catégorisation en disciplines de l’école qui correspond à une représentation du savoir obsolète</a:t>
            </a:r>
            <a:r>
              <a:rPr lang="fr-FR" dirty="0" smtClean="0">
                <a:latin typeface="Calibri" panose="020F0502020204030204" pitchFamily="34" charset="0"/>
                <a:cs typeface="Calibri" panose="020F0502020204030204" pitchFamily="34" charset="0"/>
              </a:rPr>
              <a:t>.</a:t>
            </a:r>
            <a:r>
              <a:rPr lang="fr-FR" dirty="0">
                <a:latin typeface="Calibri" panose="020F0502020204030204" pitchFamily="34" charset="0"/>
                <a:cs typeface="Calibri" panose="020F0502020204030204" pitchFamily="34" charset="0"/>
              </a:rPr>
              <a:t> </a:t>
            </a:r>
            <a:endParaRPr lang="fr-FR"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Ces </a:t>
            </a:r>
            <a:r>
              <a:rPr lang="fr-FR" dirty="0">
                <a:latin typeface="Calibri" panose="020F0502020204030204" pitchFamily="34" charset="0"/>
                <a:cs typeface="Calibri" panose="020F0502020204030204" pitchFamily="34" charset="0"/>
              </a:rPr>
              <a:t>« </a:t>
            </a:r>
            <a:r>
              <a:rPr lang="fr-FR" dirty="0">
                <a:solidFill>
                  <a:schemeClr val="accent3">
                    <a:lumMod val="75000"/>
                  </a:schemeClr>
                </a:solidFill>
                <a:latin typeface="Calibri" panose="020F0502020204030204" pitchFamily="34" charset="0"/>
                <a:cs typeface="Calibri" panose="020F0502020204030204" pitchFamily="34" charset="0"/>
              </a:rPr>
              <a:t>éducations à</a:t>
            </a:r>
            <a:r>
              <a:rPr lang="fr-FR" dirty="0">
                <a:latin typeface="Calibri" panose="020F0502020204030204" pitchFamily="34" charset="0"/>
                <a:cs typeface="Calibri" panose="020F0502020204030204" pitchFamily="34" charset="0"/>
              </a:rPr>
              <a:t> » permettent de faire des ponts entre les disciplines sur des thématiques précises, afin de faciliter la transposition des savoirs disciplinaires dans des réflexions plus </a:t>
            </a:r>
            <a:r>
              <a:rPr lang="fr-FR" dirty="0" smtClean="0">
                <a:latin typeface="Calibri" panose="020F0502020204030204" pitchFamily="34" charset="0"/>
                <a:cs typeface="Calibri" panose="020F0502020204030204" pitchFamily="34" charset="0"/>
              </a:rPr>
              <a:t>complexes</a:t>
            </a:r>
          </a:p>
          <a:p>
            <a:pPr algn="just"/>
            <a:r>
              <a:rPr lang="fr-FR" dirty="0" smtClean="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 </a:t>
            </a:r>
            <a:r>
              <a:rPr lang="fr-FR" i="1" dirty="0" smtClean="0">
                <a:latin typeface="Calibri" panose="020F0502020204030204" pitchFamily="34" charset="0"/>
                <a:cs typeface="Calibri" panose="020F0502020204030204" pitchFamily="34" charset="0"/>
              </a:rPr>
              <a:t>Elles </a:t>
            </a:r>
            <a:r>
              <a:rPr lang="fr-FR" i="1" dirty="0">
                <a:latin typeface="Calibri" panose="020F0502020204030204" pitchFamily="34" charset="0"/>
                <a:cs typeface="Calibri" panose="020F0502020204030204" pitchFamily="34" charset="0"/>
              </a:rPr>
              <a:t>accompagneraient alors les mutations récentes de l’éducation et porteraient le projet d’une éducation globale en conjuguant notamment des dimensions sociales, cognitives, affectives et éthiques, ce que certains qualifient a minima de postmoderne car en rupture avec une centration sur la seule question des savoirs</a:t>
            </a:r>
            <a:r>
              <a:rPr lang="fr-FR" dirty="0">
                <a:latin typeface="Calibri" panose="020F0502020204030204" pitchFamily="34" charset="0"/>
                <a:cs typeface="Calibri" panose="020F0502020204030204" pitchFamily="34" charset="0"/>
              </a:rPr>
              <a:t> </a:t>
            </a:r>
            <a:r>
              <a:rPr lang="fr-FR" dirty="0" smtClean="0">
                <a:latin typeface="Calibri" panose="020F0502020204030204" pitchFamily="34" charset="0"/>
                <a:cs typeface="Calibri" panose="020F0502020204030204" pitchFamily="34" charset="0"/>
              </a:rPr>
              <a:t> </a:t>
            </a:r>
            <a:r>
              <a:rPr lang="fr-FR" i="1" dirty="0" smtClean="0">
                <a:latin typeface="Calibri" panose="020F0502020204030204" pitchFamily="34" charset="0"/>
                <a:cs typeface="Calibri" panose="020F0502020204030204" pitchFamily="34" charset="0"/>
              </a:rPr>
              <a:t>[…], </a:t>
            </a:r>
            <a:r>
              <a:rPr lang="fr-FR" i="1" dirty="0">
                <a:latin typeface="Calibri" panose="020F0502020204030204" pitchFamily="34" charset="0"/>
                <a:cs typeface="Calibri" panose="020F0502020204030204" pitchFamily="34" charset="0"/>
              </a:rPr>
              <a:t>en étroite relation avec des questions socialement vives </a:t>
            </a:r>
            <a:r>
              <a:rPr lang="fr-FR" i="1" dirty="0" smtClean="0">
                <a:latin typeface="Calibri" panose="020F0502020204030204" pitchFamily="34" charset="0"/>
                <a:cs typeface="Calibri" panose="020F0502020204030204" pitchFamily="34" charset="0"/>
              </a:rPr>
              <a:t>et </a:t>
            </a:r>
            <a:r>
              <a:rPr lang="fr-FR" i="1" dirty="0">
                <a:latin typeface="Calibri" panose="020F0502020204030204" pitchFamily="34" charset="0"/>
                <a:cs typeface="Calibri" panose="020F0502020204030204" pitchFamily="34" charset="0"/>
              </a:rPr>
              <a:t>ont pour objectif explicite de faire évoluer les comportements et les attitudes </a:t>
            </a:r>
            <a:r>
              <a:rPr lang="fr-FR" dirty="0">
                <a:latin typeface="Calibri" panose="020F0502020204030204" pitchFamily="34" charset="0"/>
                <a:cs typeface="Calibri" panose="020F0502020204030204" pitchFamily="34" charset="0"/>
              </a:rPr>
              <a:t>» (Barthes, 2017, p. 9). </a:t>
            </a:r>
            <a:endParaRPr lang="fr-FR"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2 systèmes cohabitent : l’approche </a:t>
            </a:r>
            <a:r>
              <a:rPr lang="fr-FR" dirty="0">
                <a:latin typeface="Calibri" panose="020F0502020204030204" pitchFamily="34" charset="0"/>
                <a:cs typeface="Calibri" panose="020F0502020204030204" pitchFamily="34" charset="0"/>
              </a:rPr>
              <a:t>disciplinaire traditionnelle centrée sur le savoir et la didactique inscrite dans une progression programmatique et l’approche transversale des « éducations à » orientée davantage sur les savoir-faire et des attitudes introduites à l’école par le biais de compétences et d’objectifs à atteindre. </a:t>
            </a:r>
            <a:endParaRPr lang="fr-FR"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L’éducation </a:t>
            </a:r>
            <a:r>
              <a:rPr lang="fr-FR" dirty="0">
                <a:latin typeface="Calibri" panose="020F0502020204030204" pitchFamily="34" charset="0"/>
                <a:cs typeface="Calibri" panose="020F0502020204030204" pitchFamily="34" charset="0"/>
              </a:rPr>
              <a:t>aux médias et à l’information (EMI) est inscrite dans ce mouvement depuis son origine dans les années </a:t>
            </a:r>
            <a:r>
              <a:rPr lang="fr-FR" dirty="0" smtClean="0">
                <a:latin typeface="Calibri" panose="020F0502020204030204" pitchFamily="34" charset="0"/>
                <a:cs typeface="Calibri" panose="020F0502020204030204" pitchFamily="34" charset="0"/>
              </a:rPr>
              <a:t>1980</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003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Ressources</a:t>
            </a:r>
            <a:endParaRPr lang="fr-FR" dirty="0"/>
          </a:p>
        </p:txBody>
      </p:sp>
      <p:sp>
        <p:nvSpPr>
          <p:cNvPr id="5" name="Espace réservé du contenu 4"/>
          <p:cNvSpPr>
            <a:spLocks noGrp="1"/>
          </p:cNvSpPr>
          <p:nvPr>
            <p:ph idx="1"/>
          </p:nvPr>
        </p:nvSpPr>
        <p:spPr/>
        <p:txBody>
          <a:bodyPr>
            <a:normAutofit lnSpcReduction="10000"/>
          </a:bodyPr>
          <a:lstStyle/>
          <a:p>
            <a:r>
              <a:rPr lang="fr-FR" dirty="0" err="1"/>
              <a:t>Archivesic</a:t>
            </a:r>
            <a:r>
              <a:rPr lang="fr-FR" dirty="0"/>
              <a:t> - archive ouverte en sciences de l’information et la communication   </a:t>
            </a:r>
            <a:r>
              <a:rPr lang="fr-FR" u="sng" dirty="0">
                <a:hlinkClick r:id="rId2"/>
              </a:rPr>
              <a:t>http://archivesic.ccsd.cnrs.fr/</a:t>
            </a:r>
            <a:r>
              <a:rPr lang="fr-FR" dirty="0"/>
              <a:t> </a:t>
            </a:r>
          </a:p>
          <a:p>
            <a:r>
              <a:rPr lang="fr-FR" dirty="0"/>
              <a:t>Revue Hermès </a:t>
            </a:r>
            <a:r>
              <a:rPr lang="fr-FR" u="sng" dirty="0">
                <a:hlinkClick r:id="rId3"/>
              </a:rPr>
              <a:t>http://documents.irevues.inist.fr/handle/2042/8538</a:t>
            </a:r>
            <a:r>
              <a:rPr lang="fr-FR" dirty="0"/>
              <a:t> </a:t>
            </a:r>
          </a:p>
          <a:p>
            <a:r>
              <a:rPr lang="fr-FR" dirty="0"/>
              <a:t></a:t>
            </a:r>
            <a:r>
              <a:rPr lang="fr-FR" dirty="0" err="1"/>
              <a:t>Clemi</a:t>
            </a:r>
            <a:r>
              <a:rPr lang="fr-FR" dirty="0"/>
              <a:t> sur l’éducation aux médias</a:t>
            </a:r>
            <a:r>
              <a:rPr lang="fr-FR" dirty="0">
                <a:hlinkClick r:id="rId4"/>
              </a:rPr>
              <a:t> </a:t>
            </a:r>
            <a:r>
              <a:rPr lang="fr-FR" u="sng" dirty="0">
                <a:hlinkClick r:id="rId4"/>
              </a:rPr>
              <a:t>http://www.clemi.org/fr/</a:t>
            </a:r>
            <a:endParaRPr lang="fr-FR" dirty="0"/>
          </a:p>
          <a:p>
            <a:r>
              <a:rPr lang="fr-FR" dirty="0"/>
              <a:t>CEJEM Jeunes et médias </a:t>
            </a:r>
            <a:r>
              <a:rPr lang="fr-FR" u="sng" dirty="0">
                <a:hlinkClick r:id="rId5"/>
              </a:rPr>
              <a:t>http://jeunesetmedia.wix.com/jeunesetmedias</a:t>
            </a:r>
            <a:endParaRPr lang="fr-FR" dirty="0"/>
          </a:p>
          <a:p>
            <a:r>
              <a:rPr lang="fr-FR" dirty="0"/>
              <a:t>Terminal </a:t>
            </a:r>
            <a:r>
              <a:rPr lang="fr-FR" u="sng" dirty="0">
                <a:hlinkClick r:id="rId6"/>
              </a:rPr>
              <a:t>https://terminal.revues.org/</a:t>
            </a:r>
            <a:endParaRPr lang="fr-FR" dirty="0"/>
          </a:p>
          <a:p>
            <a:r>
              <a:rPr lang="fr-FR" dirty="0"/>
              <a:t>Questions de communication: </a:t>
            </a:r>
            <a:r>
              <a:rPr lang="fr-FR" u="sng" dirty="0">
                <a:hlinkClick r:id="rId7"/>
              </a:rPr>
              <a:t>https://questionsdecommunication.revues.org/7508</a:t>
            </a:r>
            <a:endParaRPr lang="fr-FR" dirty="0"/>
          </a:p>
          <a:p>
            <a:r>
              <a:rPr lang="fr-FR" dirty="0" err="1"/>
              <a:t>Wikinotions</a:t>
            </a:r>
            <a:r>
              <a:rPr lang="fr-FR" dirty="0"/>
              <a:t> </a:t>
            </a:r>
            <a:r>
              <a:rPr lang="fr-FR" u="sng" dirty="0">
                <a:hlinkClick r:id="rId8"/>
              </a:rPr>
              <a:t>http://fadben.asso.fr/wikinotions/index.php?title=Accueil</a:t>
            </a:r>
            <a:endParaRPr lang="fr-FR" dirty="0"/>
          </a:p>
          <a:p>
            <a:r>
              <a:rPr lang="fr-FR" dirty="0"/>
              <a:t>Portail de l’éducation aux médias </a:t>
            </a:r>
            <a:r>
              <a:rPr lang="fr-FR" u="sng" dirty="0">
                <a:hlinkClick r:id="rId9"/>
              </a:rPr>
              <a:t>http://mediaeducation.fr/</a:t>
            </a:r>
            <a:endParaRPr lang="fr-FR" dirty="0"/>
          </a:p>
        </p:txBody>
      </p:sp>
    </p:spTree>
    <p:extLst>
      <p:ext uri="{BB962C8B-B14F-4D97-AF65-F5344CB8AC3E}">
        <p14:creationId xmlns:p14="http://schemas.microsoft.com/office/powerpoint/2010/main" val="229708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Pratiques pédagogiques à l’école</a:t>
            </a:r>
            <a:endParaRPr lang="fr-FR" dirty="0"/>
          </a:p>
        </p:txBody>
      </p:sp>
      <p:sp>
        <p:nvSpPr>
          <p:cNvPr id="3" name="Espace réservé du contenu 2"/>
          <p:cNvSpPr>
            <a:spLocks noGrp="1"/>
          </p:cNvSpPr>
          <p:nvPr>
            <p:ph idx="1"/>
          </p:nvPr>
        </p:nvSpPr>
        <p:spPr/>
        <p:txBody>
          <a:bodyPr/>
          <a:lstStyle/>
          <a:p>
            <a:r>
              <a:rPr lang="fr-FR" dirty="0" smtClean="0"/>
              <a:t>Analyser une image d’actualité et </a:t>
            </a:r>
            <a:r>
              <a:rPr lang="fr-FR" dirty="0"/>
              <a:t>la comprendre </a:t>
            </a:r>
            <a:r>
              <a:rPr lang="fr-FR" dirty="0">
                <a:hlinkClick r:id="rId2"/>
              </a:rPr>
              <a:t>https://www.youtube.com/watch?v=__</a:t>
            </a:r>
            <a:r>
              <a:rPr lang="fr-FR" dirty="0" smtClean="0">
                <a:hlinkClick r:id="rId2"/>
              </a:rPr>
              <a:t>DVwG9oiuU&amp;t=251s</a:t>
            </a:r>
            <a:endParaRPr lang="fr-FR" dirty="0" smtClean="0"/>
          </a:p>
          <a:p>
            <a:r>
              <a:rPr lang="fr-FR" dirty="0" smtClean="0"/>
              <a:t>Vérifier </a:t>
            </a:r>
            <a:r>
              <a:rPr lang="fr-FR" dirty="0"/>
              <a:t>les informations </a:t>
            </a:r>
            <a:r>
              <a:rPr lang="fr-FR" dirty="0">
                <a:hlinkClick r:id="rId3"/>
              </a:rPr>
              <a:t>https://</a:t>
            </a:r>
            <a:r>
              <a:rPr lang="fr-FR" dirty="0" smtClean="0">
                <a:hlinkClick r:id="rId3"/>
              </a:rPr>
              <a:t>www.youtube.com/watch?v=0ig87rUmwc8</a:t>
            </a:r>
            <a:r>
              <a:rPr lang="fr-FR" dirty="0" smtClean="0"/>
              <a:t>  </a:t>
            </a:r>
            <a:endParaRPr lang="fr-FR" dirty="0"/>
          </a:p>
        </p:txBody>
      </p:sp>
    </p:spTree>
    <p:extLst>
      <p:ext uri="{BB962C8B-B14F-4D97-AF65-F5344CB8AC3E}">
        <p14:creationId xmlns:p14="http://schemas.microsoft.com/office/powerpoint/2010/main" val="409667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L’EMI selon l’UNESCO</a:t>
            </a:r>
            <a:endParaRPr lang="fr-FR" dirty="0"/>
          </a:p>
        </p:txBody>
      </p:sp>
      <p:sp>
        <p:nvSpPr>
          <p:cNvPr id="3" name="Espace réservé du contenu 2"/>
          <p:cNvSpPr>
            <a:spLocks noGrp="1"/>
          </p:cNvSpPr>
          <p:nvPr>
            <p:ph idx="1"/>
          </p:nvPr>
        </p:nvSpPr>
        <p:spPr>
          <a:xfrm>
            <a:off x="1024129" y="2286000"/>
            <a:ext cx="6240271" cy="4023360"/>
          </a:xfrm>
        </p:spPr>
        <p:txBody>
          <a:bodyPr>
            <a:normAutofit fontScale="92500" lnSpcReduction="10000"/>
          </a:bodyPr>
          <a:lstStyle/>
          <a:p>
            <a:r>
              <a:rPr lang="fr-FR" dirty="0">
                <a:latin typeface="Calibri" panose="020F0502020204030204" pitchFamily="34" charset="0"/>
                <a:cs typeface="Calibri" panose="020F0502020204030204" pitchFamily="34" charset="0"/>
              </a:rPr>
              <a:t>L’UNESCO réaffirme la progression et le repositionnement progressif de l’initiation aux médias et à l’information depuis la Déclaration de Prague « Vers une société formée à la maîtrise de l’information » (2003), jusqu’en 2016 avec la Déclaration des jeunes sur l’initiation aux médias et à l’information.</a:t>
            </a:r>
          </a:p>
          <a:p>
            <a:r>
              <a:rPr lang="fr-FR" i="1" dirty="0" smtClean="0">
                <a:latin typeface="Calibri" panose="020F0502020204030204" pitchFamily="34" charset="0"/>
                <a:cs typeface="Calibri" panose="020F0502020204030204" pitchFamily="34" charset="0"/>
              </a:rPr>
              <a:t>Les </a:t>
            </a:r>
            <a:r>
              <a:rPr lang="fr-FR" i="1" dirty="0">
                <a:latin typeface="Calibri" panose="020F0502020204030204" pitchFamily="34" charset="0"/>
                <a:cs typeface="Calibri" panose="020F0502020204030204" pitchFamily="34" charset="0"/>
              </a:rPr>
              <a:t>MIL prennent en compte toutes les formes de médias et les autres moyens d’accès à l’information comme les bibliothèques, les archives, les musées et l’Internet et ce peu importent les technologies utilisée »</a:t>
            </a:r>
            <a:r>
              <a:rPr lang="fr-FR" dirty="0">
                <a:latin typeface="Calibri" panose="020F0502020204030204" pitchFamily="34" charset="0"/>
                <a:cs typeface="Calibri" panose="020F0502020204030204" pitchFamily="34" charset="0"/>
              </a:rPr>
              <a:t> (UNESCO, 2016). </a:t>
            </a:r>
            <a:endParaRPr lang="fr-FR" dirty="0" smtClean="0">
              <a:latin typeface="Calibri" panose="020F0502020204030204" pitchFamily="34" charset="0"/>
              <a:cs typeface="Calibri" panose="020F0502020204030204" pitchFamily="34" charset="0"/>
            </a:endParaRPr>
          </a:p>
          <a:p>
            <a:r>
              <a:rPr lang="fr-FR" dirty="0" smtClean="0">
                <a:latin typeface="Calibri" panose="020F0502020204030204" pitchFamily="34" charset="0"/>
                <a:cs typeface="Calibri" panose="020F0502020204030204" pitchFamily="34" charset="0"/>
              </a:rPr>
              <a:t>L’UNESCO propose </a:t>
            </a:r>
            <a:r>
              <a:rPr lang="fr-FR" dirty="0">
                <a:latin typeface="Calibri" panose="020F0502020204030204" pitchFamily="34" charset="0"/>
                <a:cs typeface="Calibri" panose="020F0502020204030204" pitchFamily="34" charset="0"/>
              </a:rPr>
              <a:t>cinq lois de la </a:t>
            </a:r>
            <a:r>
              <a:rPr lang="fr-FR" i="1" dirty="0">
                <a:latin typeface="Calibri" panose="020F0502020204030204" pitchFamily="34" charset="0"/>
                <a:cs typeface="Calibri" panose="020F0502020204030204" pitchFamily="34" charset="0"/>
              </a:rPr>
              <a:t>MIL</a:t>
            </a:r>
            <a:r>
              <a:rPr lang="fr-FR" dirty="0">
                <a:latin typeface="Calibri" panose="020F0502020204030204" pitchFamily="34" charset="0"/>
                <a:cs typeface="Calibri" panose="020F0502020204030204" pitchFamily="34" charset="0"/>
              </a:rPr>
              <a:t> en lien avec des compétences à développer, traduites en plusieurs langues pour favoriser l’ébauche d’un espace commun de réflexion. </a:t>
            </a:r>
          </a:p>
          <a:p>
            <a:endParaRPr lang="fr-FR" dirty="0"/>
          </a:p>
          <a:p>
            <a:endParaRPr lang="fr-FR" dirty="0"/>
          </a:p>
        </p:txBody>
      </p:sp>
      <p:pic>
        <p:nvPicPr>
          <p:cNvPr id="4" name="Image 3"/>
          <p:cNvPicPr/>
          <p:nvPr/>
        </p:nvPicPr>
        <p:blipFill rotWithShape="1">
          <a:blip r:embed="rId2"/>
          <a:srcRect l="27942" t="15879" r="28081" b="7077"/>
          <a:stretch/>
        </p:blipFill>
        <p:spPr bwMode="auto">
          <a:xfrm>
            <a:off x="7264400" y="1424686"/>
            <a:ext cx="4864101" cy="48846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774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EMI</a:t>
            </a:r>
            <a:endParaRPr lang="fr-FR" dirty="0"/>
          </a:p>
        </p:txBody>
      </p:sp>
      <p:sp>
        <p:nvSpPr>
          <p:cNvPr id="3" name="Espace réservé du contenu 2"/>
          <p:cNvSpPr>
            <a:spLocks noGrp="1"/>
          </p:cNvSpPr>
          <p:nvPr>
            <p:ph idx="1"/>
          </p:nvPr>
        </p:nvSpPr>
        <p:spPr/>
        <p:txBody>
          <a:bodyPr/>
          <a:lstStyle/>
          <a:p>
            <a:pPr algn="just"/>
            <a:r>
              <a:rPr lang="fr-FR" dirty="0" smtClean="0">
                <a:latin typeface="Calibri" panose="020F0502020204030204" pitchFamily="34" charset="0"/>
                <a:cs typeface="Calibri" panose="020F0502020204030204" pitchFamily="34" charset="0"/>
              </a:rPr>
              <a:t>Cette </a:t>
            </a:r>
            <a:r>
              <a:rPr lang="fr-FR" dirty="0">
                <a:latin typeface="Calibri" panose="020F0502020204030204" pitchFamily="34" charset="0"/>
                <a:cs typeface="Calibri" panose="020F0502020204030204" pitchFamily="34" charset="0"/>
              </a:rPr>
              <a:t>éducation aux médias </a:t>
            </a:r>
            <a:r>
              <a:rPr lang="fr-FR" dirty="0" smtClean="0">
                <a:latin typeface="Calibri" panose="020F0502020204030204" pitchFamily="34" charset="0"/>
                <a:cs typeface="Calibri" panose="020F0502020204030204" pitchFamily="34" charset="0"/>
              </a:rPr>
              <a:t>et à l’information doit </a:t>
            </a:r>
            <a:r>
              <a:rPr lang="fr-FR" dirty="0">
                <a:latin typeface="Calibri" panose="020F0502020204030204" pitchFamily="34" charset="0"/>
                <a:cs typeface="Calibri" panose="020F0502020204030204" pitchFamily="34" charset="0"/>
              </a:rPr>
              <a:t>apprendre aux élèves une utilisation pertinente et autonome des médias tout en mettant en avant la dimension créative et communicationnelle, afin que les élèves puissent exercer leur liberté d’expression (</a:t>
            </a:r>
            <a:r>
              <a:rPr lang="fr-FR" dirty="0" err="1">
                <a:latin typeface="Calibri" panose="020F0502020204030204" pitchFamily="34" charset="0"/>
                <a:cs typeface="Calibri" panose="020F0502020204030204" pitchFamily="34" charset="0"/>
              </a:rPr>
              <a:t>Corroy</a:t>
            </a:r>
            <a:r>
              <a:rPr lang="fr-FR" dirty="0">
                <a:latin typeface="Calibri" panose="020F0502020204030204" pitchFamily="34" charset="0"/>
                <a:cs typeface="Calibri" panose="020F0502020204030204" pitchFamily="34" charset="0"/>
              </a:rPr>
              <a:t> 2015).  </a:t>
            </a:r>
            <a:endParaRPr lang="fr-FR"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Mais </a:t>
            </a:r>
            <a:r>
              <a:rPr lang="fr-FR" dirty="0">
                <a:latin typeface="Calibri" panose="020F0502020204030204" pitchFamily="34" charset="0"/>
                <a:cs typeface="Calibri" panose="020F0502020204030204" pitchFamily="34" charset="0"/>
              </a:rPr>
              <a:t>l’outil numérique ne doit pas être utilisé sans retour critique, il est nécessaire que les citoyens-consommateurs aient une « </a:t>
            </a:r>
            <a:r>
              <a:rPr lang="fr-FR" i="1" dirty="0">
                <a:latin typeface="Calibri" panose="020F0502020204030204" pitchFamily="34" charset="0"/>
                <a:cs typeface="Calibri" panose="020F0502020204030204" pitchFamily="34" charset="0"/>
              </a:rPr>
              <a:t>compréhension critique des logiques communicationnelles et des enjeux d’ordres économiques, politiques, culturels, sociaux et techniques des usages des médias » </a:t>
            </a:r>
            <a:r>
              <a:rPr lang="fr-FR" dirty="0">
                <a:latin typeface="Calibri" panose="020F0502020204030204" pitchFamily="34" charset="0"/>
                <a:cs typeface="Calibri" panose="020F0502020204030204" pitchFamily="34" charset="0"/>
              </a:rPr>
              <a:t>(</a:t>
            </a:r>
            <a:r>
              <a:rPr lang="fr-FR" dirty="0" err="1">
                <a:latin typeface="Calibri" panose="020F0502020204030204" pitchFamily="34" charset="0"/>
                <a:cs typeface="Calibri" panose="020F0502020204030204" pitchFamily="34" charset="0"/>
              </a:rPr>
              <a:t>Loicq</a:t>
            </a:r>
            <a:r>
              <a:rPr lang="fr-FR" dirty="0">
                <a:latin typeface="Calibri" panose="020F0502020204030204" pitchFamily="34" charset="0"/>
                <a:cs typeface="Calibri" panose="020F0502020204030204" pitchFamily="34" charset="0"/>
              </a:rPr>
              <a:t> 2017, 54‑55). </a:t>
            </a:r>
          </a:p>
        </p:txBody>
      </p:sp>
    </p:spTree>
    <p:extLst>
      <p:ext uri="{BB962C8B-B14F-4D97-AF65-F5344CB8AC3E}">
        <p14:creationId xmlns:p14="http://schemas.microsoft.com/office/powerpoint/2010/main" val="2403469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Education aux médias et à l’information</a:t>
            </a:r>
            <a:endParaRPr lang="fr-FR" dirty="0"/>
          </a:p>
        </p:txBody>
      </p:sp>
      <p:sp>
        <p:nvSpPr>
          <p:cNvPr id="3" name="Espace réservé du contenu 2"/>
          <p:cNvSpPr>
            <a:spLocks noGrp="1"/>
          </p:cNvSpPr>
          <p:nvPr>
            <p:ph idx="1"/>
          </p:nvPr>
        </p:nvSpPr>
        <p:spPr/>
        <p:txBody>
          <a:bodyPr>
            <a:normAutofit/>
          </a:bodyPr>
          <a:lstStyle/>
          <a:p>
            <a:r>
              <a:rPr lang="fr-FR" dirty="0">
                <a:latin typeface="Calibri" panose="020F0502020204030204" pitchFamily="34" charset="0"/>
                <a:cs typeface="Calibri" panose="020F0502020204030204" pitchFamily="34" charset="0"/>
              </a:rPr>
              <a:t>L</a:t>
            </a:r>
            <a:r>
              <a:rPr lang="fr-FR" dirty="0" smtClean="0">
                <a:latin typeface="Calibri" panose="020F0502020204030204" pitchFamily="34" charset="0"/>
                <a:cs typeface="Calibri" panose="020F0502020204030204" pitchFamily="34" charset="0"/>
              </a:rPr>
              <a:t>’objectif  </a:t>
            </a:r>
            <a:r>
              <a:rPr lang="fr-FR" dirty="0" err="1" smtClean="0">
                <a:latin typeface="Calibri" panose="020F0502020204030204" pitchFamily="34" charset="0"/>
                <a:cs typeface="Calibri" panose="020F0502020204030204" pitchFamily="34" charset="0"/>
              </a:rPr>
              <a:t>dela</a:t>
            </a:r>
            <a:r>
              <a:rPr lang="fr-FR" dirty="0" smtClean="0">
                <a:latin typeface="Calibri" panose="020F0502020204030204" pitchFamily="34" charset="0"/>
                <a:cs typeface="Calibri" panose="020F0502020204030204" pitchFamily="34" charset="0"/>
              </a:rPr>
              <a:t> </a:t>
            </a:r>
            <a:r>
              <a:rPr lang="fr-FR" i="1" dirty="0" smtClean="0">
                <a:latin typeface="Calibri" panose="020F0502020204030204" pitchFamily="34" charset="0"/>
                <a:cs typeface="Calibri" panose="020F0502020204030204" pitchFamily="34" charset="0"/>
              </a:rPr>
              <a:t>MIL</a:t>
            </a:r>
            <a:r>
              <a:rPr lang="fr-FR" dirty="0" smtClean="0">
                <a:latin typeface="Calibri" panose="020F0502020204030204" pitchFamily="34" charset="0"/>
                <a:cs typeface="Calibri" panose="020F0502020204030204" pitchFamily="34" charset="0"/>
              </a:rPr>
              <a:t> d’après le </a:t>
            </a:r>
            <a:r>
              <a:rPr lang="fr-FR" dirty="0">
                <a:latin typeface="Calibri" panose="020F0502020204030204" pitchFamily="34" charset="0"/>
                <a:cs typeface="Calibri" panose="020F0502020204030204" pitchFamily="34" charset="0"/>
              </a:rPr>
              <a:t>Conseil de l’Europe </a:t>
            </a:r>
            <a:r>
              <a:rPr lang="fr-FR" dirty="0" smtClean="0">
                <a:latin typeface="Calibri" panose="020F0502020204030204" pitchFamily="34" charset="0"/>
                <a:cs typeface="Calibri" panose="020F0502020204030204" pitchFamily="34" charset="0"/>
              </a:rPr>
              <a:t>est </a:t>
            </a:r>
            <a:r>
              <a:rPr lang="fr-FR" dirty="0">
                <a:latin typeface="Calibri" panose="020F0502020204030204" pitchFamily="34" charset="0"/>
                <a:cs typeface="Calibri" panose="020F0502020204030204" pitchFamily="34" charset="0"/>
              </a:rPr>
              <a:t>de former des citoyens numériques et de transmettre des</a:t>
            </a:r>
            <a:r>
              <a:rPr lang="fr-FR" b="1" dirty="0">
                <a:latin typeface="Calibri" panose="020F0502020204030204" pitchFamily="34" charset="0"/>
                <a:cs typeface="Calibri" panose="020F0502020204030204" pitchFamily="34" charset="0"/>
              </a:rPr>
              <a:t> fondamentaux </a:t>
            </a:r>
            <a:r>
              <a:rPr lang="fr-FR" dirty="0">
                <a:latin typeface="Calibri" panose="020F0502020204030204" pitchFamily="34" charset="0"/>
                <a:cs typeface="Calibri" panose="020F0502020204030204" pitchFamily="34" charset="0"/>
              </a:rPr>
              <a:t>qui « </a:t>
            </a:r>
            <a:r>
              <a:rPr lang="fr-FR" i="1" dirty="0">
                <a:latin typeface="Calibri" panose="020F0502020204030204" pitchFamily="34" charset="0"/>
                <a:cs typeface="Calibri" panose="020F0502020204030204" pitchFamily="34" charset="0"/>
              </a:rPr>
              <a:t>peuvent apporter aux enfants les compétences nécessaires à la coopération, à la créativité et à l’innovation sociale [...] et favorisent leurs droits de l’homme et leur compréhension des valeurs partagées, ce qui, en retour, contribue à l’édification de sociétés plus inclusives</a:t>
            </a:r>
            <a:r>
              <a:rPr lang="fr-FR" dirty="0">
                <a:latin typeface="Calibri" panose="020F0502020204030204" pitchFamily="34" charset="0"/>
                <a:cs typeface="Calibri" panose="020F0502020204030204" pitchFamily="34" charset="0"/>
              </a:rPr>
              <a:t> » (Frau-</a:t>
            </a:r>
            <a:r>
              <a:rPr lang="fr-FR" dirty="0" err="1">
                <a:latin typeface="Calibri" panose="020F0502020204030204" pitchFamily="34" charset="0"/>
                <a:cs typeface="Calibri" panose="020F0502020204030204" pitchFamily="34" charset="0"/>
              </a:rPr>
              <a:t>Meigs</a:t>
            </a:r>
            <a:r>
              <a:rPr lang="fr-FR" dirty="0">
                <a:latin typeface="Calibri" panose="020F0502020204030204" pitchFamily="34" charset="0"/>
                <a:cs typeface="Calibri" panose="020F0502020204030204" pitchFamily="34" charset="0"/>
              </a:rPr>
              <a:t>, &amp; </a:t>
            </a:r>
            <a:r>
              <a:rPr lang="fr-FR" dirty="0" err="1">
                <a:latin typeface="Calibri" panose="020F0502020204030204" pitchFamily="34" charset="0"/>
                <a:cs typeface="Calibri" panose="020F0502020204030204" pitchFamily="34" charset="0"/>
              </a:rPr>
              <a:t>Hibbard</a:t>
            </a:r>
            <a:r>
              <a:rPr lang="fr-FR" dirty="0">
                <a:latin typeface="Calibri" panose="020F0502020204030204" pitchFamily="34" charset="0"/>
                <a:cs typeface="Calibri" panose="020F0502020204030204" pitchFamily="34" charset="0"/>
              </a:rPr>
              <a:t>, 2016). </a:t>
            </a:r>
            <a:endParaRPr lang="fr-FR" dirty="0" smtClean="0">
              <a:latin typeface="Calibri" panose="020F0502020204030204" pitchFamily="34" charset="0"/>
              <a:cs typeface="Calibri" panose="020F0502020204030204" pitchFamily="34" charset="0"/>
            </a:endParaRPr>
          </a:p>
          <a:p>
            <a:r>
              <a:rPr lang="fr-FR" dirty="0" smtClean="0">
                <a:latin typeface="Calibri" panose="020F0502020204030204" pitchFamily="34" charset="0"/>
                <a:cs typeface="Calibri" panose="020F0502020204030204" pitchFamily="34" charset="0"/>
                <a:sym typeface="Wingdings" panose="05000000000000000000" pitchFamily="2" charset="2"/>
              </a:rPr>
              <a:t></a:t>
            </a:r>
            <a:r>
              <a:rPr lang="fr-FR" dirty="0" smtClean="0">
                <a:latin typeface="Calibri" panose="020F0502020204030204" pitchFamily="34" charset="0"/>
                <a:cs typeface="Calibri" panose="020F0502020204030204" pitchFamily="34" charset="0"/>
              </a:rPr>
              <a:t>objectifs </a:t>
            </a:r>
            <a:r>
              <a:rPr lang="fr-FR" dirty="0">
                <a:latin typeface="Calibri" panose="020F0502020204030204" pitchFamily="34" charset="0"/>
                <a:cs typeface="Calibri" panose="020F0502020204030204" pitchFamily="34" charset="0"/>
              </a:rPr>
              <a:t>citoyens et politiques pour protéger la démocratie en favorisant un accès critique de l’information </a:t>
            </a:r>
            <a:endParaRPr lang="fr-FR"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8856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formes de l’EMI à l’école primaire</a:t>
            </a:r>
            <a:endParaRPr lang="fr-FR" dirty="0"/>
          </a:p>
        </p:txBody>
      </p:sp>
      <p:sp>
        <p:nvSpPr>
          <p:cNvPr id="3" name="Espace réservé du contenu 2"/>
          <p:cNvSpPr>
            <a:spLocks noGrp="1"/>
          </p:cNvSpPr>
          <p:nvPr>
            <p:ph idx="1"/>
          </p:nvPr>
        </p:nvSpPr>
        <p:spPr>
          <a:xfrm>
            <a:off x="1024129" y="2286000"/>
            <a:ext cx="3878071" cy="4023360"/>
          </a:xfrm>
        </p:spPr>
        <p:txBody>
          <a:bodyPr>
            <a:normAutofit/>
          </a:bodyPr>
          <a:lstStyle/>
          <a:p>
            <a:pPr algn="just"/>
            <a:r>
              <a:rPr lang="fr-FR" dirty="0">
                <a:latin typeface="Calibri" panose="020F0502020204030204" pitchFamily="34" charset="0"/>
                <a:cs typeface="Calibri" panose="020F0502020204030204" pitchFamily="34" charset="0"/>
              </a:rPr>
              <a:t>Les programmes français demandent aux enseignants de transmettre une culture numérique aux élèves et développer leur esprit critique. </a:t>
            </a:r>
            <a:endParaRPr lang="fr-FR"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Convergences de la culture de l’information, la culture médiatique et la culture numérique dans l’EMI</a:t>
            </a:r>
            <a:endParaRPr lang="fr-FR" dirty="0">
              <a:latin typeface="Calibri" panose="020F0502020204030204" pitchFamily="34" charset="0"/>
              <a:cs typeface="Calibri" panose="020F0502020204030204" pitchFamily="34" charset="0"/>
            </a:endParaRPr>
          </a:p>
        </p:txBody>
      </p:sp>
      <p:pic>
        <p:nvPicPr>
          <p:cNvPr id="4" name="Image 3"/>
          <p:cNvPicPr/>
          <p:nvPr/>
        </p:nvPicPr>
        <p:blipFill rotWithShape="1">
          <a:blip r:embed="rId2"/>
          <a:srcRect l="57019" t="18470" r="2575" b="15520"/>
          <a:stretch/>
        </p:blipFill>
        <p:spPr bwMode="auto">
          <a:xfrm>
            <a:off x="4902200" y="2286000"/>
            <a:ext cx="7289800" cy="4229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1552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IA</a:t>
            </a:r>
            <a:endParaRPr lang="fr-FR" dirty="0"/>
          </a:p>
        </p:txBody>
      </p:sp>
      <p:sp>
        <p:nvSpPr>
          <p:cNvPr id="3" name="Espace réservé du contenu 2"/>
          <p:cNvSpPr>
            <a:spLocks noGrp="1"/>
          </p:cNvSpPr>
          <p:nvPr>
            <p:ph idx="1"/>
          </p:nvPr>
        </p:nvSpPr>
        <p:spPr/>
        <p:txBody>
          <a:bodyPr/>
          <a:lstStyle/>
          <a:p>
            <a:pPr algn="just"/>
            <a:r>
              <a:rPr lang="fr-FR" dirty="0">
                <a:latin typeface="Calibri" panose="020F0502020204030204" pitchFamily="34" charset="0"/>
                <a:cs typeface="Calibri" panose="020F0502020204030204" pitchFamily="34" charset="0"/>
              </a:rPr>
              <a:t>Le terme d'intelligence artificielle fut mentionné en 1956 par Marvin </a:t>
            </a:r>
            <a:r>
              <a:rPr lang="fr-FR" dirty="0" err="1">
                <a:latin typeface="Calibri" panose="020F0502020204030204" pitchFamily="34" charset="0"/>
                <a:cs typeface="Calibri" panose="020F0502020204030204" pitchFamily="34" charset="0"/>
              </a:rPr>
              <a:t>Minsky</a:t>
            </a:r>
            <a:r>
              <a:rPr lang="fr-FR" dirty="0">
                <a:latin typeface="Calibri" panose="020F0502020204030204" pitchFamily="34" charset="0"/>
                <a:cs typeface="Calibri" panose="020F0502020204030204" pitchFamily="34" charset="0"/>
              </a:rPr>
              <a:t> lors d’un colloque scientifique et présenté comme « </a:t>
            </a:r>
            <a:r>
              <a:rPr lang="fr-FR" i="1" dirty="0">
                <a:latin typeface="Calibri" panose="020F0502020204030204" pitchFamily="34" charset="0"/>
                <a:cs typeface="Calibri" panose="020F0502020204030204" pitchFamily="34" charset="0"/>
              </a:rPr>
              <a:t>la construction de programmes informatiques capables d'accomplir des tâches qui sont, pour l'instant, accomplies de façon plus satisfaisantes par des êtres humains » </a:t>
            </a:r>
            <a:r>
              <a:rPr lang="fr-FR" dirty="0">
                <a:latin typeface="Calibri" panose="020F0502020204030204" pitchFamily="34" charset="0"/>
                <a:cs typeface="Calibri" panose="020F0502020204030204" pitchFamily="34" charset="0"/>
              </a:rPr>
              <a:t>(Georges 2019, paragr. 3)</a:t>
            </a:r>
            <a:r>
              <a:rPr lang="fr-FR" i="1" dirty="0">
                <a:latin typeface="Calibri" panose="020F0502020204030204" pitchFamily="34" charset="0"/>
                <a:cs typeface="Calibri" panose="020F0502020204030204" pitchFamily="34" charset="0"/>
              </a:rPr>
              <a:t>.</a:t>
            </a:r>
            <a:r>
              <a:rPr lang="fr-FR" dirty="0">
                <a:latin typeface="Calibri" panose="020F0502020204030204" pitchFamily="34" charset="0"/>
                <a:cs typeface="Calibri" panose="020F0502020204030204" pitchFamily="34" charset="0"/>
              </a:rPr>
              <a:t> </a:t>
            </a:r>
          </a:p>
          <a:p>
            <a:pPr algn="just"/>
            <a:r>
              <a:rPr lang="fr-FR" dirty="0">
                <a:latin typeface="Calibri" panose="020F0502020204030204" pitchFamily="34" charset="0"/>
                <a:cs typeface="Calibri" panose="020F0502020204030204" pitchFamily="34" charset="0"/>
              </a:rPr>
              <a:t>De nos jours, l’intelligence artificielle fait référence à la fois à la discipline scientifique qui recourt aux algorithmes</a:t>
            </a:r>
            <a:r>
              <a:rPr lang="fr-FR" i="1" dirty="0">
                <a:latin typeface="Calibri" panose="020F0502020204030204" pitchFamily="34" charset="0"/>
                <a:cs typeface="Calibri" panose="020F0502020204030204" pitchFamily="34" charset="0"/>
              </a:rPr>
              <a:t> « pour modéliser et simuler des facultés intellectuelles comme le raisonnement, la compréhension du langage naturel, la perception</a:t>
            </a:r>
            <a:r>
              <a:rPr lang="fr-FR" dirty="0">
                <a:latin typeface="Calibri" panose="020F0502020204030204" pitchFamily="34" charset="0"/>
                <a:cs typeface="Calibri" panose="020F0502020204030204" pitchFamily="34" charset="0"/>
              </a:rPr>
              <a:t> » humaines (</a:t>
            </a:r>
            <a:r>
              <a:rPr lang="fr-FR" dirty="0" err="1">
                <a:latin typeface="Calibri" panose="020F0502020204030204" pitchFamily="34" charset="0"/>
                <a:cs typeface="Calibri" panose="020F0502020204030204" pitchFamily="34" charset="0"/>
              </a:rPr>
              <a:t>Ganascia</a:t>
            </a:r>
            <a:r>
              <a:rPr lang="fr-FR" dirty="0">
                <a:latin typeface="Calibri" panose="020F0502020204030204" pitchFamily="34" charset="0"/>
                <a:cs typeface="Calibri" panose="020F0502020204030204" pitchFamily="34" charset="0"/>
              </a:rPr>
              <a:t> 2017, 31), mais aussi à l’ingénierie qui produit des machines pour expérimenter ces modèles théoriques et les valider.</a:t>
            </a:r>
          </a:p>
          <a:p>
            <a:endParaRPr lang="fr-FR" dirty="0"/>
          </a:p>
        </p:txBody>
      </p:sp>
    </p:spTree>
    <p:extLst>
      <p:ext uri="{BB962C8B-B14F-4D97-AF65-F5344CB8AC3E}">
        <p14:creationId xmlns:p14="http://schemas.microsoft.com/office/powerpoint/2010/main" val="1694975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CHAT GPT et </a:t>
            </a:r>
            <a:r>
              <a:rPr lang="fr-FR" dirty="0" err="1" smtClean="0"/>
              <a:t>dall</a:t>
            </a:r>
            <a:r>
              <a:rPr lang="fr-FR" dirty="0" smtClean="0"/>
              <a:t> e</a:t>
            </a: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rotWithShape="1">
          <a:blip r:embed="rId2"/>
          <a:srcRect l="1782" t="17189" r="4123" b="6249"/>
          <a:stretch/>
        </p:blipFill>
        <p:spPr>
          <a:xfrm>
            <a:off x="0" y="3352800"/>
            <a:ext cx="7662161" cy="3505200"/>
          </a:xfrm>
          <a:prstGeom prst="rect">
            <a:avLst/>
          </a:prstGeom>
        </p:spPr>
      </p:pic>
      <p:pic>
        <p:nvPicPr>
          <p:cNvPr id="5" name="Image 4"/>
          <p:cNvPicPr>
            <a:picLocks noChangeAspect="1"/>
          </p:cNvPicPr>
          <p:nvPr/>
        </p:nvPicPr>
        <p:blipFill rotWithShape="1">
          <a:blip r:embed="rId3"/>
          <a:srcRect l="34969" t="17361" r="23548" b="25000"/>
          <a:stretch/>
        </p:blipFill>
        <p:spPr>
          <a:xfrm>
            <a:off x="6908800" y="77216"/>
            <a:ext cx="4993132" cy="3900517"/>
          </a:xfrm>
          <a:prstGeom prst="rect">
            <a:avLst/>
          </a:prstGeom>
        </p:spPr>
      </p:pic>
    </p:spTree>
    <p:extLst>
      <p:ext uri="{BB962C8B-B14F-4D97-AF65-F5344CB8AC3E}">
        <p14:creationId xmlns:p14="http://schemas.microsoft.com/office/powerpoint/2010/main" val="83540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Pratique (s)</a:t>
            </a:r>
            <a:endParaRPr lang="fr-FR" dirty="0"/>
          </a:p>
        </p:txBody>
      </p:sp>
      <p:sp>
        <p:nvSpPr>
          <p:cNvPr id="3" name="Espace réservé du contenu 2"/>
          <p:cNvSpPr>
            <a:spLocks noGrp="1"/>
          </p:cNvSpPr>
          <p:nvPr>
            <p:ph idx="1"/>
          </p:nvPr>
        </p:nvSpPr>
        <p:spPr/>
        <p:txBody>
          <a:bodyPr>
            <a:normAutofit fontScale="92500"/>
          </a:bodyPr>
          <a:lstStyle/>
          <a:p>
            <a:pPr algn="just"/>
            <a:r>
              <a:rPr lang="fr-FR" sz="2400" dirty="0" smtClean="0">
                <a:solidFill>
                  <a:schemeClr val="accent1"/>
                </a:solidFill>
                <a:latin typeface="Calibri" panose="020F0502020204030204" pitchFamily="34" charset="0"/>
                <a:cs typeface="Calibri" panose="020F0502020204030204" pitchFamily="34" charset="0"/>
              </a:rPr>
              <a:t>Le </a:t>
            </a:r>
            <a:r>
              <a:rPr lang="fr-FR" sz="2400" dirty="0">
                <a:solidFill>
                  <a:schemeClr val="accent1"/>
                </a:solidFill>
                <a:latin typeface="Calibri" panose="020F0502020204030204" pitchFamily="34" charset="0"/>
                <a:cs typeface="Calibri" panose="020F0502020204030204" pitchFamily="34" charset="0"/>
              </a:rPr>
              <a:t>terme « pratique »</a:t>
            </a:r>
            <a:r>
              <a:rPr lang="fr-FR" sz="2400" dirty="0">
                <a:latin typeface="Calibri" panose="020F0502020204030204" pitchFamily="34" charset="0"/>
                <a:cs typeface="Calibri" panose="020F0502020204030204" pitchFamily="34" charset="0"/>
              </a:rPr>
              <a:t> vient du verbe grec </a:t>
            </a:r>
            <a:r>
              <a:rPr lang="fr-FR" sz="2400" i="1" dirty="0" err="1">
                <a:latin typeface="Calibri" panose="020F0502020204030204" pitchFamily="34" charset="0"/>
                <a:cs typeface="Calibri" panose="020F0502020204030204" pitchFamily="34" charset="0"/>
              </a:rPr>
              <a:t>prattein</a:t>
            </a:r>
            <a:r>
              <a:rPr lang="fr-FR" sz="2400" dirty="0">
                <a:latin typeface="Calibri" panose="020F0502020204030204" pitchFamily="34" charset="0"/>
                <a:cs typeface="Calibri" panose="020F0502020204030204" pitchFamily="34" charset="0"/>
              </a:rPr>
              <a:t> signifiant « agir » qui donne </a:t>
            </a:r>
            <a:r>
              <a:rPr lang="fr-FR" sz="2400" i="1" dirty="0">
                <a:latin typeface="Calibri" panose="020F0502020204030204" pitchFamily="34" charset="0"/>
                <a:cs typeface="Calibri" panose="020F0502020204030204" pitchFamily="34" charset="0"/>
              </a:rPr>
              <a:t>praxis</a:t>
            </a:r>
            <a:r>
              <a:rPr lang="fr-FR" sz="2400" dirty="0">
                <a:latin typeface="Calibri" panose="020F0502020204030204" pitchFamily="34" charset="0"/>
                <a:cs typeface="Calibri" panose="020F0502020204030204" pitchFamily="34" charset="0"/>
              </a:rPr>
              <a:t>, « action ».[1]   La praxis englobe tout ce qu'on a toujours entendu sous les termes de « pratique », d'« application », de « technique », par opposition à la théorie pure.  Le terme de pratique se rapporte d’abord à une activité humaine et se situe dans une dialectique</a:t>
            </a:r>
            <a:r>
              <a:rPr lang="fr-FR" sz="2400" i="1"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de l’action et de la théorie. Le problème de leur action réciproque est omniprésent dans l’histoire de la pensée</a:t>
            </a:r>
            <a:r>
              <a:rPr lang="fr-FR" sz="2400" dirty="0" smtClean="0">
                <a:latin typeface="Calibri" panose="020F0502020204030204" pitchFamily="34" charset="0"/>
                <a:cs typeface="Calibri" panose="020F0502020204030204" pitchFamily="34" charset="0"/>
              </a:rPr>
              <a:t>.</a:t>
            </a:r>
          </a:p>
          <a:p>
            <a:pPr algn="just"/>
            <a:r>
              <a:rPr lang="fr-FR" sz="2400" i="1" dirty="0">
                <a:solidFill>
                  <a:schemeClr val="accent1"/>
                </a:solidFill>
                <a:latin typeface="Calibri" panose="020F0502020204030204" pitchFamily="34" charset="0"/>
                <a:cs typeface="Calibri" panose="020F0502020204030204" pitchFamily="34" charset="0"/>
              </a:rPr>
              <a:t>Pratique</a:t>
            </a:r>
            <a:r>
              <a:rPr lang="fr-FR" sz="2400" dirty="0">
                <a:solidFill>
                  <a:schemeClr val="accent1"/>
                </a:solidFill>
                <a:latin typeface="Calibri" panose="020F0502020204030204" pitchFamily="34" charset="0"/>
                <a:cs typeface="Calibri" panose="020F0502020204030204" pitchFamily="34" charset="0"/>
              </a:rPr>
              <a:t>,</a:t>
            </a:r>
            <a:r>
              <a:rPr lang="fr-FR" sz="2400" dirty="0">
                <a:latin typeface="Calibri" panose="020F0502020204030204" pitchFamily="34" charset="0"/>
                <a:cs typeface="Calibri" panose="020F0502020204030204" pitchFamily="34" charset="0"/>
              </a:rPr>
              <a:t> sous sa forme substantivée (</a:t>
            </a:r>
            <a:r>
              <a:rPr lang="fr-FR" sz="2400" i="1" dirty="0">
                <a:latin typeface="Calibri" panose="020F0502020204030204" pitchFamily="34" charset="0"/>
                <a:cs typeface="Calibri" panose="020F0502020204030204" pitchFamily="34" charset="0"/>
              </a:rPr>
              <a:t>une pratique</a:t>
            </a:r>
            <a:r>
              <a:rPr lang="fr-FR" sz="2400" dirty="0">
                <a:latin typeface="Calibri" panose="020F0502020204030204" pitchFamily="34" charset="0"/>
                <a:cs typeface="Calibri" panose="020F0502020204030204" pitchFamily="34" charset="0"/>
              </a:rPr>
              <a:t>) est un terme de sociologie. </a:t>
            </a:r>
          </a:p>
          <a:p>
            <a:pPr algn="just"/>
            <a:endParaRPr lang="fr-FR" sz="2400" dirty="0" smtClean="0">
              <a:latin typeface="Calibri" panose="020F0502020204030204" pitchFamily="34" charset="0"/>
              <a:cs typeface="Calibri" panose="020F0502020204030204" pitchFamily="34" charset="0"/>
            </a:endParaRPr>
          </a:p>
          <a:p>
            <a:pPr algn="just"/>
            <a:r>
              <a:rPr lang="fr-FR" sz="3600" b="1" dirty="0"/>
              <a:t/>
            </a:r>
            <a:br>
              <a:rPr lang="fr-FR" sz="3600" b="1" dirty="0"/>
            </a:br>
            <a:r>
              <a:rPr lang="fr-FR" sz="1800" dirty="0">
                <a:latin typeface="Calibri" panose="020F0502020204030204" pitchFamily="34" charset="0"/>
                <a:cs typeface="Calibri" panose="020F0502020204030204" pitchFamily="34" charset="0"/>
              </a:rPr>
              <a:t>[1]</a:t>
            </a:r>
            <a:r>
              <a:rPr lang="fr-FR" sz="1800" i="1" dirty="0">
                <a:latin typeface="Calibri" panose="020F0502020204030204" pitchFamily="34" charset="0"/>
                <a:cs typeface="Calibri" panose="020F0502020204030204" pitchFamily="34" charset="0"/>
              </a:rPr>
              <a:t>Dictionnaire des sciences humaines, anthropologie/sociologie(1994)</a:t>
            </a:r>
            <a:r>
              <a:rPr lang="fr-FR" sz="1800" dirty="0">
                <a:latin typeface="Calibri" panose="020F0502020204030204" pitchFamily="34" charset="0"/>
                <a:cs typeface="Calibri" panose="020F0502020204030204" pitchFamily="34" charset="0"/>
              </a:rPr>
              <a:t>  . </a:t>
            </a:r>
            <a:r>
              <a:rPr lang="en-GB" sz="1800" dirty="0">
                <a:latin typeface="Calibri" panose="020F0502020204030204" pitchFamily="34" charset="0"/>
                <a:cs typeface="Calibri" panose="020F0502020204030204" pitchFamily="34" charset="0"/>
              </a:rPr>
              <a:t>Paris : Nathan, p. 296.</a:t>
            </a:r>
            <a:endParaRPr lang="fr-FR" sz="1800" dirty="0">
              <a:latin typeface="Calibri" panose="020F0502020204030204" pitchFamily="34" charset="0"/>
              <a:cs typeface="Calibri" panose="020F0502020204030204" pitchFamily="34" charset="0"/>
            </a:endParaRPr>
          </a:p>
          <a:p>
            <a:pPr algn="just"/>
            <a:endParaRPr lang="fr-FR" sz="2400" dirty="0">
              <a:latin typeface="Calibri" panose="020F0502020204030204" pitchFamily="34" charset="0"/>
              <a:cs typeface="Calibri" panose="020F0502020204030204" pitchFamily="34" charset="0"/>
            </a:endParaRPr>
          </a:p>
          <a:p>
            <a:pPr algn="just"/>
            <a:endParaRPr lang="fr-FR" sz="2400" dirty="0" smtClean="0">
              <a:latin typeface="Calibri" panose="020F0502020204030204" pitchFamily="34" charset="0"/>
              <a:cs typeface="Calibri" panose="020F0502020204030204" pitchFamily="34" charset="0"/>
            </a:endParaRPr>
          </a:p>
          <a:p>
            <a:pPr algn="just"/>
            <a:endParaRPr lang="fr-FR" sz="2400"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3945648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mode girly">
      <a:dk1>
        <a:sysClr val="windowText" lastClr="000000"/>
      </a:dk1>
      <a:lt1>
        <a:sysClr val="window" lastClr="FFFFFF"/>
      </a:lt1>
      <a:dk2>
        <a:srgbClr val="454551"/>
      </a:dk2>
      <a:lt2>
        <a:srgbClr val="D8D9DC"/>
      </a:lt2>
      <a:accent1>
        <a:srgbClr val="E32D91"/>
      </a:accent1>
      <a:accent2>
        <a:srgbClr val="C830CC"/>
      </a:accent2>
      <a:accent3>
        <a:srgbClr val="EE81BD"/>
      </a:accent3>
      <a:accent4>
        <a:srgbClr val="4775E7"/>
      </a:accent4>
      <a:accent5>
        <a:srgbClr val="8971E1"/>
      </a:accent5>
      <a:accent6>
        <a:srgbClr val="D54773"/>
      </a:accent6>
      <a:hlink>
        <a:srgbClr val="6B9F25"/>
      </a:hlink>
      <a:folHlink>
        <a:srgbClr val="8C8C8C"/>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366</TotalTime>
  <Words>6209</Words>
  <Application>Microsoft Office PowerPoint</Application>
  <PresentationFormat>Grand écran</PresentationFormat>
  <Paragraphs>144</Paragraphs>
  <Slides>26</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Tw Cen MT</vt:lpstr>
      <vt:lpstr>Tw Cen MT Condensed</vt:lpstr>
      <vt:lpstr>Wingdings</vt:lpstr>
      <vt:lpstr>Wingdings 3</vt:lpstr>
      <vt:lpstr>Intégral</vt:lpstr>
      <vt:lpstr>Notions relatives à la recherche en EMI</vt:lpstr>
      <vt:lpstr>Histoire de l’EMI</vt:lpstr>
      <vt:lpstr>L’EMI selon l’UNESCO</vt:lpstr>
      <vt:lpstr>EMI</vt:lpstr>
      <vt:lpstr>Education aux médias et à l’information</vt:lpstr>
      <vt:lpstr>Les formes de l’EMI à l’école primaire</vt:lpstr>
      <vt:lpstr>IA</vt:lpstr>
      <vt:lpstr>CHAT GPT et dall e</vt:lpstr>
      <vt:lpstr>Pratique (s)</vt:lpstr>
      <vt:lpstr>La pratique, les pratiques</vt:lpstr>
      <vt:lpstr>Différents points de vue</vt:lpstr>
      <vt:lpstr>Usage</vt:lpstr>
      <vt:lpstr>Usage : </vt:lpstr>
      <vt:lpstr>Usage</vt:lpstr>
      <vt:lpstr>Comment les différencier?</vt:lpstr>
      <vt:lpstr>Usages et pratiques</vt:lpstr>
      <vt:lpstr>Usages vs Non-usages</vt:lpstr>
      <vt:lpstr>Représentations</vt:lpstr>
      <vt:lpstr>Ecole de Palo ALTO</vt:lpstr>
      <vt:lpstr>Goffman</vt:lpstr>
      <vt:lpstr>Représentations et pédagogie</vt:lpstr>
      <vt:lpstr>Dispositif</vt:lpstr>
      <vt:lpstr>Transdisciplinaire</vt:lpstr>
      <vt:lpstr>Education à </vt:lpstr>
      <vt:lpstr>Ressources</vt:lpstr>
      <vt:lpstr>Pratiques pédagogiques à l’école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 culture numérique et culture de l’information</dc:title>
  <dc:creator>jpascau</dc:creator>
  <cp:lastModifiedBy>Julie Pascau</cp:lastModifiedBy>
  <cp:revision>21</cp:revision>
  <dcterms:created xsi:type="dcterms:W3CDTF">2018-12-13T18:25:04Z</dcterms:created>
  <dcterms:modified xsi:type="dcterms:W3CDTF">2023-02-03T07:44:29Z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E0D575A0-31CD-405D-AAB2-63C44C11CA5B</vt:lpwstr>
  </property>
  <property fmtid="{D5CDD505-2E9C-101B-9397-08002B2CF9AE}" pid="3" name="ArticulatePath">
    <vt:lpwstr>Présentation1</vt:lpwstr>
  </property>
</Properties>
</file>