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3"/>
  </p:notesMasterIdLst>
  <p:sldIdLst>
    <p:sldId id="414" r:id="rId2"/>
    <p:sldId id="267" r:id="rId3"/>
    <p:sldId id="443" r:id="rId4"/>
    <p:sldId id="268" r:id="rId5"/>
    <p:sldId id="427" r:id="rId6"/>
    <p:sldId id="277" r:id="rId7"/>
    <p:sldId id="306" r:id="rId8"/>
    <p:sldId id="309" r:id="rId9"/>
    <p:sldId id="448" r:id="rId10"/>
    <p:sldId id="310" r:id="rId11"/>
    <p:sldId id="312" r:id="rId12"/>
    <p:sldId id="278" r:id="rId13"/>
    <p:sldId id="280" r:id="rId14"/>
    <p:sldId id="320" r:id="rId15"/>
    <p:sldId id="321" r:id="rId16"/>
    <p:sldId id="325" r:id="rId17"/>
    <p:sldId id="428" r:id="rId18"/>
    <p:sldId id="429" r:id="rId19"/>
    <p:sldId id="433" r:id="rId20"/>
    <p:sldId id="432" r:id="rId21"/>
    <p:sldId id="440" r:id="rId22"/>
    <p:sldId id="437" r:id="rId23"/>
    <p:sldId id="439" r:id="rId24"/>
    <p:sldId id="442" r:id="rId25"/>
    <p:sldId id="438" r:id="rId26"/>
    <p:sldId id="326" r:id="rId27"/>
    <p:sldId id="445" r:id="rId28"/>
    <p:sldId id="314" r:id="rId29"/>
    <p:sldId id="315" r:id="rId30"/>
    <p:sldId id="328" r:id="rId31"/>
    <p:sldId id="444" r:id="rId32"/>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663300"/>
    <a:srgbClr val="A50021"/>
    <a:srgbClr val="800000"/>
    <a:srgbClr val="FF0000"/>
    <a:srgbClr val="003300"/>
    <a:srgbClr val="80008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autoAdjust="0"/>
    <p:restoredTop sz="92116" autoAdjust="0"/>
  </p:normalViewPr>
  <p:slideViewPr>
    <p:cSldViewPr snapToGrid="0">
      <p:cViewPr varScale="1">
        <p:scale>
          <a:sx n="109" d="100"/>
          <a:sy n="109" d="100"/>
        </p:scale>
        <p:origin x="1707" y="5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defTabSz="954088">
              <a:defRPr sz="1300"/>
            </a:lvl1pPr>
          </a:lstStyle>
          <a:p>
            <a:pPr>
              <a:defRPr/>
            </a:pPr>
            <a:endParaRPr lang="fr-FR"/>
          </a:p>
        </p:txBody>
      </p:sp>
      <p:sp>
        <p:nvSpPr>
          <p:cNvPr id="1136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algn="r" defTabSz="954088">
              <a:defRPr sz="1300"/>
            </a:lvl1pPr>
          </a:lstStyle>
          <a:p>
            <a:pPr>
              <a:defRPr/>
            </a:pPr>
            <a:endParaRPr lang="fr-FR"/>
          </a:p>
        </p:txBody>
      </p:sp>
      <p:sp>
        <p:nvSpPr>
          <p:cNvPr id="8909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36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defTabSz="954088">
              <a:defRPr sz="1300"/>
            </a:lvl1pPr>
          </a:lstStyle>
          <a:p>
            <a:pPr>
              <a:defRPr/>
            </a:pPr>
            <a:endParaRPr lang="fr-FR"/>
          </a:p>
        </p:txBody>
      </p:sp>
      <p:sp>
        <p:nvSpPr>
          <p:cNvPr id="1136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algn="r" defTabSz="954088">
              <a:defRPr sz="1300"/>
            </a:lvl1pPr>
          </a:lstStyle>
          <a:p>
            <a:pPr>
              <a:defRPr/>
            </a:pPr>
            <a:fld id="{19C74D82-8993-43D1-A094-0630D9999B25}" type="slidenum">
              <a:rPr lang="fr-FR"/>
              <a:pPr>
                <a:defRPr/>
              </a:pPr>
              <a:t>‹N°›</a:t>
            </a:fld>
            <a:endParaRPr lang="fr-FR"/>
          </a:p>
        </p:txBody>
      </p:sp>
    </p:spTree>
    <p:extLst>
      <p:ext uri="{BB962C8B-B14F-4D97-AF65-F5344CB8AC3E}">
        <p14:creationId xmlns:p14="http://schemas.microsoft.com/office/powerpoint/2010/main" val="1045937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gifrance.gouv.fr/html/actualite/actualite_legislative/EI_reforme_collectivites_territoriale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Tradition bourgeoise d’ancien Régime:  les villes « affranchies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Création par la Constituante en 1789 (sur la base des 40000 paroisses d’Ancien Régime)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La maille départementale : une journée de cheval du chef lieu de canton</a:t>
            </a:r>
          </a:p>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5</a:t>
            </a:fld>
            <a:endParaRPr lang="fr-FR"/>
          </a:p>
        </p:txBody>
      </p:sp>
    </p:spTree>
    <p:extLst>
      <p:ext uri="{BB962C8B-B14F-4D97-AF65-F5344CB8AC3E}">
        <p14:creationId xmlns:p14="http://schemas.microsoft.com/office/powerpoint/2010/main" val="336539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C'est sur ces bases que le général de Gaulle, après son retour au pouvoir, lance, par décret du 14 mars 1964, la régionalisation, conçue comme un des éléments de la rénovation de l'État. Le cadre étatique n'est toutefois pas remis en question. Les entités sont placées sous la tutelle des préfets de région. Ce dernier prépare et exécute la tranche régionale du plan, il exerce une autorité hiérarchique sur les chefs des services extérieurs de l'État. Une "mission régionale" (futur SGAR) l'assiste. Le préfet de région consulte la conférence administrative régionale (CAR), comprenant les préfets de départements et des hauts fonctionnaires. Il recueille aussi l'avis de la commission de développement économique régionale (CODER), où siègent élus locaux, représentants des organisations socioprofessionnelles ou personnalités nommées.</a:t>
            </a:r>
          </a:p>
          <a:p>
            <a:endParaRPr lang="fr-FR" dirty="0" smtClean="0"/>
          </a:p>
          <a:p>
            <a:r>
              <a:rPr lang="fr-FR" dirty="0" smtClean="0"/>
              <a:t>Sous la présidence de Georges Pompidou, tandis que la Corse, vingt-deuxième région, est détachée de la Provence-Côte d'Azur en 1970, la loi du 5 juillet 1972 confère aux régions le statut d'établissement public, personne morale soumise au principe de spécialisation. Elles se voient confier le développement  économique régional, la participation à l'élaboration et à l'exécution du plan, la réalisation d'équipements d'intérêt régional. Le préfet de région assure l'exécutif de l'établissement public. Le conseil régional est composé d'élus de la région, munis de certains pouvoirs de décision. La région dispose d'un budget propre.</a:t>
            </a:r>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6</a:t>
            </a:fld>
            <a:endParaRPr lang="fr-FR"/>
          </a:p>
        </p:txBody>
      </p:sp>
    </p:spTree>
    <p:extLst>
      <p:ext uri="{BB962C8B-B14F-4D97-AF65-F5344CB8AC3E}">
        <p14:creationId xmlns:p14="http://schemas.microsoft.com/office/powerpoint/2010/main" val="351593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10</a:t>
            </a:fld>
            <a:endParaRPr lang="fr-FR"/>
          </a:p>
        </p:txBody>
      </p:sp>
    </p:spTree>
    <p:extLst>
      <p:ext uri="{BB962C8B-B14F-4D97-AF65-F5344CB8AC3E}">
        <p14:creationId xmlns:p14="http://schemas.microsoft.com/office/powerpoint/2010/main" val="413662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3" eaLnBrk="1" hangingPunct="1">
              <a:lnSpc>
                <a:spcPct val="80000"/>
              </a:lnSpc>
            </a:pPr>
            <a:r>
              <a:rPr lang="fr-FR" sz="1200" dirty="0" smtClean="0"/>
              <a:t>Espagne : 7 communautés autonomes « à voie rapide »; 10 « à voie lente » + régime foral pour le pays Basque et la Navarre</a:t>
            </a:r>
          </a:p>
          <a:p>
            <a:pPr lvl="3" eaLnBrk="1" hangingPunct="1">
              <a:lnSpc>
                <a:spcPct val="80000"/>
              </a:lnSpc>
            </a:pPr>
            <a:r>
              <a:rPr lang="fr-FR" sz="1200" dirty="0" smtClean="0"/>
              <a:t>Italie : 15 régions à statut ordinaire et 5 à régime spécial (Sardaigne, Sicile, Val d’Aoste…)</a:t>
            </a:r>
          </a:p>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12</a:t>
            </a:fld>
            <a:endParaRPr lang="fr-FR"/>
          </a:p>
        </p:txBody>
      </p:sp>
    </p:spTree>
    <p:extLst>
      <p:ext uri="{BB962C8B-B14F-4D97-AF65-F5344CB8AC3E}">
        <p14:creationId xmlns:p14="http://schemas.microsoft.com/office/powerpoint/2010/main" val="297956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4"/>
            <a:r>
              <a:rPr lang="fr-FR" sz="1800" dirty="0" smtClean="0"/>
              <a:t>rattachements: </a:t>
            </a:r>
          </a:p>
          <a:p>
            <a:pPr lvl="5"/>
            <a:r>
              <a:rPr lang="fr-FR" sz="1800" dirty="0" smtClean="0"/>
              <a:t> de la région alpine (Grenoble)  à la région Rhône (Lyon)</a:t>
            </a:r>
          </a:p>
          <a:p>
            <a:pPr lvl="5"/>
            <a:r>
              <a:rPr lang="fr-FR" sz="1800" dirty="0" smtClean="0"/>
              <a:t>Des Pyrénées- Orientales à la région Languedoc-Roussillon</a:t>
            </a:r>
          </a:p>
          <a:p>
            <a:pPr lvl="5"/>
            <a:r>
              <a:rPr lang="fr-FR" sz="1800" dirty="0" smtClean="0"/>
              <a:t>Des Pyrénées-Atlantiques à l’Aquitaine </a:t>
            </a:r>
          </a:p>
          <a:p>
            <a:pPr lvl="4"/>
            <a:r>
              <a:rPr lang="fr-FR" sz="1800" dirty="0" smtClean="0"/>
              <a:t>1970, la Corse détachée de la région PACA</a:t>
            </a:r>
          </a:p>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18</a:t>
            </a:fld>
            <a:endParaRPr lang="fr-FR"/>
          </a:p>
        </p:txBody>
      </p:sp>
    </p:spTree>
    <p:extLst>
      <p:ext uri="{BB962C8B-B14F-4D97-AF65-F5344CB8AC3E}">
        <p14:creationId xmlns:p14="http://schemas.microsoft.com/office/powerpoint/2010/main" val="157131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21</a:t>
            </a:fld>
            <a:endParaRPr lang="fr-FR"/>
          </a:p>
        </p:txBody>
      </p:sp>
    </p:spTree>
    <p:extLst>
      <p:ext uri="{BB962C8B-B14F-4D97-AF65-F5344CB8AC3E}">
        <p14:creationId xmlns:p14="http://schemas.microsoft.com/office/powerpoint/2010/main" val="36404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lvl="1"/>
            <a:r>
              <a:rPr lang="fr-FR" sz="1800" b="1" dirty="0" smtClean="0"/>
              <a:t>La désignation d’une collectivité « chef de file » </a:t>
            </a:r>
            <a:endParaRPr lang="fr-FR" sz="1600" dirty="0" smtClean="0"/>
          </a:p>
          <a:p>
            <a:pPr lvl="2"/>
            <a:r>
              <a:rPr lang="fr-FR" sz="1200" dirty="0" smtClean="0"/>
              <a:t>La région  : aménagement et de développement durable du territoire,  transition énergétique, de développement économique, d’innovation,  d’internationalisation des entreprises …</a:t>
            </a:r>
          </a:p>
          <a:p>
            <a:pPr lvl="2"/>
            <a:r>
              <a:rPr lang="fr-FR" sz="1200" dirty="0" smtClean="0"/>
              <a:t>le département pour l’action sociale et la cohésion sociale, l’autonomie des personnes, l’aménagement numérique et la solidarité des territoires</a:t>
            </a:r>
          </a:p>
          <a:p>
            <a:pPr lvl="2"/>
            <a:r>
              <a:rPr lang="fr-FR" sz="1200" dirty="0" smtClean="0"/>
              <a:t>Le pôle communal : services publics de proximité,  développement local et d’aménagement de l’espace</a:t>
            </a:r>
          </a:p>
          <a:p>
            <a:r>
              <a:rPr lang="fr-FR" b="1" dirty="0" smtClean="0"/>
              <a:t>Quelles compétences ?</a:t>
            </a:r>
            <a:br>
              <a:rPr lang="fr-FR" b="1" dirty="0" smtClean="0"/>
            </a:br>
            <a:r>
              <a:rPr lang="fr-FR" dirty="0" smtClean="0"/>
              <a:t>Si la mise en place de ce volet de la loi dépendra d’une concertation, et d’un prochain texte, </a:t>
            </a:r>
            <a:r>
              <a:rPr lang="fr-FR" dirty="0" smtClean="0">
                <a:hlinkClick r:id="rId3" tooltip="Télécharger l'étude d'impact [PDF, 609 Ko]"/>
              </a:rPr>
              <a:t>l’étude d’impact</a:t>
            </a:r>
            <a:r>
              <a:rPr lang="fr-FR" dirty="0" smtClean="0"/>
              <a:t> jointe au dossier législatif éclaire sur le raisonnement suivi par les rédacteurs du texte. Elle rappelle en premier lieu que la part des « dépenses exclusives » des départements [les dépenses « imposées » par la loi, ndlr] représente 82 % du budget des départements, et 73 % du budget des régions. Il s’agit donc du « cœur » des politiques mises en œuvre par ces collectivités. </a:t>
            </a:r>
            <a:br>
              <a:rPr lang="fr-FR" dirty="0" smtClean="0"/>
            </a:br>
            <a:r>
              <a:rPr lang="fr-FR" dirty="0" smtClean="0"/>
              <a:t>Pour les départements, l’étude d’impact recense :</a:t>
            </a:r>
          </a:p>
          <a:p>
            <a:r>
              <a:rPr lang="fr-FR" dirty="0" smtClean="0"/>
              <a:t>les SDIS, </a:t>
            </a:r>
          </a:p>
          <a:p>
            <a:r>
              <a:rPr lang="fr-FR" dirty="0" smtClean="0"/>
              <a:t>les collèges,</a:t>
            </a:r>
          </a:p>
          <a:p>
            <a:r>
              <a:rPr lang="fr-FR" dirty="0" smtClean="0"/>
              <a:t>la prévention médico-sociale,</a:t>
            </a:r>
          </a:p>
          <a:p>
            <a:r>
              <a:rPr lang="fr-FR" dirty="0" smtClean="0"/>
              <a:t>l’action sociale hors RMI, APA, RSA</a:t>
            </a:r>
          </a:p>
          <a:p>
            <a:r>
              <a:rPr lang="fr-FR" dirty="0" smtClean="0"/>
              <a:t>le RMI,</a:t>
            </a:r>
          </a:p>
          <a:p>
            <a:r>
              <a:rPr lang="fr-FR" dirty="0" smtClean="0"/>
              <a:t>l’APA,</a:t>
            </a:r>
          </a:p>
          <a:p>
            <a:r>
              <a:rPr lang="fr-FR" dirty="0" smtClean="0"/>
              <a:t>le RSA, </a:t>
            </a:r>
          </a:p>
          <a:p>
            <a:r>
              <a:rPr lang="fr-FR" dirty="0" smtClean="0"/>
              <a:t>les routes et la voirie,</a:t>
            </a:r>
          </a:p>
          <a:p>
            <a:r>
              <a:rPr lang="fr-FR" dirty="0" smtClean="0"/>
              <a:t>les transports.</a:t>
            </a:r>
          </a:p>
          <a:p>
            <a:r>
              <a:rPr lang="fr-FR" dirty="0" smtClean="0"/>
              <a:t>Pour les régions, les compétences exclusives sont :</a:t>
            </a:r>
          </a:p>
          <a:p>
            <a:r>
              <a:rPr lang="fr-FR" dirty="0" smtClean="0"/>
              <a:t>la formation professionnelle et l’apprentissage,</a:t>
            </a:r>
          </a:p>
          <a:p>
            <a:r>
              <a:rPr lang="fr-FR" dirty="0" smtClean="0"/>
              <a:t>les lycées publics et privés,</a:t>
            </a:r>
          </a:p>
          <a:p>
            <a:r>
              <a:rPr lang="fr-FR" dirty="0" smtClean="0"/>
              <a:t>les transports. </a:t>
            </a:r>
          </a:p>
          <a:p>
            <a:r>
              <a:rPr lang="fr-FR" dirty="0" smtClean="0"/>
              <a:t>L’aménagement du territoire et l’action économique sont considérés, dans l’étude d’impact, comme des « compétences intermédiaires » : bien qu’elles soient attribuées aux régions, leurs contours sont vastes, difficile à délimiter, et les autres niveaux de collectivités y interviennent. </a:t>
            </a:r>
            <a:br>
              <a:rPr lang="fr-FR" dirty="0" smtClean="0"/>
            </a:br>
            <a:r>
              <a:rPr lang="fr-FR" dirty="0" smtClean="0"/>
              <a:t>En termes de dépenses, ces compétences intermédiaires, ajoutées aux compétences non exclusives (enseignement hors lycée, culture, sport et loisirs, santé et action sociale, environnement) représentent 6, 3 milliards d’euros.</a:t>
            </a:r>
          </a:p>
          <a:p>
            <a:r>
              <a:rPr lang="fr-FR" dirty="0" smtClean="0"/>
              <a:t>Pour les départements, les compétences non exclusives représentent une dépense de 10,8 milliards d’euros. Elles concernent :</a:t>
            </a:r>
          </a:p>
          <a:p>
            <a:r>
              <a:rPr lang="fr-FR" dirty="0" smtClean="0"/>
              <a:t>la sécurité, hors SDIS (159 millions d’euros) ; </a:t>
            </a:r>
          </a:p>
          <a:p>
            <a:r>
              <a:rPr lang="fr-FR" dirty="0" smtClean="0"/>
              <a:t>l’enseignement hors collèges (1,29 milliard) ; </a:t>
            </a:r>
          </a:p>
          <a:p>
            <a:r>
              <a:rPr lang="fr-FR" dirty="0" smtClean="0"/>
              <a:t>la culture, la vie sociale, la jeunesse, les sports et loisirs (2,2 milliards) ; </a:t>
            </a:r>
          </a:p>
          <a:p>
            <a:r>
              <a:rPr lang="fr-FR" dirty="0" smtClean="0"/>
              <a:t>les réseaux et infrastructures hors voiries (2,18 milliards) ; </a:t>
            </a:r>
          </a:p>
          <a:p>
            <a:r>
              <a:rPr lang="fr-FR" dirty="0" smtClean="0"/>
              <a:t>l’aménagement et l’environnement (2,87 milliards) ; </a:t>
            </a:r>
          </a:p>
          <a:p>
            <a:r>
              <a:rPr lang="fr-FR" dirty="0" smtClean="0"/>
              <a:t>le développement économique (2 milliards). </a:t>
            </a:r>
          </a:p>
          <a:p>
            <a:r>
              <a:rPr lang="fr-FR" dirty="0" smtClean="0"/>
              <a:t>Selon l’étude d’impact </a:t>
            </a:r>
            <a:r>
              <a:rPr lang="fr-FR" i="1" dirty="0" smtClean="0"/>
              <a:t>ces chiffres permettent d’approcher le périmètre susceptible d’être concerné par une coordination des interventions de ces catégories de collectivités et par une démarche de clarification des compétences</a:t>
            </a:r>
            <a:r>
              <a:rPr lang="fr-FR" dirty="0" smtClean="0"/>
              <a:t>. </a:t>
            </a:r>
            <a:br>
              <a:rPr lang="fr-FR" dirty="0" smtClean="0"/>
            </a:br>
            <a:r>
              <a:rPr lang="fr-FR" dirty="0" smtClean="0"/>
              <a:t>Les termes du débat sont posés, mais beaucoup de questions restent à trancher par le texte qui suivra ce projet de loi. Sans doute les plus importantes.</a:t>
            </a:r>
          </a:p>
          <a:p>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22</a:t>
            </a:fld>
            <a:endParaRPr lang="fr-FR"/>
          </a:p>
        </p:txBody>
      </p:sp>
    </p:spTree>
    <p:extLst>
      <p:ext uri="{BB962C8B-B14F-4D97-AF65-F5344CB8AC3E}">
        <p14:creationId xmlns:p14="http://schemas.microsoft.com/office/powerpoint/2010/main" val="104199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dirty="0" smtClean="0"/>
              <a:t>La notion de chef de file pas  supprimée car 1.</a:t>
            </a:r>
            <a:r>
              <a:rPr lang="fr-FR" baseline="0" dirty="0" smtClean="0"/>
              <a:t> restent des compétences partagées 2. régions et départements gardent des possibilités d’interventions dans d’autres domaines 3. les communes ont toujours la clause de CG</a:t>
            </a:r>
          </a:p>
          <a:p>
            <a:pPr marL="228600" indent="-228600">
              <a:buAutoNum type="arabicParenR"/>
            </a:pPr>
            <a:r>
              <a:rPr lang="fr-FR" baseline="0" dirty="0" smtClean="0"/>
              <a:t>La cas de la culture : </a:t>
            </a:r>
            <a:r>
              <a:rPr lang="fr-FR" baseline="0" dirty="0" err="1" smtClean="0"/>
              <a:t>compéténce</a:t>
            </a:r>
            <a:r>
              <a:rPr lang="fr-FR" baseline="0" dirty="0" smtClean="0"/>
              <a:t> partagée mais pas de chef de file…</a:t>
            </a:r>
            <a:endParaRPr lang="fr-FR" dirty="0" smtClean="0"/>
          </a:p>
          <a:p>
            <a:r>
              <a:rPr lang="fr-FR" dirty="0" smtClean="0"/>
              <a:t>2)Une réponse de </a:t>
            </a:r>
            <a:r>
              <a:rPr lang="fr-FR" dirty="0" err="1" smtClean="0"/>
              <a:t>lebranchu</a:t>
            </a:r>
            <a:r>
              <a:rPr lang="fr-FR" dirty="0" smtClean="0"/>
              <a:t> (juillet 2015)  : Par la création des métropoles et l'institution des conférences territoriales de l'action publique, la loi n° 2014-58 du 27 janvier 2014 de modernisation de l'action publique territoriale et d'affirmation des métropoles a ouvert la voie à des politiques publiques adaptées, dans chaque région, aux spécificités locales. Celle-ci a en effet désigné des collectivités territoriales chefs de file pour l'exercice d'un certain nombre de compétences partagées (article L.1111-9 du code général des collectivités territoriales). La collectivité chef de file organise les modalités de l'action commune des collectivités territoriales et de leurs établissements publics dans le cadre de la conférence territoriale de l'action publique, dont l'installation est prévue dans chaque région. Cette conférence doit, en effet, favoriser un exercice concerté des compétences des collectivités territoriales, de leurs groupements et de leurs établissements publics. Elle examine les projets de conventions territoriales d'exercice concerté des compétences élaborés par les collectivités territoriales chef de file, lesquelles fixent les objectifs de rationalisation et les modalités de l'action commune pour chacune de ces compétences partagées. Une instruction à l'attention des préfets de région et des préfets de département est en cours d'élaboration afin de présenter les missions et le fonctionnement de la conférence territoriale de l'action publique (CTAP).Elle précise notamment les compétences à chef de file, lesquelles ne sont pas remises en cause dans leur principe par la suppression de la clause de compétence générale des départements et des régions, prévue dans le projet de loi Nouvelle Organisation Territoriale de la République adopté en première lecture par le Parlement. Le bloc communal conserve, en effet, la possibilité d'intervenir dans tous les domaines d'intérêt local et les départements, comme les régions disposent encore d'un certain nombre de compétences d'attribution leur permettant d'intervenir dans les domaines de compétences à chef de file. Le projet de loi </a:t>
            </a:r>
            <a:r>
              <a:rPr lang="fr-FR" dirty="0" err="1" smtClean="0"/>
              <a:t>NOTRe</a:t>
            </a:r>
            <a:r>
              <a:rPr lang="fr-FR" dirty="0" smtClean="0"/>
              <a:t>, à l'issue de la première lecture au Parlement, modifie en revanche la liste des compétences à chef de file en supprimant le développement économique, le soutien de l'innovation et l'internationalisation des entreprises intégrées dans le schéma régional de développement économique, d'innovation et d'internationalisation, et en ajoutant le tourisme à la liste des compétences à chef de file régional.</a:t>
            </a:r>
            <a:endParaRPr lang="fr-FR" dirty="0"/>
          </a:p>
        </p:txBody>
      </p:sp>
      <p:sp>
        <p:nvSpPr>
          <p:cNvPr id="4" name="Espace réservé du numéro de diapositive 3"/>
          <p:cNvSpPr>
            <a:spLocks noGrp="1"/>
          </p:cNvSpPr>
          <p:nvPr>
            <p:ph type="sldNum" sz="quarter" idx="10"/>
          </p:nvPr>
        </p:nvSpPr>
        <p:spPr/>
        <p:txBody>
          <a:bodyPr/>
          <a:lstStyle/>
          <a:p>
            <a:pPr>
              <a:defRPr/>
            </a:pPr>
            <a:fld id="{19C74D82-8993-43D1-A094-0630D9999B25}" type="slidenum">
              <a:rPr lang="fr-FR" smtClean="0"/>
              <a:pPr>
                <a:defRPr/>
              </a:pPr>
              <a:t>25</a:t>
            </a:fld>
            <a:endParaRPr lang="fr-FR"/>
          </a:p>
        </p:txBody>
      </p:sp>
    </p:spTree>
    <p:extLst>
      <p:ext uri="{BB962C8B-B14F-4D97-AF65-F5344CB8AC3E}">
        <p14:creationId xmlns:p14="http://schemas.microsoft.com/office/powerpoint/2010/main" val="1577688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1" name="Triangle rectangle 10"/>
          <p:cNvSpPr/>
          <p:nvPr/>
        </p:nvSpPr>
        <p:spPr>
          <a:xfrm flipV="1">
            <a:off x="0" y="-6"/>
            <a:ext cx="9144000" cy="4429827"/>
          </a:xfrm>
          <a:prstGeom prst="rtTriangle">
            <a:avLst/>
          </a:prstGeom>
          <a:solidFill>
            <a:srgbClr val="009D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0000"/>
                </a:solidFill>
                <a:effectLst/>
                <a:uLnTx/>
                <a:uFillTx/>
                <a:latin typeface="Arial"/>
                <a:ea typeface="+mn-ea"/>
                <a:cs typeface="+mn-cs"/>
              </a:rPr>
              <a:t> </a:t>
            </a:r>
            <a:endParaRPr kumimoji="0" lang="fr-FR"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Sous-titre 2"/>
          <p:cNvSpPr>
            <a:spLocks noGrp="1"/>
          </p:cNvSpPr>
          <p:nvPr>
            <p:ph type="subTitle" idx="1"/>
          </p:nvPr>
        </p:nvSpPr>
        <p:spPr>
          <a:xfrm>
            <a:off x="1989073" y="2341150"/>
            <a:ext cx="5462301" cy="2083093"/>
          </a:xfrm>
          <a:prstGeom prst="rect">
            <a:avLst/>
          </a:prstGeom>
          <a:solidFill>
            <a:srgbClr val="443A31"/>
          </a:solidFill>
        </p:spPr>
        <p:txBody>
          <a:bodyPr lIns="180000" tIns="180000" rIns="180000" bIns="180000" anchor="ct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smtClean="0">
                <a:ln>
                  <a:noFill/>
                </a:ln>
                <a:solidFill>
                  <a:srgbClr val="FFFFFF"/>
                </a:solidFill>
                <a:effectLst/>
                <a:uLnTx/>
                <a:uFillTx/>
              </a:rPr>
              <a:t>Modifier le style des sous-titres du masque</a:t>
            </a:r>
            <a:endParaRPr kumimoji="0" lang="fr-FR" sz="1800" b="0" i="0" u="none" strike="noStrike" kern="0" cap="none" spc="0" normalizeH="0" baseline="0" noProof="0" dirty="0">
              <a:ln>
                <a:noFill/>
              </a:ln>
              <a:solidFill>
                <a:srgbClr val="FFFFFF"/>
              </a:solidFill>
              <a:effectLst/>
              <a:uLnTx/>
              <a:uFillTx/>
            </a:endParaRPr>
          </a:p>
        </p:txBody>
      </p:sp>
      <p:pic>
        <p:nvPicPr>
          <p:cNvPr id="14" name="Image 13" descr="Animationx10.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317" y="5350058"/>
            <a:ext cx="3184430" cy="1279341"/>
          </a:xfrm>
          <a:prstGeom prst="rect">
            <a:avLst/>
          </a:prstGeom>
        </p:spPr>
      </p:pic>
      <p:sp>
        <p:nvSpPr>
          <p:cNvPr id="15" name="Titre 14"/>
          <p:cNvSpPr>
            <a:spLocks noGrp="1"/>
          </p:cNvSpPr>
          <p:nvPr>
            <p:ph type="title"/>
          </p:nvPr>
        </p:nvSpPr>
        <p:spPr>
          <a:xfrm>
            <a:off x="203199" y="262056"/>
            <a:ext cx="6400800" cy="2066512"/>
          </a:xfrm>
        </p:spPr>
        <p:txBody>
          <a:bodyPr/>
          <a:lstStyle>
            <a:lvl1pPr>
              <a:defRPr>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1643953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8D08F3-E3F8-4277-A209-3B2B27E8D4A4}" type="slidenum">
              <a:rPr lang="fr-FR"/>
              <a:pPr>
                <a:defRPr/>
              </a:pPr>
              <a:t>‹N°›</a:t>
            </a:fld>
            <a:endParaRPr lang="fr-FR"/>
          </a:p>
        </p:txBody>
      </p:sp>
    </p:spTree>
    <p:extLst>
      <p:ext uri="{BB962C8B-B14F-4D97-AF65-F5344CB8AC3E}">
        <p14:creationId xmlns:p14="http://schemas.microsoft.com/office/powerpoint/2010/main" val="97772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4" name="Image 3" descr="Animationx10.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412" y="2703766"/>
            <a:ext cx="7688302" cy="3088766"/>
          </a:xfrm>
          <a:prstGeom prst="rect">
            <a:avLst/>
          </a:prstGeom>
        </p:spPr>
      </p:pic>
      <p:sp>
        <p:nvSpPr>
          <p:cNvPr id="5" name="Triangle rectangle 4"/>
          <p:cNvSpPr/>
          <p:nvPr/>
        </p:nvSpPr>
        <p:spPr>
          <a:xfrm flipV="1">
            <a:off x="0" y="-6"/>
            <a:ext cx="9144000" cy="3479806"/>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 </a:t>
            </a:r>
            <a:endParaRPr lang="fr-FR" dirty="0">
              <a:solidFill>
                <a:schemeClr val="bg1"/>
              </a:solidFill>
            </a:endParaRPr>
          </a:p>
        </p:txBody>
      </p:sp>
      <p:sp>
        <p:nvSpPr>
          <p:cNvPr id="6" name="Triangle rectangle 5"/>
          <p:cNvSpPr/>
          <p:nvPr/>
        </p:nvSpPr>
        <p:spPr>
          <a:xfrm flipH="1">
            <a:off x="0" y="6248400"/>
            <a:ext cx="9144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2567872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ogner un rectangle à un seul coin 6"/>
          <p:cNvSpPr/>
          <p:nvPr/>
        </p:nvSpPr>
        <p:spPr>
          <a:xfrm>
            <a:off x="0" y="-1"/>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0"/>
            <a:ext cx="86868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279400" y="1236134"/>
            <a:ext cx="8644466" cy="4890030"/>
          </a:xfrm>
        </p:spPr>
        <p:txBody>
          <a:bodyPr>
            <a:no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 typeface="Lucida Grande"/>
              <a:buChar char="➔"/>
              <a:tabLst/>
              <a:defRPr sz="2000"/>
            </a:lvl1pPr>
            <a:lvl2pPr marL="742950" marR="0" indent="-285750" algn="l" defTabSz="457200" rtl="0" eaLnBrk="1" fontAlgn="auto" latinLnBrk="0" hangingPunct="1">
              <a:lnSpc>
                <a:spcPct val="100000"/>
              </a:lnSpc>
              <a:spcBef>
                <a:spcPct val="20000"/>
              </a:spcBef>
              <a:spcAft>
                <a:spcPts val="0"/>
              </a:spcAft>
              <a:buClr>
                <a:srgbClr val="009DE0"/>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0" marR="0" lvl="0" indent="0" algn="l" defTabSz="457200" rtl="0" eaLnBrk="1" fontAlgn="auto" latinLnBrk="0" hangingPunct="1">
              <a:lnSpc>
                <a:spcPct val="100000"/>
              </a:lnSpc>
              <a:spcBef>
                <a:spcPct val="20000"/>
              </a:spcBef>
              <a:spcAft>
                <a:spcPts val="0"/>
              </a:spcAft>
              <a:buClrTx/>
              <a:buSzTx/>
              <a:tabLst/>
              <a:defRPr/>
            </a:pPr>
            <a:r>
              <a:rPr kumimoji="0" lang="fr-FR" sz="2000" b="0" i="0" u="none" strike="noStrike" kern="1200" cap="none" spc="0" normalizeH="0" baseline="0" noProof="0" dirty="0" smtClean="0">
                <a:ln>
                  <a:noFill/>
                </a:ln>
                <a:solidFill>
                  <a:srgbClr val="000000"/>
                </a:solidFill>
                <a:effectLst/>
                <a:uLnTx/>
                <a:uFillTx/>
                <a:latin typeface="+mn-lt"/>
                <a:ea typeface="+mn-ea"/>
                <a:cs typeface="+mn-cs"/>
              </a:rPr>
              <a:t> Cliquez pour modifier les styles du texte du masque</a:t>
            </a:r>
          </a:p>
          <a:p>
            <a:pPr marL="742950" marR="0" lvl="1" indent="-285750" algn="l" defTabSz="457200" rtl="0" eaLnBrk="1" fontAlgn="auto" latinLnBrk="0" hangingPunct="1">
              <a:lnSpc>
                <a:spcPct val="100000"/>
              </a:lnSpc>
              <a:spcBef>
                <a:spcPct val="20000"/>
              </a:spcBef>
              <a:spcAft>
                <a:spcPts val="0"/>
              </a:spcAft>
              <a:buClr>
                <a:srgbClr val="009DE0"/>
              </a:buClr>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Deuxième niveau</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Troisième niveau</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Quatrième niveau</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Cinquième niveau</a:t>
            </a:r>
            <a:endParaRPr kumimoji="0" lang="fr-FR"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a:xfrm>
            <a:off x="0" y="6553200"/>
            <a:ext cx="457200" cy="304800"/>
          </a:xfrm>
          <a:prstGeom prst="rect">
            <a:avLst/>
          </a:prstGeom>
        </p:spPr>
        <p:txBody>
          <a:bodyPr anchor="ctr"/>
          <a:lstStyle>
            <a:lvl1pPr algn="ctr">
              <a:defRPr sz="900">
                <a:solidFill>
                  <a:srgbClr val="009DE0"/>
                </a:solidFill>
              </a:defRPr>
            </a:lvl1pPr>
          </a:lstStyle>
          <a:p>
            <a:pPr>
              <a:defRPr/>
            </a:pPr>
            <a:fld id="{2DE3C873-F625-4085-B534-8A37C0A308C0}" type="slidenum">
              <a:rPr lang="fr-FR" smtClean="0"/>
              <a:pPr>
                <a:defRPr/>
              </a:pPr>
              <a:t>‹N°›</a:t>
            </a:fld>
            <a:endParaRPr lang="fr-FR"/>
          </a:p>
        </p:txBody>
      </p:sp>
      <p:pic>
        <p:nvPicPr>
          <p:cNvPr id="8" name="Image 7"/>
          <p:cNvPicPr>
            <a:picLocks noChangeAspect="1"/>
          </p:cNvPicPr>
          <p:nvPr/>
        </p:nvPicPr>
        <p:blipFill>
          <a:blip r:embed="rId2"/>
          <a:stretch>
            <a:fillRect/>
          </a:stretch>
        </p:blipFill>
        <p:spPr>
          <a:xfrm>
            <a:off x="8690607" y="6404607"/>
            <a:ext cx="466094" cy="466094"/>
          </a:xfrm>
          <a:prstGeom prst="rect">
            <a:avLst/>
          </a:prstGeom>
        </p:spPr>
      </p:pic>
    </p:spTree>
    <p:extLst>
      <p:ext uri="{BB962C8B-B14F-4D97-AF65-F5344CB8AC3E}">
        <p14:creationId xmlns:p14="http://schemas.microsoft.com/office/powerpoint/2010/main" val="24399977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261534"/>
            <a:ext cx="4038600" cy="4864630"/>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261534"/>
            <a:ext cx="4038600" cy="4864629"/>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Rogner un rectangle à un seul coin 8"/>
          <p:cNvSpPr/>
          <p:nvPr/>
        </p:nvSpPr>
        <p:spPr>
          <a:xfrm>
            <a:off x="0" y="-1"/>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0" y="0"/>
            <a:ext cx="86868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pic>
        <p:nvPicPr>
          <p:cNvPr id="14" name="Image 13"/>
          <p:cNvPicPr>
            <a:picLocks noChangeAspect="1"/>
          </p:cNvPicPr>
          <p:nvPr/>
        </p:nvPicPr>
        <p:blipFill>
          <a:blip r:embed="rId2"/>
          <a:stretch>
            <a:fillRect/>
          </a:stretch>
        </p:blipFill>
        <p:spPr>
          <a:xfrm>
            <a:off x="8690607" y="6404607"/>
            <a:ext cx="466094" cy="466094"/>
          </a:xfrm>
          <a:prstGeom prst="rect">
            <a:avLst/>
          </a:prstGeom>
        </p:spPr>
      </p:pic>
      <p:sp>
        <p:nvSpPr>
          <p:cNvPr id="16" name="Espace réservé de la date 3"/>
          <p:cNvSpPr>
            <a:spLocks noGrp="1"/>
          </p:cNvSpPr>
          <p:nvPr>
            <p:ph type="dt" sz="half" idx="10"/>
          </p:nvPr>
        </p:nvSpPr>
        <p:spPr>
          <a:xfrm>
            <a:off x="901702" y="6654800"/>
            <a:ext cx="2133600" cy="206375"/>
          </a:xfrm>
          <a:prstGeom prst="rect">
            <a:avLst/>
          </a:prstGeom>
        </p:spPr>
        <p:txBody>
          <a:bodyPr anchor="b"/>
          <a:lstStyle>
            <a:lvl1pPr algn="r">
              <a:defRPr sz="1000">
                <a:solidFill>
                  <a:schemeClr val="tx2"/>
                </a:solidFill>
              </a:defRPr>
            </a:lvl1pPr>
          </a:lstStyle>
          <a:p>
            <a:pPr>
              <a:defRPr/>
            </a:pPr>
            <a:endParaRPr lang="fr-FR"/>
          </a:p>
        </p:txBody>
      </p:sp>
      <p:sp>
        <p:nvSpPr>
          <p:cNvPr id="17" name="Espace réservé du pied de page 4"/>
          <p:cNvSpPr>
            <a:spLocks noGrp="1"/>
          </p:cNvSpPr>
          <p:nvPr>
            <p:ph type="ftr" sz="quarter" idx="11"/>
          </p:nvPr>
        </p:nvSpPr>
        <p:spPr>
          <a:xfrm>
            <a:off x="3039530" y="6654800"/>
            <a:ext cx="5257800" cy="206375"/>
          </a:xfrm>
          <a:prstGeom prst="rect">
            <a:avLst/>
          </a:prstGeom>
        </p:spPr>
        <p:txBody>
          <a:bodyPr anchor="b"/>
          <a:lstStyle>
            <a:lvl1pPr>
              <a:defRPr sz="1000">
                <a:solidFill>
                  <a:schemeClr val="tx2"/>
                </a:solidFill>
              </a:defRPr>
            </a:lvl1pPr>
          </a:lstStyle>
          <a:p>
            <a:pPr>
              <a:defRPr/>
            </a:pPr>
            <a:endParaRPr lang="fr-FR"/>
          </a:p>
        </p:txBody>
      </p:sp>
      <p:sp>
        <p:nvSpPr>
          <p:cNvPr id="18" name="Espace réservé du numéro de diapositive 5"/>
          <p:cNvSpPr>
            <a:spLocks noGrp="1"/>
          </p:cNvSpPr>
          <p:nvPr>
            <p:ph type="sldNum" sz="quarter" idx="12"/>
          </p:nvPr>
        </p:nvSpPr>
        <p:spPr>
          <a:xfrm>
            <a:off x="0" y="6553200"/>
            <a:ext cx="457200" cy="304800"/>
          </a:xfrm>
          <a:prstGeom prst="rect">
            <a:avLst/>
          </a:prstGeom>
        </p:spPr>
        <p:txBody>
          <a:bodyPr anchor="ctr"/>
          <a:lstStyle>
            <a:lvl1pPr algn="ctr">
              <a:defRPr sz="900">
                <a:solidFill>
                  <a:srgbClr val="009DE0"/>
                </a:solidFill>
              </a:defRPr>
            </a:lvl1pPr>
          </a:lstStyle>
          <a:p>
            <a:pPr>
              <a:defRPr/>
            </a:pPr>
            <a:fld id="{9970A69A-F7F1-4593-A06D-9ECAB68FCCAD}" type="slidenum">
              <a:rPr lang="fr-FR" smtClean="0"/>
              <a:pPr>
                <a:defRPr/>
              </a:pPr>
              <a:t>‹N°›</a:t>
            </a:fld>
            <a:endParaRPr lang="fr-FR"/>
          </a:p>
        </p:txBody>
      </p:sp>
      <p:cxnSp>
        <p:nvCxnSpPr>
          <p:cNvPr id="19" name="Connecteur droit 18"/>
          <p:cNvCxnSpPr/>
          <p:nvPr/>
        </p:nvCxnSpPr>
        <p:spPr>
          <a:xfrm flipV="1">
            <a:off x="3001433"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3883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0" y="0"/>
            <a:ext cx="9144000" cy="515719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29444" y="5759564"/>
            <a:ext cx="6768752" cy="584775"/>
          </a:xfrm>
          <a:prstGeom prst="rect">
            <a:avLst/>
          </a:prstGeom>
          <a:noFill/>
        </p:spPr>
        <p:txBody>
          <a:bodyPr wrap="square" rtlCol="0">
            <a:spAutoFit/>
          </a:bodyPr>
          <a:lstStyle/>
          <a:p>
            <a:r>
              <a:rPr lang="fr-FR" sz="3200" dirty="0" smtClean="0">
                <a:solidFill>
                  <a:srgbClr val="009DE0"/>
                </a:solidFill>
              </a:rPr>
              <a:t>Chapitre 2</a:t>
            </a:r>
            <a:endParaRPr lang="fr-FR" sz="3200" dirty="0">
              <a:solidFill>
                <a:srgbClr val="009DE0"/>
              </a:solidFill>
            </a:endParaRPr>
          </a:p>
        </p:txBody>
      </p:sp>
      <p:sp>
        <p:nvSpPr>
          <p:cNvPr id="8" name="Triangle isocèle 7"/>
          <p:cNvSpPr/>
          <p:nvPr/>
        </p:nvSpPr>
        <p:spPr>
          <a:xfrm rot="10800000">
            <a:off x="0" y="0"/>
            <a:ext cx="9144000" cy="5157192"/>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pic>
        <p:nvPicPr>
          <p:cNvPr id="9" name="Image 8" descr="Animationx10.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1492" y="5668744"/>
            <a:ext cx="1977280" cy="794369"/>
          </a:xfrm>
          <a:prstGeom prst="rect">
            <a:avLst/>
          </a:prstGeom>
        </p:spPr>
      </p:pic>
    </p:spTree>
    <p:extLst>
      <p:ext uri="{BB962C8B-B14F-4D97-AF65-F5344CB8AC3E}">
        <p14:creationId xmlns:p14="http://schemas.microsoft.com/office/powerpoint/2010/main" val="3072321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srcRect t="18855" b="18855"/>
          <a:stretch>
            <a:fillRect/>
          </a:stretch>
        </p:blipFill>
        <p:spPr>
          <a:xfrm>
            <a:off x="4174859" y="1308100"/>
            <a:ext cx="4622000" cy="3022601"/>
          </a:xfrm>
          <a:prstGeom prst="rect">
            <a:avLst/>
          </a:prstGeom>
          <a:ln>
            <a:solidFill>
              <a:srgbClr val="009DE0"/>
            </a:solidFill>
          </a:ln>
        </p:spPr>
      </p:pic>
      <p:sp>
        <p:nvSpPr>
          <p:cNvPr id="5" name="Triangle rectangle 4"/>
          <p:cNvSpPr/>
          <p:nvPr/>
        </p:nvSpPr>
        <p:spPr>
          <a:xfrm flipH="1">
            <a:off x="7980618" y="3597542"/>
            <a:ext cx="816241" cy="7331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714238" y="4390891"/>
            <a:ext cx="2082621" cy="215444"/>
          </a:xfrm>
          <a:prstGeom prst="rect">
            <a:avLst/>
          </a:prstGeom>
        </p:spPr>
        <p:txBody>
          <a:bodyPr wrap="none">
            <a:spAutoFit/>
          </a:bodyPr>
          <a:lstStyle/>
          <a:p>
            <a:pPr algn="r"/>
            <a:r>
              <a:rPr lang="fr-FR" sz="1200" baseline="30000" dirty="0" err="1"/>
              <a:t>reptiumende</a:t>
            </a:r>
            <a:r>
              <a:rPr lang="fr-FR" sz="1200" baseline="30000" dirty="0"/>
              <a:t> </a:t>
            </a:r>
            <a:r>
              <a:rPr lang="fr-FR" sz="1200" baseline="30000" dirty="0" err="1"/>
              <a:t>re</a:t>
            </a:r>
            <a:r>
              <a:rPr lang="fr-FR" sz="1200" baseline="30000" dirty="0"/>
              <a:t> </a:t>
            </a:r>
            <a:r>
              <a:rPr lang="fr-FR" sz="1200" baseline="30000" dirty="0" err="1"/>
              <a:t>omnisinis</a:t>
            </a:r>
            <a:r>
              <a:rPr lang="fr-FR" sz="1200" baseline="30000" dirty="0"/>
              <a:t> </a:t>
            </a:r>
            <a:r>
              <a:rPr lang="fr-FR" sz="1200" baseline="30000" dirty="0" err="1"/>
              <a:t>dolori</a:t>
            </a:r>
            <a:r>
              <a:rPr lang="fr-FR" sz="1200" baseline="30000" dirty="0"/>
              <a:t> </a:t>
            </a:r>
            <a:r>
              <a:rPr lang="fr-FR" sz="1200" baseline="30000" dirty="0" err="1"/>
              <a:t>blaccup</a:t>
            </a:r>
            <a:endParaRPr lang="fr-FR" sz="1200" dirty="0"/>
          </a:p>
        </p:txBody>
      </p:sp>
      <p:sp>
        <p:nvSpPr>
          <p:cNvPr id="7" name="ZoneTexte 6"/>
          <p:cNvSpPr txBox="1"/>
          <p:nvPr/>
        </p:nvSpPr>
        <p:spPr>
          <a:xfrm>
            <a:off x="4174859" y="4795579"/>
            <a:ext cx="4545800" cy="1462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tIns="280800" rtlCol="0">
            <a:noAutofit/>
          </a:bodyPr>
          <a:lstStyle/>
          <a:p>
            <a:pPr>
              <a:buSzPct val="90000"/>
            </a:pPr>
            <a:r>
              <a:rPr lang="fr-FR" baseline="30000" dirty="0" err="1">
                <a:solidFill>
                  <a:srgbClr val="FFFFFF"/>
                </a:solidFill>
              </a:rPr>
              <a:t>Itas</a:t>
            </a:r>
            <a:r>
              <a:rPr lang="fr-FR" baseline="30000" dirty="0">
                <a:solidFill>
                  <a:srgbClr val="FFFFFF"/>
                </a:solidFill>
              </a:rPr>
              <a:t> </a:t>
            </a:r>
            <a:r>
              <a:rPr lang="fr-FR" baseline="30000" dirty="0" err="1">
                <a:solidFill>
                  <a:srgbClr val="FFFFFF"/>
                </a:solidFill>
              </a:rPr>
              <a:t>eaquis</a:t>
            </a:r>
            <a:r>
              <a:rPr lang="fr-FR" baseline="30000" dirty="0">
                <a:solidFill>
                  <a:srgbClr val="FFFFFF"/>
                </a:solidFill>
              </a:rPr>
              <a:t> et </a:t>
            </a:r>
            <a:r>
              <a:rPr lang="fr-FR" b="1" baseline="30000" dirty="0" err="1">
                <a:solidFill>
                  <a:srgbClr val="FFFFFF"/>
                </a:solidFill>
              </a:rPr>
              <a:t>excerferum</a:t>
            </a:r>
            <a:r>
              <a:rPr lang="fr-FR" b="1" baseline="30000" dirty="0">
                <a:solidFill>
                  <a:srgbClr val="FFFFFF"/>
                </a:solidFill>
              </a:rPr>
              <a:t> </a:t>
            </a:r>
            <a:r>
              <a:rPr lang="fr-FR" b="1" baseline="30000" dirty="0" err="1">
                <a:solidFill>
                  <a:srgbClr val="FFFFFF"/>
                </a:solidFill>
              </a:rPr>
              <a:t>nuscien</a:t>
            </a:r>
            <a:r>
              <a:rPr lang="fr-FR" b="1" baseline="30000" dirty="0">
                <a:solidFill>
                  <a:srgbClr val="FFFFFF"/>
                </a:solidFill>
              </a:rPr>
              <a:t> </a:t>
            </a:r>
            <a:r>
              <a:rPr lang="fr-FR" baseline="30000" dirty="0" err="1">
                <a:solidFill>
                  <a:srgbClr val="FFFFFF"/>
                </a:solidFill>
              </a:rPr>
              <a:t>ditione</a:t>
            </a:r>
            <a:r>
              <a:rPr lang="fr-FR" baseline="30000" dirty="0">
                <a:solidFill>
                  <a:srgbClr val="FFFFFF"/>
                </a:solidFill>
              </a:rPr>
              <a:t> </a:t>
            </a:r>
            <a:r>
              <a:rPr lang="fr-FR" baseline="30000" dirty="0" err="1">
                <a:solidFill>
                  <a:srgbClr val="FFFFFF"/>
                </a:solidFill>
              </a:rPr>
              <a:t>dic</a:t>
            </a:r>
            <a:r>
              <a:rPr lang="fr-FR" baseline="30000" dirty="0">
                <a:solidFill>
                  <a:srgbClr val="FFFFFF"/>
                </a:solidFill>
              </a:rPr>
              <a:t> tem </a:t>
            </a:r>
            <a:r>
              <a:rPr lang="fr-FR" baseline="30000" dirty="0" err="1">
                <a:solidFill>
                  <a:srgbClr val="FFFFFF"/>
                </a:solidFill>
              </a:rPr>
              <a:t>hiciliciist</a:t>
            </a:r>
            <a:r>
              <a:rPr lang="fr-FR" baseline="30000" dirty="0">
                <a:solidFill>
                  <a:srgbClr val="FFFFFF"/>
                </a:solidFill>
              </a:rPr>
              <a:t>, con rem </a:t>
            </a:r>
            <a:r>
              <a:rPr lang="fr-FR" baseline="30000" dirty="0" err="1">
                <a:solidFill>
                  <a:srgbClr val="FFFFFF"/>
                </a:solidFill>
              </a:rPr>
              <a:t>aut</a:t>
            </a:r>
            <a:r>
              <a:rPr lang="fr-FR" baseline="30000" dirty="0">
                <a:solidFill>
                  <a:srgbClr val="FFFFFF"/>
                </a:solidFill>
              </a:rPr>
              <a:t> </a:t>
            </a:r>
            <a:r>
              <a:rPr lang="fr-FR" baseline="30000" dirty="0" err="1">
                <a:solidFill>
                  <a:srgbClr val="FFFFFF"/>
                </a:solidFill>
              </a:rPr>
              <a:t>volest</a:t>
            </a:r>
            <a:r>
              <a:rPr lang="fr-FR" baseline="30000" dirty="0">
                <a:solidFill>
                  <a:srgbClr val="FFFFFF"/>
                </a:solidFill>
              </a:rPr>
              <a:t>, </a:t>
            </a:r>
            <a:r>
              <a:rPr lang="fr-FR" baseline="30000" dirty="0" err="1">
                <a:solidFill>
                  <a:srgbClr val="FFFFFF"/>
                </a:solidFill>
              </a:rPr>
              <a:t>sedi</a:t>
            </a:r>
            <a:r>
              <a:rPr lang="fr-FR" baseline="30000" dirty="0">
                <a:solidFill>
                  <a:srgbClr val="FFFFFF"/>
                </a:solidFill>
              </a:rPr>
              <a:t> doles </a:t>
            </a:r>
            <a:r>
              <a:rPr lang="fr-FR" baseline="30000" dirty="0" err="1">
                <a:solidFill>
                  <a:srgbClr val="FFFFFF"/>
                </a:solidFill>
              </a:rPr>
              <a:t>erro</a:t>
            </a:r>
            <a:r>
              <a:rPr lang="fr-FR" baseline="30000" dirty="0">
                <a:solidFill>
                  <a:srgbClr val="FFFFFF"/>
                </a:solidFill>
              </a:rPr>
              <a:t> te sa </a:t>
            </a:r>
            <a:r>
              <a:rPr lang="fr-FR" baseline="30000" dirty="0" err="1">
                <a:solidFill>
                  <a:srgbClr val="FFFFFF"/>
                </a:solidFill>
              </a:rPr>
              <a:t>sam</a:t>
            </a:r>
            <a:r>
              <a:rPr lang="fr-FR" baseline="30000" dirty="0">
                <a:solidFill>
                  <a:srgbClr val="FFFFFF"/>
                </a:solidFill>
              </a:rPr>
              <a:t> </a:t>
            </a:r>
            <a:r>
              <a:rPr lang="fr-FR" baseline="30000" dirty="0" err="1">
                <a:solidFill>
                  <a:srgbClr val="FFFFFF"/>
                </a:solidFill>
              </a:rPr>
              <a:t>volum</a:t>
            </a:r>
            <a:r>
              <a:rPr lang="fr-FR" baseline="30000" dirty="0">
                <a:solidFill>
                  <a:srgbClr val="FFFFFF"/>
                </a:solidFill>
              </a:rPr>
              <a:t> </a:t>
            </a:r>
            <a:r>
              <a:rPr lang="fr-FR" baseline="30000" dirty="0" err="1">
                <a:solidFill>
                  <a:srgbClr val="FFFFFF"/>
                </a:solidFill>
              </a:rPr>
              <a:t>dolumqui</a:t>
            </a:r>
            <a:r>
              <a:rPr lang="fr-FR" baseline="30000" dirty="0">
                <a:solidFill>
                  <a:srgbClr val="FFFFFF"/>
                </a:solidFill>
              </a:rPr>
              <a:t> </a:t>
            </a:r>
            <a:r>
              <a:rPr lang="fr-FR" baseline="30000" dirty="0" err="1">
                <a:solidFill>
                  <a:srgbClr val="FFFFFF"/>
                </a:solidFill>
              </a:rPr>
              <a:t>aceprae</a:t>
            </a:r>
            <a:r>
              <a:rPr lang="fr-FR" baseline="30000" dirty="0">
                <a:solidFill>
                  <a:srgbClr val="FFFFFF"/>
                </a:solidFill>
              </a:rPr>
              <a:t> </a:t>
            </a:r>
            <a:r>
              <a:rPr lang="fr-FR" baseline="30000" dirty="0" err="1">
                <a:solidFill>
                  <a:srgbClr val="FFFFFF"/>
                </a:solidFill>
              </a:rPr>
              <a:t>eicipsa</a:t>
            </a:r>
            <a:r>
              <a:rPr lang="fr-FR" baseline="30000" dirty="0">
                <a:solidFill>
                  <a:srgbClr val="FFFFFF"/>
                </a:solidFill>
              </a:rPr>
              <a:t> </a:t>
            </a:r>
            <a:r>
              <a:rPr lang="fr-FR" baseline="30000" dirty="0" err="1" smtClean="0">
                <a:solidFill>
                  <a:srgbClr val="FFFFFF"/>
                </a:solidFill>
              </a:rPr>
              <a:t>pelesequod</a:t>
            </a:r>
            <a:endParaRPr lang="fr-FR" baseline="30000" dirty="0">
              <a:solidFill>
                <a:srgbClr val="FFFFFF"/>
              </a:solidFill>
            </a:endParaRPr>
          </a:p>
        </p:txBody>
      </p:sp>
      <p:sp>
        <p:nvSpPr>
          <p:cNvPr id="8" name="Espace réservé du contenu 2"/>
          <p:cNvSpPr txBox="1">
            <a:spLocks/>
          </p:cNvSpPr>
          <p:nvPr/>
        </p:nvSpPr>
        <p:spPr>
          <a:xfrm>
            <a:off x="4064709" y="4648519"/>
            <a:ext cx="934850" cy="294122"/>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dirty="0" smtClean="0">
                <a:solidFill>
                  <a:schemeClr val="accent1"/>
                </a:solidFill>
              </a:rPr>
              <a:t>titre</a:t>
            </a:r>
            <a:endParaRPr lang="fr-FR" sz="1200" b="1" dirty="0">
              <a:solidFill>
                <a:schemeClr val="accent1"/>
              </a:solidFill>
            </a:endParaRPr>
          </a:p>
        </p:txBody>
      </p:sp>
      <p:sp>
        <p:nvSpPr>
          <p:cNvPr id="9" name="Espace réservé du contenu 2"/>
          <p:cNvSpPr txBox="1">
            <a:spLocks/>
          </p:cNvSpPr>
          <p:nvPr/>
        </p:nvSpPr>
        <p:spPr>
          <a:xfrm>
            <a:off x="4064709" y="1109195"/>
            <a:ext cx="1959241" cy="36283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smtClean="0">
                <a:solidFill>
                  <a:srgbClr val="FFFFFF"/>
                </a:solidFill>
              </a:rPr>
              <a:t>titre</a:t>
            </a:r>
            <a:endParaRPr lang="fr-FR" sz="1200" b="1" dirty="0">
              <a:solidFill>
                <a:srgbClr val="FFFFFF"/>
              </a:solidFill>
            </a:endParaRPr>
          </a:p>
        </p:txBody>
      </p:sp>
      <p:sp>
        <p:nvSpPr>
          <p:cNvPr id="10" name="ZoneTexte 9"/>
          <p:cNvSpPr txBox="1"/>
          <p:nvPr/>
        </p:nvSpPr>
        <p:spPr>
          <a:xfrm>
            <a:off x="330200" y="1308100"/>
            <a:ext cx="3594100" cy="5096507"/>
          </a:xfrm>
          <a:prstGeom prst="rect">
            <a:avLst/>
          </a:prstGeom>
          <a:noFill/>
          <a:ln>
            <a:solidFill>
              <a:schemeClr val="accent1"/>
            </a:solidFill>
          </a:ln>
        </p:spPr>
        <p:txBody>
          <a:bodyPr wrap="square" tIns="280800" rtlCol="0">
            <a:noAutofit/>
          </a:bodyPr>
          <a:lstStyle/>
          <a:p>
            <a:pPr>
              <a:buSzPct val="90000"/>
            </a:pPr>
            <a:r>
              <a:rPr lang="fr-FR" sz="3200" b="1" baseline="30000" dirty="0" err="1"/>
              <a:t>Itas</a:t>
            </a:r>
            <a:r>
              <a:rPr lang="fr-FR" sz="3200" b="1" baseline="30000" dirty="0"/>
              <a:t> </a:t>
            </a:r>
            <a:r>
              <a:rPr lang="fr-FR" sz="3200" b="1" baseline="30000" dirty="0" err="1"/>
              <a:t>eaquis</a:t>
            </a:r>
            <a:r>
              <a:rPr lang="fr-FR" sz="3200" b="1" baseline="30000" dirty="0"/>
              <a:t> et </a:t>
            </a:r>
            <a:endParaRPr lang="fr-FR" sz="3200" b="1" baseline="30000" dirty="0" smtClean="0"/>
          </a:p>
          <a:p>
            <a:pPr>
              <a:buSzPct val="90000"/>
            </a:pPr>
            <a:r>
              <a:rPr lang="fr-FR" sz="2400" b="1" baseline="30000" dirty="0" err="1" smtClean="0"/>
              <a:t>excerferum</a:t>
            </a:r>
            <a:r>
              <a:rPr lang="fr-FR" sz="2400" b="1" baseline="30000" dirty="0" smtClean="0"/>
              <a:t> </a:t>
            </a:r>
            <a:r>
              <a:rPr lang="fr-FR" sz="2400" b="1" baseline="30000" dirty="0" err="1"/>
              <a:t>nuscien</a:t>
            </a:r>
            <a:r>
              <a:rPr lang="fr-FR" sz="2400" b="1" baseline="30000" dirty="0"/>
              <a:t> </a:t>
            </a:r>
            <a:r>
              <a:rPr lang="fr-FR" sz="2400" baseline="30000" dirty="0" err="1"/>
              <a:t>ditione</a:t>
            </a:r>
            <a:r>
              <a:rPr lang="fr-FR" sz="2400" baseline="30000" dirty="0"/>
              <a:t> </a:t>
            </a:r>
            <a:r>
              <a:rPr lang="fr-FR" sz="2400" baseline="30000" dirty="0" err="1"/>
              <a:t>dic</a:t>
            </a:r>
            <a:r>
              <a:rPr lang="fr-FR" sz="2400" baseline="30000" dirty="0"/>
              <a:t> tem </a:t>
            </a:r>
            <a:r>
              <a:rPr lang="fr-FR" sz="2400" baseline="30000" dirty="0" err="1"/>
              <a:t>hiciliciist</a:t>
            </a:r>
            <a:r>
              <a:rPr lang="fr-FR" sz="2400" baseline="30000" dirty="0"/>
              <a:t>, con rem </a:t>
            </a:r>
            <a:r>
              <a:rPr lang="fr-FR" sz="2400" baseline="30000" dirty="0" err="1"/>
              <a:t>aut</a:t>
            </a:r>
            <a:r>
              <a:rPr lang="fr-FR" sz="2400" baseline="30000" dirty="0"/>
              <a:t> </a:t>
            </a:r>
            <a:r>
              <a:rPr lang="fr-FR" sz="2400" baseline="30000" dirty="0" err="1"/>
              <a:t>volest</a:t>
            </a:r>
            <a:r>
              <a:rPr lang="fr-FR" sz="2400" baseline="30000" dirty="0"/>
              <a:t>, </a:t>
            </a:r>
            <a:r>
              <a:rPr lang="fr-FR" sz="2400" baseline="30000" dirty="0" err="1"/>
              <a:t>sedi</a:t>
            </a:r>
            <a:r>
              <a:rPr lang="fr-FR" sz="2400" baseline="30000" dirty="0"/>
              <a:t> doles </a:t>
            </a:r>
            <a:r>
              <a:rPr lang="fr-FR" sz="2400" baseline="30000" dirty="0" err="1"/>
              <a:t>erro</a:t>
            </a:r>
            <a:r>
              <a:rPr lang="fr-FR" sz="2400" baseline="30000" dirty="0"/>
              <a:t> te sa </a:t>
            </a:r>
            <a:r>
              <a:rPr lang="fr-FR" sz="2400" baseline="30000" dirty="0" err="1"/>
              <a:t>sam</a:t>
            </a:r>
            <a:r>
              <a:rPr lang="fr-FR" sz="2400" baseline="30000" dirty="0"/>
              <a:t> </a:t>
            </a:r>
            <a:r>
              <a:rPr lang="fr-FR" sz="2400" baseline="30000" dirty="0" err="1"/>
              <a:t>volum</a:t>
            </a:r>
            <a:r>
              <a:rPr lang="fr-FR" sz="2400" baseline="30000" dirty="0"/>
              <a:t> </a:t>
            </a:r>
            <a:r>
              <a:rPr lang="fr-FR" sz="2400" baseline="30000" dirty="0" err="1"/>
              <a:t>dolumqui</a:t>
            </a:r>
            <a:r>
              <a:rPr lang="fr-FR" sz="2400" baseline="30000" dirty="0"/>
              <a:t> </a:t>
            </a:r>
            <a:r>
              <a:rPr lang="fr-FR" sz="2400" baseline="30000" dirty="0" err="1"/>
              <a:t>aceprae</a:t>
            </a:r>
            <a:r>
              <a:rPr lang="fr-FR" sz="2400" baseline="30000" dirty="0"/>
              <a:t> </a:t>
            </a:r>
            <a:r>
              <a:rPr lang="fr-FR" sz="2400" baseline="30000" dirty="0" err="1"/>
              <a:t>eicipsa</a:t>
            </a:r>
            <a:r>
              <a:rPr lang="fr-FR" sz="2400" baseline="30000" dirty="0"/>
              <a:t> </a:t>
            </a:r>
            <a:r>
              <a:rPr lang="fr-FR" sz="2400" baseline="30000" dirty="0" err="1"/>
              <a:t>pelesequod</a:t>
            </a:r>
            <a:r>
              <a:rPr lang="fr-FR" sz="2400" baseline="30000" dirty="0"/>
              <a:t> que cum </a:t>
            </a:r>
            <a:r>
              <a:rPr lang="fr-FR" sz="2400" baseline="30000" dirty="0" err="1"/>
              <a:t>hicieni</a:t>
            </a:r>
            <a:r>
              <a:rPr lang="fr-FR" sz="2400" baseline="30000" dirty="0"/>
              <a:t> </a:t>
            </a:r>
            <a:r>
              <a:rPr lang="fr-FR" sz="2400" baseline="30000" dirty="0" err="1"/>
              <a:t>hillant</a:t>
            </a:r>
            <a:r>
              <a:rPr lang="fr-FR" sz="2400" baseline="30000" dirty="0"/>
              <a:t> </a:t>
            </a:r>
            <a:r>
              <a:rPr lang="fr-FR" sz="2400" baseline="30000" dirty="0" err="1"/>
              <a:t>endi</a:t>
            </a:r>
            <a:r>
              <a:rPr lang="fr-FR" sz="2400" baseline="30000" dirty="0"/>
              <a:t> </a:t>
            </a:r>
            <a:r>
              <a:rPr lang="fr-FR" sz="2400" baseline="30000" dirty="0" err="1"/>
              <a:t>consequ</a:t>
            </a:r>
            <a:r>
              <a:rPr lang="fr-FR" sz="2400" baseline="30000" dirty="0"/>
              <a:t> </a:t>
            </a:r>
            <a:r>
              <a:rPr lang="fr-FR" sz="2400" baseline="30000" dirty="0" err="1"/>
              <a:t>iduciet</a:t>
            </a:r>
            <a:r>
              <a:rPr lang="fr-FR" sz="2400" baseline="30000" dirty="0"/>
              <a:t> ut </a:t>
            </a:r>
            <a:r>
              <a:rPr lang="fr-FR" sz="2400" baseline="30000" dirty="0" err="1"/>
              <a:t>lab</a:t>
            </a:r>
            <a:r>
              <a:rPr lang="fr-FR" sz="2400" baseline="30000" dirty="0"/>
              <a:t> </a:t>
            </a:r>
            <a:r>
              <a:rPr lang="fr-FR" sz="2400" baseline="30000" dirty="0" err="1"/>
              <a:t>int</a:t>
            </a:r>
            <a:r>
              <a:rPr lang="fr-FR" sz="2400" baseline="30000" dirty="0"/>
              <a:t>.</a:t>
            </a:r>
          </a:p>
          <a:p>
            <a:pPr marL="180975" indent="-165100">
              <a:buClr>
                <a:schemeClr val="accent6"/>
              </a:buClr>
              <a:buSzPct val="50000"/>
              <a:buFont typeface="Arial" panose="020B0604020202020204" pitchFamily="34" charset="0"/>
              <a:buChar char="›"/>
            </a:pPr>
            <a:r>
              <a:rPr lang="fr-FR" sz="2400" baseline="30000" dirty="0" err="1"/>
              <a:t>Ficiunt</a:t>
            </a:r>
            <a:r>
              <a:rPr lang="fr-FR" sz="2400" baseline="30000" dirty="0"/>
              <a:t> </a:t>
            </a:r>
            <a:r>
              <a:rPr lang="fr-FR" sz="2400" baseline="30000" dirty="0" err="1"/>
              <a:t>dolupta</a:t>
            </a:r>
            <a:r>
              <a:rPr lang="fr-FR" sz="2400" baseline="30000" dirty="0"/>
              <a:t> </a:t>
            </a:r>
            <a:r>
              <a:rPr lang="fr-FR" sz="2400" baseline="30000" dirty="0" err="1"/>
              <a:t>cone</a:t>
            </a:r>
            <a:r>
              <a:rPr lang="fr-FR" sz="2400" baseline="30000" dirty="0"/>
              <a:t> </a:t>
            </a:r>
            <a:r>
              <a:rPr lang="fr-FR" sz="2400" baseline="30000" dirty="0" err="1"/>
              <a:t>poris</a:t>
            </a:r>
            <a:r>
              <a:rPr lang="fr-FR" sz="2400" baseline="30000" dirty="0"/>
              <a:t> </a:t>
            </a:r>
            <a:r>
              <a:rPr lang="fr-FR" sz="2400" baseline="30000" dirty="0" err="1"/>
              <a:t>autaquu</a:t>
            </a:r>
            <a:r>
              <a:rPr lang="fr-FR" sz="2400" baseline="30000" dirty="0"/>
              <a:t> </a:t>
            </a:r>
            <a:r>
              <a:rPr lang="fr-FR" sz="2400" baseline="30000" dirty="0" err="1"/>
              <a:t>ndamus</a:t>
            </a:r>
            <a:r>
              <a:rPr lang="fr-FR" sz="2400" baseline="30000" dirty="0"/>
              <a:t>, </a:t>
            </a:r>
            <a:r>
              <a:rPr lang="fr-FR" sz="2400" baseline="30000" dirty="0" err="1"/>
              <a:t>cusciisque</a:t>
            </a:r>
            <a:r>
              <a:rPr lang="fr-FR" sz="2400" baseline="30000" dirty="0"/>
              <a:t> mo tem </a:t>
            </a:r>
            <a:r>
              <a:rPr lang="fr-FR" sz="2400" baseline="30000" dirty="0" err="1"/>
              <a:t>aut</a:t>
            </a:r>
            <a:r>
              <a:rPr lang="fr-FR" sz="2400" baseline="30000" dirty="0"/>
              <a:t> ut </a:t>
            </a:r>
            <a:r>
              <a:rPr lang="fr-FR" sz="2400" baseline="30000" dirty="0" err="1"/>
              <a:t>fugitin</a:t>
            </a:r>
            <a:r>
              <a:rPr lang="fr-FR" sz="2400" baseline="30000" dirty="0"/>
              <a:t> </a:t>
            </a:r>
            <a:r>
              <a:rPr lang="fr-FR" sz="2400" baseline="30000" dirty="0" err="1"/>
              <a:t>ullit</a:t>
            </a:r>
            <a:r>
              <a:rPr lang="fr-FR" sz="2400" baseline="30000" dirty="0"/>
              <a:t>, </a:t>
            </a:r>
            <a:r>
              <a:rPr lang="fr-FR" sz="2400" baseline="30000" dirty="0" err="1" smtClean="0"/>
              <a:t>iliquo</a:t>
            </a:r>
            <a:endParaRPr lang="fr-FR" sz="2400" baseline="30000" dirty="0"/>
          </a:p>
          <a:p>
            <a:pPr marL="180975" indent="-165100">
              <a:buClr>
                <a:schemeClr val="accent6"/>
              </a:buClr>
              <a:buSzPct val="50000"/>
              <a:buFont typeface="Arial" panose="020B0604020202020204" pitchFamily="34" charset="0"/>
              <a:buChar char="›"/>
            </a:pPr>
            <a:r>
              <a:rPr lang="fr-FR" sz="2400" baseline="30000" dirty="0" err="1" smtClean="0"/>
              <a:t>omnis</a:t>
            </a:r>
            <a:r>
              <a:rPr lang="fr-FR" sz="2400" baseline="30000" dirty="0" smtClean="0"/>
              <a:t> </a:t>
            </a:r>
            <a:r>
              <a:rPr lang="fr-FR" sz="2400" baseline="30000" dirty="0" err="1"/>
              <a:t>dolles</a:t>
            </a:r>
            <a:r>
              <a:rPr lang="fr-FR" sz="2400" baseline="30000" dirty="0"/>
              <a:t> </a:t>
            </a:r>
            <a:r>
              <a:rPr lang="fr-FR" sz="2400" baseline="30000" dirty="0" err="1"/>
              <a:t>diorumquam</a:t>
            </a:r>
            <a:r>
              <a:rPr lang="fr-FR" sz="2400" baseline="30000" dirty="0"/>
              <a:t>, </a:t>
            </a:r>
            <a:r>
              <a:rPr lang="fr-FR" sz="2400" baseline="30000" dirty="0" err="1"/>
              <a:t>ius</a:t>
            </a:r>
            <a:r>
              <a:rPr lang="fr-FR" sz="2400" baseline="30000" dirty="0"/>
              <a:t> </a:t>
            </a:r>
            <a:r>
              <a:rPr lang="fr-FR" sz="2400" baseline="30000" dirty="0" err="1"/>
              <a:t>sinvers</a:t>
            </a:r>
            <a:r>
              <a:rPr lang="fr-FR" sz="2400" baseline="30000" dirty="0"/>
              <a:t> </a:t>
            </a:r>
            <a:r>
              <a:rPr lang="fr-FR" sz="2400" baseline="30000" dirty="0" err="1"/>
              <a:t>pelitia</a:t>
            </a:r>
            <a:r>
              <a:rPr lang="fr-FR" sz="2400" baseline="30000" dirty="0"/>
              <a:t> quo </a:t>
            </a:r>
            <a:r>
              <a:rPr lang="fr-FR" sz="2400" baseline="30000" dirty="0" err="1"/>
              <a:t>ea</a:t>
            </a:r>
            <a:r>
              <a:rPr lang="fr-FR" sz="2400" baseline="30000" dirty="0"/>
              <a:t> </a:t>
            </a:r>
            <a:r>
              <a:rPr lang="fr-FR" sz="2400" baseline="30000" dirty="0" err="1"/>
              <a:t>nam</a:t>
            </a:r>
            <a:r>
              <a:rPr lang="fr-FR" sz="2400" baseline="30000" dirty="0"/>
              <a:t> </a:t>
            </a:r>
            <a:r>
              <a:rPr lang="fr-FR" sz="2400" baseline="30000" dirty="0" err="1"/>
              <a:t>repudit</a:t>
            </a:r>
            <a:r>
              <a:rPr lang="fr-FR" sz="2400" baseline="30000" dirty="0"/>
              <a:t> </a:t>
            </a:r>
            <a:r>
              <a:rPr lang="fr-FR" sz="2400" baseline="30000" dirty="0" err="1"/>
              <a:t>atisciam</a:t>
            </a:r>
            <a:r>
              <a:rPr lang="fr-FR" sz="2400" baseline="30000" dirty="0"/>
              <a:t> </a:t>
            </a:r>
            <a:r>
              <a:rPr lang="fr-FR" sz="2400" baseline="30000" dirty="0" err="1"/>
              <a:t>expera</a:t>
            </a:r>
            <a:r>
              <a:rPr lang="fr-FR" sz="2400" baseline="30000" dirty="0"/>
              <a:t> </a:t>
            </a:r>
            <a:r>
              <a:rPr lang="fr-FR" sz="2400" baseline="30000" dirty="0" err="1" smtClean="0"/>
              <a:t>iliciae</a:t>
            </a:r>
            <a:r>
              <a:rPr lang="fr-FR" sz="2400" baseline="30000" dirty="0" smtClean="0"/>
              <a:t> </a:t>
            </a:r>
            <a:r>
              <a:rPr lang="fr-FR" sz="2400" baseline="30000" dirty="0" err="1" smtClean="0"/>
              <a:t>cepernat</a:t>
            </a:r>
            <a:r>
              <a:rPr lang="fr-FR" sz="2400" baseline="30000" dirty="0" smtClean="0"/>
              <a:t> </a:t>
            </a:r>
            <a:r>
              <a:rPr lang="fr-FR" sz="2400" baseline="30000" dirty="0" err="1" smtClean="0"/>
              <a:t>fugitas</a:t>
            </a:r>
            <a:r>
              <a:rPr lang="fr-FR" sz="2400" baseline="30000" dirty="0" smtClean="0"/>
              <a:t> sa </a:t>
            </a:r>
            <a:r>
              <a:rPr lang="fr-FR" sz="2400" baseline="30000" dirty="0" err="1" smtClean="0"/>
              <a:t>conse</a:t>
            </a:r>
            <a:r>
              <a:rPr lang="fr-FR" sz="2400" baseline="30000" dirty="0" smtClean="0"/>
              <a:t> </a:t>
            </a:r>
            <a:r>
              <a:rPr lang="fr-FR" sz="2400" baseline="30000" dirty="0" err="1" smtClean="0"/>
              <a:t>molo</a:t>
            </a:r>
            <a:r>
              <a:rPr lang="fr-FR" sz="2400" baseline="30000" dirty="0" smtClean="0"/>
              <a:t> </a:t>
            </a:r>
            <a:r>
              <a:rPr lang="fr-FR" sz="2400" baseline="30000" dirty="0" err="1" smtClean="0"/>
              <a:t>modi</a:t>
            </a:r>
            <a:r>
              <a:rPr lang="fr-FR" sz="2400" baseline="30000" dirty="0" smtClean="0"/>
              <a:t> </a:t>
            </a:r>
            <a:r>
              <a:rPr lang="fr-FR" sz="2400" baseline="30000" dirty="0" err="1" smtClean="0"/>
              <a:t>berecti</a:t>
            </a:r>
            <a:r>
              <a:rPr lang="fr-FR" sz="2400" baseline="30000" dirty="0" smtClean="0"/>
              <a:t> tem </a:t>
            </a:r>
            <a:r>
              <a:rPr lang="fr-FR" sz="2400" baseline="30000" dirty="0" err="1" smtClean="0"/>
              <a:t>ius</a:t>
            </a:r>
            <a:r>
              <a:rPr lang="fr-FR" sz="2400" baseline="30000" dirty="0" smtClean="0"/>
              <a:t>, officie </a:t>
            </a:r>
            <a:r>
              <a:rPr lang="fr-FR" sz="2400" baseline="30000" dirty="0" err="1" smtClean="0"/>
              <a:t>ndiscipsam</a:t>
            </a:r>
            <a:endParaRPr lang="fr-FR" sz="2400" i="1" dirty="0"/>
          </a:p>
        </p:txBody>
      </p:sp>
      <p:sp>
        <p:nvSpPr>
          <p:cNvPr id="11" name="Rogner un rectangle à un seul coin 10"/>
          <p:cNvSpPr/>
          <p:nvPr/>
        </p:nvSpPr>
        <p:spPr>
          <a:xfrm>
            <a:off x="0" y="-1"/>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a:spLocks noGrp="1"/>
          </p:cNvSpPr>
          <p:nvPr>
            <p:ph type="title"/>
          </p:nvPr>
        </p:nvSpPr>
        <p:spPr>
          <a:xfrm>
            <a:off x="0" y="0"/>
            <a:ext cx="86868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pic>
        <p:nvPicPr>
          <p:cNvPr id="21" name="Image 20"/>
          <p:cNvPicPr>
            <a:picLocks noChangeAspect="1"/>
          </p:cNvPicPr>
          <p:nvPr/>
        </p:nvPicPr>
        <p:blipFill>
          <a:blip r:embed="rId3"/>
          <a:stretch>
            <a:fillRect/>
          </a:stretch>
        </p:blipFill>
        <p:spPr>
          <a:xfrm>
            <a:off x="8690607" y="6404607"/>
            <a:ext cx="466094" cy="466094"/>
          </a:xfrm>
          <a:prstGeom prst="rect">
            <a:avLst/>
          </a:prstGeom>
        </p:spPr>
      </p:pic>
      <p:sp>
        <p:nvSpPr>
          <p:cNvPr id="23" name="Espace réservé de la date 3"/>
          <p:cNvSpPr>
            <a:spLocks noGrp="1"/>
          </p:cNvSpPr>
          <p:nvPr>
            <p:ph type="dt" sz="half" idx="10"/>
          </p:nvPr>
        </p:nvSpPr>
        <p:spPr>
          <a:xfrm>
            <a:off x="901702" y="6654800"/>
            <a:ext cx="2133600" cy="206375"/>
          </a:xfrm>
          <a:prstGeom prst="rect">
            <a:avLst/>
          </a:prstGeom>
        </p:spPr>
        <p:txBody>
          <a:bodyPr anchor="b"/>
          <a:lstStyle>
            <a:lvl1pPr algn="r">
              <a:defRPr sz="1000">
                <a:solidFill>
                  <a:schemeClr val="tx2"/>
                </a:solidFill>
              </a:defRPr>
            </a:lvl1pPr>
          </a:lstStyle>
          <a:p>
            <a:pPr>
              <a:defRPr/>
            </a:pPr>
            <a:endParaRPr lang="fr-FR"/>
          </a:p>
        </p:txBody>
      </p:sp>
      <p:sp>
        <p:nvSpPr>
          <p:cNvPr id="24" name="Espace réservé du pied de page 4"/>
          <p:cNvSpPr>
            <a:spLocks noGrp="1"/>
          </p:cNvSpPr>
          <p:nvPr>
            <p:ph type="ftr" sz="quarter" idx="11"/>
          </p:nvPr>
        </p:nvSpPr>
        <p:spPr>
          <a:xfrm>
            <a:off x="3039530" y="6654800"/>
            <a:ext cx="5257800" cy="206375"/>
          </a:xfrm>
          <a:prstGeom prst="rect">
            <a:avLst/>
          </a:prstGeom>
        </p:spPr>
        <p:txBody>
          <a:bodyPr anchor="b"/>
          <a:lstStyle>
            <a:lvl1pPr>
              <a:defRPr sz="1000">
                <a:solidFill>
                  <a:schemeClr val="tx2"/>
                </a:solidFill>
              </a:defRPr>
            </a:lvl1pPr>
          </a:lstStyle>
          <a:p>
            <a:pPr>
              <a:defRPr/>
            </a:pPr>
            <a:endParaRPr lang="fr-FR"/>
          </a:p>
        </p:txBody>
      </p:sp>
      <p:sp>
        <p:nvSpPr>
          <p:cNvPr id="25" name="Espace réservé du numéro de diapositive 5"/>
          <p:cNvSpPr>
            <a:spLocks noGrp="1"/>
          </p:cNvSpPr>
          <p:nvPr>
            <p:ph type="sldNum" sz="quarter" idx="12"/>
          </p:nvPr>
        </p:nvSpPr>
        <p:spPr>
          <a:xfrm>
            <a:off x="0" y="6553200"/>
            <a:ext cx="457200" cy="304800"/>
          </a:xfrm>
          <a:prstGeom prst="rect">
            <a:avLst/>
          </a:prstGeom>
        </p:spPr>
        <p:txBody>
          <a:bodyPr anchor="ctr"/>
          <a:lstStyle>
            <a:lvl1pPr algn="ctr">
              <a:defRPr sz="900">
                <a:solidFill>
                  <a:srgbClr val="009DE0"/>
                </a:solidFill>
              </a:defRPr>
            </a:lvl1pPr>
          </a:lstStyle>
          <a:p>
            <a:pPr>
              <a:defRPr/>
            </a:pPr>
            <a:fld id="{9ED503E2-AABA-427D-845E-E0A2800E61B6}" type="slidenum">
              <a:rPr lang="fr-FR" smtClean="0"/>
              <a:pPr>
                <a:defRPr/>
              </a:pPr>
              <a:t>‹N°›</a:t>
            </a:fld>
            <a:endParaRPr lang="fr-FR"/>
          </a:p>
        </p:txBody>
      </p:sp>
      <p:cxnSp>
        <p:nvCxnSpPr>
          <p:cNvPr id="26" name="Connecteur droit 25"/>
          <p:cNvCxnSpPr/>
          <p:nvPr/>
        </p:nvCxnSpPr>
        <p:spPr>
          <a:xfrm flipV="1">
            <a:off x="3001433"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Espace réservé du contenu 2"/>
          <p:cNvSpPr txBox="1">
            <a:spLocks/>
          </p:cNvSpPr>
          <p:nvPr/>
        </p:nvSpPr>
        <p:spPr>
          <a:xfrm>
            <a:off x="168009" y="1146614"/>
            <a:ext cx="2833424" cy="288000"/>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dirty="0" smtClean="0">
                <a:solidFill>
                  <a:srgbClr val="FFFFFF"/>
                </a:solidFill>
              </a:rPr>
              <a:t>titre</a:t>
            </a:r>
            <a:endParaRPr lang="fr-FR" sz="1200" b="1" dirty="0">
              <a:solidFill>
                <a:srgbClr val="FFFFFF"/>
              </a:solidFill>
            </a:endParaRPr>
          </a:p>
        </p:txBody>
      </p:sp>
    </p:spTree>
    <p:extLst>
      <p:ext uri="{BB962C8B-B14F-4D97-AF65-F5344CB8AC3E}">
        <p14:creationId xmlns:p14="http://schemas.microsoft.com/office/powerpoint/2010/main" val="40262502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srcRect t="18855" b="18855"/>
          <a:stretch>
            <a:fillRect/>
          </a:stretch>
        </p:blipFill>
        <p:spPr>
          <a:xfrm>
            <a:off x="0" y="818567"/>
            <a:ext cx="9144000" cy="5439858"/>
          </a:xfrm>
          <a:prstGeom prst="rect">
            <a:avLst/>
          </a:prstGeom>
          <a:ln>
            <a:noFill/>
          </a:ln>
        </p:spPr>
      </p:pic>
      <p:sp>
        <p:nvSpPr>
          <p:cNvPr id="4" name="ZoneTexte 3"/>
          <p:cNvSpPr txBox="1"/>
          <p:nvPr/>
        </p:nvSpPr>
        <p:spPr>
          <a:xfrm>
            <a:off x="4390337" y="1575690"/>
            <a:ext cx="4361658" cy="2627048"/>
          </a:xfrm>
          <a:prstGeom prst="rect">
            <a:avLst/>
          </a:prstGeom>
          <a:solidFill>
            <a:srgbClr val="FFFFFF">
              <a:alpha val="92000"/>
            </a:srgbClr>
          </a:solidFill>
          <a:ln>
            <a:noFill/>
          </a:ln>
        </p:spPr>
        <p:txBody>
          <a:bodyPr wrap="square" tIns="280800" rtlCol="0">
            <a:noAutofit/>
          </a:bodyPr>
          <a:lstStyle/>
          <a:p>
            <a:pPr marL="355600" indent="-355600" defTabSz="541338">
              <a:spcBef>
                <a:spcPts val="1200"/>
              </a:spcBef>
              <a:buClr>
                <a:schemeClr val="accent6"/>
              </a:buClr>
              <a:buSzPct val="100000"/>
              <a:buFont typeface="Lucida Grande"/>
              <a:buChar char="➔"/>
              <a:tabLst/>
            </a:pPr>
            <a:r>
              <a:rPr lang="fr-FR" sz="2800" b="1" i="0" baseline="30000" dirty="0" err="1" smtClean="0"/>
              <a:t>excerferum</a:t>
            </a:r>
            <a:r>
              <a:rPr lang="fr-FR" sz="2800" b="1" i="0" baseline="30000" dirty="0" smtClean="0"/>
              <a:t> </a:t>
            </a:r>
            <a:r>
              <a:rPr lang="fr-FR" sz="2800" b="1" i="0" baseline="30000" dirty="0" err="1" smtClean="0"/>
              <a:t>nuscien</a:t>
            </a:r>
            <a:endParaRPr lang="fr-FR" sz="2800" b="1" i="0" baseline="30000" dirty="0"/>
          </a:p>
          <a:p>
            <a:pPr marL="355600" indent="-355600" defTabSz="541338">
              <a:spcBef>
                <a:spcPts val="1200"/>
              </a:spcBef>
              <a:buClr>
                <a:schemeClr val="accent6"/>
              </a:buClr>
              <a:buSzPct val="100000"/>
              <a:buFont typeface="Lucida Grande"/>
              <a:buChar char="➔"/>
              <a:tabLst/>
            </a:pPr>
            <a:r>
              <a:rPr lang="fr-FR" sz="2800" b="1" i="0" baseline="30000" dirty="0" err="1" smtClean="0"/>
              <a:t>ditione</a:t>
            </a:r>
            <a:r>
              <a:rPr lang="fr-FR" sz="2800" b="1" i="0" baseline="30000" dirty="0" smtClean="0"/>
              <a:t> </a:t>
            </a:r>
            <a:r>
              <a:rPr lang="fr-FR" sz="2800" b="1" i="0" baseline="30000" dirty="0" err="1"/>
              <a:t>dic</a:t>
            </a:r>
            <a:r>
              <a:rPr lang="fr-FR" sz="2800" b="1" i="0" baseline="30000" dirty="0"/>
              <a:t> tem </a:t>
            </a:r>
            <a:r>
              <a:rPr lang="fr-FR" sz="2800" b="1" i="0" baseline="30000" dirty="0" err="1"/>
              <a:t>hiciliciist</a:t>
            </a:r>
            <a:r>
              <a:rPr lang="fr-FR" sz="2800" b="1" i="0" baseline="30000" dirty="0"/>
              <a:t>, con rem </a:t>
            </a:r>
            <a:r>
              <a:rPr lang="fr-FR" sz="2800" b="1" i="0" baseline="30000" dirty="0" err="1"/>
              <a:t>aut</a:t>
            </a:r>
            <a:r>
              <a:rPr lang="fr-FR" sz="2800" b="1" i="0" baseline="30000" dirty="0"/>
              <a:t> </a:t>
            </a:r>
            <a:r>
              <a:rPr lang="fr-FR" sz="2800" b="1" i="0" baseline="30000" dirty="0" err="1"/>
              <a:t>volest</a:t>
            </a:r>
            <a:r>
              <a:rPr lang="fr-FR" sz="2800" b="1" i="0" baseline="30000" dirty="0"/>
              <a:t>, </a:t>
            </a:r>
            <a:r>
              <a:rPr lang="fr-FR" sz="2800" b="1" i="0" baseline="30000" dirty="0" err="1"/>
              <a:t>sedi</a:t>
            </a:r>
            <a:r>
              <a:rPr lang="fr-FR" sz="2800" b="1" i="0" baseline="30000" dirty="0"/>
              <a:t> doles </a:t>
            </a:r>
            <a:endParaRPr lang="fr-FR" sz="2800" b="1" i="0" baseline="30000" dirty="0" smtClean="0"/>
          </a:p>
          <a:p>
            <a:pPr marL="355600" indent="-355600" defTabSz="541338">
              <a:spcBef>
                <a:spcPts val="1200"/>
              </a:spcBef>
              <a:buClr>
                <a:schemeClr val="accent6"/>
              </a:buClr>
              <a:buSzPct val="100000"/>
              <a:buFont typeface="Lucida Grande"/>
              <a:buChar char="➔"/>
              <a:tabLst/>
            </a:pPr>
            <a:r>
              <a:rPr lang="fr-FR" sz="2800" b="1" i="0" baseline="30000" dirty="0" err="1" smtClean="0"/>
              <a:t>erro</a:t>
            </a:r>
            <a:r>
              <a:rPr lang="fr-FR" sz="2800" b="1" i="0" baseline="30000" dirty="0" smtClean="0"/>
              <a:t> </a:t>
            </a:r>
            <a:r>
              <a:rPr lang="fr-FR" sz="2800" b="1" i="0" baseline="30000" dirty="0"/>
              <a:t>te sa </a:t>
            </a:r>
            <a:r>
              <a:rPr lang="fr-FR" sz="2800" b="1" i="0" baseline="30000" dirty="0" err="1"/>
              <a:t>sam</a:t>
            </a:r>
            <a:r>
              <a:rPr lang="fr-FR" sz="2800" b="1" i="0" baseline="30000" dirty="0"/>
              <a:t> </a:t>
            </a:r>
            <a:r>
              <a:rPr lang="fr-FR" sz="2800" b="1" i="0" baseline="30000" dirty="0" err="1"/>
              <a:t>volum</a:t>
            </a:r>
            <a:r>
              <a:rPr lang="fr-FR" sz="2800" b="1" i="0" baseline="30000" dirty="0"/>
              <a:t> </a:t>
            </a:r>
            <a:r>
              <a:rPr lang="fr-FR" sz="2800" b="1" i="0" baseline="30000" dirty="0" err="1"/>
              <a:t>dolumqui</a:t>
            </a:r>
            <a:r>
              <a:rPr lang="fr-FR" sz="2800" b="1" i="0" baseline="30000" dirty="0"/>
              <a:t> </a:t>
            </a:r>
            <a:r>
              <a:rPr lang="fr-FR" sz="2800" b="1" i="0" baseline="30000" dirty="0" err="1"/>
              <a:t>aceprae</a:t>
            </a:r>
            <a:r>
              <a:rPr lang="fr-FR" sz="2800" b="1" i="0" baseline="30000" dirty="0"/>
              <a:t> </a:t>
            </a:r>
            <a:r>
              <a:rPr lang="fr-FR" sz="2800" b="1" i="0" baseline="30000" dirty="0" err="1" smtClean="0"/>
              <a:t>eicipsa</a:t>
            </a:r>
            <a:endParaRPr lang="fr-FR" sz="2800" b="1" i="0" baseline="30000" dirty="0" smtClean="0"/>
          </a:p>
          <a:p>
            <a:pPr marL="355600" indent="-355600" defTabSz="541338">
              <a:spcBef>
                <a:spcPts val="1200"/>
              </a:spcBef>
              <a:buClr>
                <a:schemeClr val="accent6"/>
              </a:buClr>
              <a:buSzPct val="100000"/>
              <a:buFont typeface="Lucida Grande"/>
              <a:buChar char="➔"/>
              <a:tabLst/>
            </a:pPr>
            <a:r>
              <a:rPr lang="fr-FR" sz="2800" b="1" i="0" baseline="30000" dirty="0" err="1" smtClean="0"/>
              <a:t>pelesequod</a:t>
            </a:r>
            <a:r>
              <a:rPr lang="fr-FR" sz="2800" b="1" i="0" baseline="30000" dirty="0" smtClean="0"/>
              <a:t> </a:t>
            </a:r>
            <a:r>
              <a:rPr lang="fr-FR" sz="2800" b="1" i="0" baseline="30000" dirty="0"/>
              <a:t>que cum </a:t>
            </a:r>
            <a:r>
              <a:rPr lang="fr-FR" sz="2800" b="1" i="0" baseline="30000" dirty="0" err="1" smtClean="0"/>
              <a:t>hicieni</a:t>
            </a:r>
            <a:endParaRPr lang="fr-FR" sz="2800" b="1" i="0" dirty="0"/>
          </a:p>
        </p:txBody>
      </p:sp>
      <p:sp>
        <p:nvSpPr>
          <p:cNvPr id="5" name="Espace réservé du contenu 2"/>
          <p:cNvSpPr txBox="1">
            <a:spLocks/>
          </p:cNvSpPr>
          <p:nvPr/>
        </p:nvSpPr>
        <p:spPr>
          <a:xfrm>
            <a:off x="4308103" y="1409704"/>
            <a:ext cx="829009" cy="2675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800" b="1" smtClean="0">
                <a:solidFill>
                  <a:srgbClr val="FFFFFF"/>
                </a:solidFill>
              </a:rPr>
              <a:t>titre</a:t>
            </a:r>
            <a:endParaRPr lang="fr-FR" sz="1800" b="1" dirty="0">
              <a:solidFill>
                <a:srgbClr val="FFFFFF"/>
              </a:solidFill>
            </a:endParaRPr>
          </a:p>
        </p:txBody>
      </p:sp>
      <p:pic>
        <p:nvPicPr>
          <p:cNvPr id="14" name="Image 13"/>
          <p:cNvPicPr>
            <a:picLocks noChangeAspect="1"/>
          </p:cNvPicPr>
          <p:nvPr/>
        </p:nvPicPr>
        <p:blipFill>
          <a:blip r:embed="rId3"/>
          <a:stretch>
            <a:fillRect/>
          </a:stretch>
        </p:blipFill>
        <p:spPr>
          <a:xfrm>
            <a:off x="8690607" y="6404607"/>
            <a:ext cx="466094" cy="466094"/>
          </a:xfrm>
          <a:prstGeom prst="rect">
            <a:avLst/>
          </a:prstGeom>
        </p:spPr>
      </p:pic>
      <p:sp>
        <p:nvSpPr>
          <p:cNvPr id="16" name="Rogner un rectangle à un seul coin 15"/>
          <p:cNvSpPr/>
          <p:nvPr/>
        </p:nvSpPr>
        <p:spPr>
          <a:xfrm>
            <a:off x="0" y="-1"/>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p:cNvSpPr>
            <a:spLocks noGrp="1"/>
          </p:cNvSpPr>
          <p:nvPr>
            <p:ph type="title"/>
          </p:nvPr>
        </p:nvSpPr>
        <p:spPr>
          <a:xfrm>
            <a:off x="0" y="0"/>
            <a:ext cx="86868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8" name="Espace réservé de la date 3"/>
          <p:cNvSpPr>
            <a:spLocks noGrp="1"/>
          </p:cNvSpPr>
          <p:nvPr>
            <p:ph type="dt" sz="half" idx="10"/>
          </p:nvPr>
        </p:nvSpPr>
        <p:spPr>
          <a:xfrm>
            <a:off x="901702" y="6654800"/>
            <a:ext cx="2133600" cy="206375"/>
          </a:xfrm>
          <a:prstGeom prst="rect">
            <a:avLst/>
          </a:prstGeom>
        </p:spPr>
        <p:txBody>
          <a:bodyPr anchor="b"/>
          <a:lstStyle>
            <a:lvl1pPr algn="r">
              <a:defRPr sz="1000">
                <a:solidFill>
                  <a:schemeClr val="tx2"/>
                </a:solidFill>
              </a:defRPr>
            </a:lvl1pPr>
          </a:lstStyle>
          <a:p>
            <a:pPr>
              <a:defRPr/>
            </a:pPr>
            <a:endParaRPr lang="fr-FR"/>
          </a:p>
        </p:txBody>
      </p:sp>
      <p:sp>
        <p:nvSpPr>
          <p:cNvPr id="19" name="Espace réservé du pied de page 4"/>
          <p:cNvSpPr>
            <a:spLocks noGrp="1"/>
          </p:cNvSpPr>
          <p:nvPr>
            <p:ph type="ftr" sz="quarter" idx="11"/>
          </p:nvPr>
        </p:nvSpPr>
        <p:spPr>
          <a:xfrm>
            <a:off x="3039530" y="6654800"/>
            <a:ext cx="5257800" cy="206375"/>
          </a:xfrm>
          <a:prstGeom prst="rect">
            <a:avLst/>
          </a:prstGeom>
        </p:spPr>
        <p:txBody>
          <a:bodyPr anchor="b"/>
          <a:lstStyle>
            <a:lvl1pPr>
              <a:defRPr sz="1000">
                <a:solidFill>
                  <a:schemeClr val="tx2"/>
                </a:solidFill>
              </a:defRPr>
            </a:lvl1pPr>
          </a:lstStyle>
          <a:p>
            <a:pPr>
              <a:defRPr/>
            </a:pPr>
            <a:endParaRPr lang="fr-FR"/>
          </a:p>
        </p:txBody>
      </p:sp>
      <p:sp>
        <p:nvSpPr>
          <p:cNvPr id="20" name="Espace réservé du numéro de diapositive 5"/>
          <p:cNvSpPr>
            <a:spLocks noGrp="1"/>
          </p:cNvSpPr>
          <p:nvPr>
            <p:ph type="sldNum" sz="quarter" idx="12"/>
          </p:nvPr>
        </p:nvSpPr>
        <p:spPr>
          <a:xfrm>
            <a:off x="0" y="6553200"/>
            <a:ext cx="457200" cy="304800"/>
          </a:xfrm>
          <a:prstGeom prst="rect">
            <a:avLst/>
          </a:prstGeom>
        </p:spPr>
        <p:txBody>
          <a:bodyPr anchor="ctr"/>
          <a:lstStyle>
            <a:lvl1pPr algn="ctr">
              <a:defRPr sz="900">
                <a:solidFill>
                  <a:srgbClr val="009DE0"/>
                </a:solidFill>
              </a:defRPr>
            </a:lvl1pPr>
          </a:lstStyle>
          <a:p>
            <a:pPr>
              <a:defRPr/>
            </a:pPr>
            <a:fld id="{9ED503E2-AABA-427D-845E-E0A2800E61B6}" type="slidenum">
              <a:rPr lang="fr-FR" smtClean="0"/>
              <a:pPr>
                <a:defRPr/>
              </a:pPr>
              <a:t>‹N°›</a:t>
            </a:fld>
            <a:endParaRPr lang="fr-FR"/>
          </a:p>
        </p:txBody>
      </p:sp>
      <p:cxnSp>
        <p:nvCxnSpPr>
          <p:cNvPr id="21" name="Connecteur droit 20"/>
          <p:cNvCxnSpPr/>
          <p:nvPr/>
        </p:nvCxnSpPr>
        <p:spPr>
          <a:xfrm flipV="1">
            <a:off x="3001433"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07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Tree>
    <p:extLst>
      <p:ext uri="{BB962C8B-B14F-4D97-AF65-F5344CB8AC3E}">
        <p14:creationId xmlns:p14="http://schemas.microsoft.com/office/powerpoint/2010/main" val="54209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FF997B0-B63A-48F7-9873-984C2ACF8812}" type="slidenum">
              <a:rPr lang="fr-FR" smtClean="0"/>
              <a:pPr>
                <a:defRPr/>
              </a:pPr>
              <a:t>‹N°›</a:t>
            </a:fld>
            <a:endParaRPr lang="fr-FR"/>
          </a:p>
        </p:txBody>
      </p:sp>
    </p:spTree>
    <p:extLst>
      <p:ext uri="{BB962C8B-B14F-4D97-AF65-F5344CB8AC3E}">
        <p14:creationId xmlns:p14="http://schemas.microsoft.com/office/powerpoint/2010/main" val="357040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8706940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447675" indent="-447675" algn="l" defTabSz="457200" rtl="0" eaLnBrk="1" latinLnBrk="0" hangingPunct="1">
        <a:spcBef>
          <a:spcPct val="20000"/>
        </a:spcBef>
        <a:buClr>
          <a:schemeClr val="accent6"/>
        </a:buClr>
        <a:buFont typeface="Brix Slab Bold" pitchFamily="50"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325" y="120555"/>
            <a:ext cx="5117472" cy="2532110"/>
          </a:xfrm>
        </p:spPr>
        <p:txBody>
          <a:bodyPr/>
          <a:lstStyle/>
          <a:p>
            <a:pPr eaLnBrk="1" hangingPunct="1"/>
            <a:r>
              <a:rPr lang="fr-FR" sz="4000" b="1" dirty="0" smtClean="0"/>
              <a:t>Chapitre 2</a:t>
            </a:r>
            <a:r>
              <a:rPr lang="fr-FR" sz="4000" dirty="0" smtClean="0"/>
              <a:t/>
            </a:r>
            <a:br>
              <a:rPr lang="fr-FR" sz="4000" dirty="0" smtClean="0"/>
            </a:br>
            <a:r>
              <a:rPr lang="fr-FR" sz="4000" b="1" dirty="0"/>
              <a:t>La répartition territoriale des compétences</a:t>
            </a:r>
            <a:endParaRPr lang="fr-FR"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4606" y="-162962"/>
            <a:ext cx="9334123" cy="1143000"/>
          </a:xfrm>
        </p:spPr>
        <p:txBody>
          <a:bodyPr>
            <a:noAutofit/>
          </a:bodyPr>
          <a:lstStyle/>
          <a:p>
            <a:pPr eaLnBrk="1" hangingPunct="1"/>
            <a:r>
              <a:rPr lang="fr-FR" sz="3600" dirty="0" smtClean="0">
                <a:solidFill>
                  <a:schemeClr val="bg1"/>
                </a:solidFill>
              </a:rPr>
              <a:t>I c) L’acte I de la décentralisation en France</a:t>
            </a:r>
          </a:p>
        </p:txBody>
      </p:sp>
      <p:sp>
        <p:nvSpPr>
          <p:cNvPr id="35843" name="Rectangle 3"/>
          <p:cNvSpPr>
            <a:spLocks noGrp="1" noChangeArrowheads="1"/>
          </p:cNvSpPr>
          <p:nvPr>
            <p:ph idx="1"/>
          </p:nvPr>
        </p:nvSpPr>
        <p:spPr>
          <a:xfrm>
            <a:off x="138113" y="1203325"/>
            <a:ext cx="8548687" cy="5411788"/>
          </a:xfrm>
        </p:spPr>
        <p:txBody>
          <a:bodyPr/>
          <a:lstStyle/>
          <a:p>
            <a:pPr algn="just" eaLnBrk="1" hangingPunct="1">
              <a:lnSpc>
                <a:spcPct val="90000"/>
              </a:lnSpc>
            </a:pPr>
            <a:r>
              <a:rPr lang="fr-FR" sz="2400" dirty="0" smtClean="0"/>
              <a:t>2) Les transferts de compétences</a:t>
            </a:r>
          </a:p>
          <a:p>
            <a:pPr lvl="1" algn="just" eaLnBrk="1" hangingPunct="1">
              <a:lnSpc>
                <a:spcPct val="90000"/>
              </a:lnSpc>
            </a:pPr>
            <a:r>
              <a:rPr lang="fr-FR" sz="2000" dirty="0" smtClean="0"/>
              <a:t>Les grands principes de la décentralisation des compétences </a:t>
            </a:r>
          </a:p>
          <a:p>
            <a:pPr lvl="2" algn="just" eaLnBrk="1" hangingPunct="1">
              <a:lnSpc>
                <a:spcPct val="90000"/>
              </a:lnSpc>
            </a:pPr>
            <a:r>
              <a:rPr lang="fr-FR" sz="1800" dirty="0" smtClean="0"/>
              <a:t>Principe de non tutelle entre les collectivités territoriales</a:t>
            </a:r>
          </a:p>
          <a:p>
            <a:pPr lvl="2" algn="just" eaLnBrk="1" hangingPunct="1">
              <a:lnSpc>
                <a:spcPct val="90000"/>
              </a:lnSpc>
            </a:pPr>
            <a:r>
              <a:rPr lang="fr-FR" sz="1800" dirty="0" smtClean="0"/>
              <a:t>Principe de généralité des CT : la clause de compétence générale</a:t>
            </a:r>
          </a:p>
          <a:p>
            <a:pPr lvl="2" algn="just" eaLnBrk="1" hangingPunct="1">
              <a:lnSpc>
                <a:spcPct val="90000"/>
              </a:lnSpc>
            </a:pPr>
            <a:r>
              <a:rPr lang="fr-FR" sz="1800" dirty="0" smtClean="0"/>
              <a:t>Principe d’uniformité entre CT de même niveau</a:t>
            </a:r>
          </a:p>
          <a:p>
            <a:pPr lvl="2" algn="just" eaLnBrk="1" hangingPunct="1">
              <a:lnSpc>
                <a:spcPct val="90000"/>
              </a:lnSpc>
            </a:pPr>
            <a:r>
              <a:rPr lang="fr-FR" sz="1800" dirty="0" smtClean="0"/>
              <a:t>La dévolution des compétences « par blocs » </a:t>
            </a:r>
          </a:p>
          <a:p>
            <a:pPr lvl="1" algn="just" eaLnBrk="1" hangingPunct="1">
              <a:lnSpc>
                <a:spcPct val="90000"/>
              </a:lnSpc>
            </a:pPr>
            <a:r>
              <a:rPr lang="fr-FR" sz="2000" dirty="0" smtClean="0"/>
              <a:t>La nature des compétences transférées :</a:t>
            </a:r>
          </a:p>
          <a:p>
            <a:pPr lvl="2" algn="just" eaLnBrk="1" hangingPunct="1">
              <a:lnSpc>
                <a:spcPct val="90000"/>
              </a:lnSpc>
            </a:pPr>
            <a:r>
              <a:rPr lang="fr-FR" sz="1800" dirty="0" smtClean="0"/>
              <a:t>Les blocs : une spécialisation des collectivités </a:t>
            </a:r>
          </a:p>
          <a:p>
            <a:pPr lvl="3" algn="just" eaLnBrk="1" hangingPunct="1">
              <a:lnSpc>
                <a:spcPct val="90000"/>
              </a:lnSpc>
            </a:pPr>
            <a:r>
              <a:rPr lang="fr-FR" sz="1600" dirty="0" smtClean="0"/>
              <a:t>La commune  : échelon de proximité (enjeux locaux)</a:t>
            </a:r>
          </a:p>
          <a:p>
            <a:pPr lvl="4" eaLnBrk="1" hangingPunct="1">
              <a:lnSpc>
                <a:spcPct val="90000"/>
              </a:lnSpc>
            </a:pPr>
            <a:r>
              <a:rPr lang="fr-FR" sz="1600" dirty="0" smtClean="0"/>
              <a:t>maîtrise du sol et équipements de proximité</a:t>
            </a:r>
          </a:p>
          <a:p>
            <a:pPr lvl="3" eaLnBrk="1" hangingPunct="1">
              <a:lnSpc>
                <a:spcPct val="90000"/>
              </a:lnSpc>
            </a:pPr>
            <a:r>
              <a:rPr lang="fr-FR" sz="1600" dirty="0" smtClean="0"/>
              <a:t>Le département  : échelon de solidarité </a:t>
            </a:r>
          </a:p>
          <a:p>
            <a:pPr lvl="4" eaLnBrk="1" hangingPunct="1">
              <a:lnSpc>
                <a:spcPct val="90000"/>
              </a:lnSpc>
            </a:pPr>
            <a:r>
              <a:rPr lang="fr-FR" sz="1600" dirty="0" smtClean="0"/>
              <a:t>services de redistribution  : action sanitaire et sociale</a:t>
            </a:r>
          </a:p>
          <a:p>
            <a:pPr lvl="4" eaLnBrk="1" hangingPunct="1">
              <a:lnSpc>
                <a:spcPct val="90000"/>
              </a:lnSpc>
            </a:pPr>
            <a:r>
              <a:rPr lang="fr-FR" sz="1600" dirty="0" smtClean="0"/>
              <a:t>Organisation du monde rural  : ex. transports…</a:t>
            </a:r>
          </a:p>
          <a:p>
            <a:pPr lvl="3" eaLnBrk="1" hangingPunct="1">
              <a:lnSpc>
                <a:spcPct val="90000"/>
              </a:lnSpc>
            </a:pPr>
            <a:r>
              <a:rPr lang="fr-FR" sz="1600" dirty="0" smtClean="0"/>
              <a:t>L’échelon régional : une collectivité « de mission » </a:t>
            </a:r>
          </a:p>
          <a:p>
            <a:pPr lvl="4" eaLnBrk="1" hangingPunct="1">
              <a:lnSpc>
                <a:spcPct val="90000"/>
              </a:lnSpc>
            </a:pPr>
            <a:r>
              <a:rPr lang="fr-FR" sz="1600" dirty="0" smtClean="0"/>
              <a:t>développement économique</a:t>
            </a:r>
          </a:p>
          <a:p>
            <a:pPr lvl="4" eaLnBrk="1" hangingPunct="1">
              <a:lnSpc>
                <a:spcPct val="90000"/>
              </a:lnSpc>
            </a:pPr>
            <a:r>
              <a:rPr lang="fr-FR" sz="1600" dirty="0" smtClean="0"/>
              <a:t>aménagement du territoire</a:t>
            </a:r>
          </a:p>
          <a:p>
            <a:pPr lvl="2" eaLnBrk="1" hangingPunct="1">
              <a:lnSpc>
                <a:spcPct val="90000"/>
              </a:lnSpc>
            </a:pPr>
            <a:r>
              <a:rPr lang="fr-FR" sz="1800" dirty="0" smtClean="0"/>
              <a:t>L’enchevêtrement organisé  des compétences ?</a:t>
            </a:r>
          </a:p>
          <a:p>
            <a:pPr lvl="3" eaLnBrk="1" hangingPunct="1">
              <a:lnSpc>
                <a:spcPct val="90000"/>
              </a:lnSpc>
            </a:pPr>
            <a:r>
              <a:rPr lang="fr-FR" sz="1400" dirty="0" smtClean="0"/>
              <a:t>Poids élevé des compétences « exclusives »</a:t>
            </a:r>
          </a:p>
        </p:txBody>
      </p:sp>
      <p:sp>
        <p:nvSpPr>
          <p:cNvPr id="35845" name="AutoShape 5">
            <a:hlinkClick r:id="rId3" action="ppaction://hlinksldjump" highlightClick="1"/>
          </p:cNvPr>
          <p:cNvSpPr>
            <a:spLocks noChangeArrowheads="1"/>
          </p:cNvSpPr>
          <p:nvPr/>
        </p:nvSpPr>
        <p:spPr bwMode="auto">
          <a:xfrm>
            <a:off x="6550025" y="3543300"/>
            <a:ext cx="227013" cy="203200"/>
          </a:xfrm>
          <a:prstGeom prst="actionButtonForwardNext">
            <a:avLst/>
          </a:prstGeom>
          <a:solidFill>
            <a:schemeClr val="accent1"/>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115888"/>
            <a:ext cx="8540750" cy="981075"/>
          </a:xfrm>
        </p:spPr>
        <p:txBody>
          <a:bodyPr>
            <a:normAutofit fontScale="90000"/>
          </a:bodyPr>
          <a:lstStyle/>
          <a:p>
            <a:pPr eaLnBrk="1" hangingPunct="1"/>
            <a:r>
              <a:rPr lang="fr-FR" sz="3200" smtClean="0"/>
              <a:t>La décentralisation (acte I) : la répartition des compétences</a:t>
            </a:r>
          </a:p>
        </p:txBody>
      </p:sp>
      <p:graphicFrame>
        <p:nvGraphicFramePr>
          <p:cNvPr id="86070" name="Group 54"/>
          <p:cNvGraphicFramePr>
            <a:graphicFrameLocks noGrp="1"/>
          </p:cNvGraphicFramePr>
          <p:nvPr>
            <p:ph type="tbl" idx="1"/>
          </p:nvPr>
        </p:nvGraphicFramePr>
        <p:xfrm>
          <a:off x="0" y="1196975"/>
          <a:ext cx="9144000" cy="5205730"/>
        </p:xfrm>
        <a:graphic>
          <a:graphicData uri="http://schemas.openxmlformats.org/drawingml/2006/table">
            <a:tbl>
              <a:tblPr/>
              <a:tblGrid>
                <a:gridCol w="1292225">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604963">
                  <a:extLst>
                    <a:ext uri="{9D8B030D-6E8A-4147-A177-3AD203B41FA5}">
                      <a16:colId xmlns:a16="http://schemas.microsoft.com/office/drawing/2014/main" val="20002"/>
                    </a:ext>
                  </a:extLst>
                </a:gridCol>
                <a:gridCol w="1606550">
                  <a:extLst>
                    <a:ext uri="{9D8B030D-6E8A-4147-A177-3AD203B41FA5}">
                      <a16:colId xmlns:a16="http://schemas.microsoft.com/office/drawing/2014/main" val="20003"/>
                    </a:ext>
                  </a:extLst>
                </a:gridCol>
                <a:gridCol w="1606550">
                  <a:extLst>
                    <a:ext uri="{9D8B030D-6E8A-4147-A177-3AD203B41FA5}">
                      <a16:colId xmlns:a16="http://schemas.microsoft.com/office/drawing/2014/main" val="20004"/>
                    </a:ext>
                  </a:extLst>
                </a:gridCol>
                <a:gridCol w="1604962">
                  <a:extLst>
                    <a:ext uri="{9D8B030D-6E8A-4147-A177-3AD203B41FA5}">
                      <a16:colId xmlns:a16="http://schemas.microsoft.com/office/drawing/2014/main" val="20005"/>
                    </a:ext>
                  </a:extLst>
                </a:gridCol>
              </a:tblGrid>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Enseignement</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Planification 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Développement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économique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Urbanisme,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Environnement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Patrimoine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Transport</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Action sociale,</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Formation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continue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2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Conseils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régionaux</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Construction,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équipement 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entretien des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lycées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Développement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économique</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Aménagement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Du territoire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Parcs naturels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régionaux</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Organisation,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financement,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routes-fer</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Formation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Professionnelle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continue 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apprentissage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2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Conseils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généraux</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Equipement,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construction,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entretien des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collèges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Programmes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d’aide à</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l’équipement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rural</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Définition des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itinéraires 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promenades 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randonnées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Transport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scolaire hors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du périmètre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urbain</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Aide sociale aux</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enfants, familles,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personnes âgées,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handicapés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2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Communes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Equipement,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construction,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entretien des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Écoles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élémentaires 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maternelles</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Elaboration des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chartes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Intercommunales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développement</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Délivrance</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 permis de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construire</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Droit des sols et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urbanisme</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Transport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scolaire dans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le périmètre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urbain</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Participation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financière aux</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dépenses du</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département</a:t>
                      </a:r>
                      <a:endParaRPr kumimoji="0" lang="fr-FR" sz="20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
            <a:ext cx="8568531" cy="887239"/>
          </a:xfrm>
        </p:spPr>
        <p:txBody>
          <a:bodyPr>
            <a:normAutofit fontScale="90000"/>
          </a:bodyPr>
          <a:lstStyle/>
          <a:p>
            <a:pPr eaLnBrk="1" hangingPunct="1"/>
            <a:r>
              <a:rPr lang="fr-FR" sz="3200" dirty="0" smtClean="0">
                <a:solidFill>
                  <a:schemeClr val="bg1"/>
                </a:solidFill>
              </a:rPr>
              <a:t>II Les modalités de répartition des compétences:  l’acte II de la décentralisation</a:t>
            </a:r>
          </a:p>
        </p:txBody>
      </p:sp>
      <p:sp>
        <p:nvSpPr>
          <p:cNvPr id="40963" name="Rectangle 3"/>
          <p:cNvSpPr>
            <a:spLocks noGrp="1" noChangeArrowheads="1"/>
          </p:cNvSpPr>
          <p:nvPr>
            <p:ph idx="1"/>
          </p:nvPr>
        </p:nvSpPr>
        <p:spPr>
          <a:xfrm>
            <a:off x="0" y="1556657"/>
            <a:ext cx="4136571" cy="5301343"/>
          </a:xfrm>
        </p:spPr>
        <p:txBody>
          <a:bodyPr/>
          <a:lstStyle/>
          <a:p>
            <a:pPr>
              <a:lnSpc>
                <a:spcPct val="80000"/>
              </a:lnSpc>
            </a:pPr>
            <a:r>
              <a:rPr lang="fr-FR" dirty="0" smtClean="0"/>
              <a:t>Distinction traditionnelle entre deux grands modèles d’organisation politique et administrative</a:t>
            </a:r>
          </a:p>
          <a:p>
            <a:pPr lvl="1">
              <a:lnSpc>
                <a:spcPct val="80000"/>
              </a:lnSpc>
            </a:pPr>
            <a:r>
              <a:rPr lang="fr-FR" sz="1800" dirty="0" smtClean="0"/>
              <a:t>Les états unitaires décentralisés  : France, Royaume Uni,…</a:t>
            </a:r>
          </a:p>
          <a:p>
            <a:pPr lvl="1">
              <a:lnSpc>
                <a:spcPct val="80000"/>
              </a:lnSpc>
            </a:pPr>
            <a:r>
              <a:rPr lang="fr-FR" sz="1800" dirty="0" smtClean="0"/>
              <a:t>Les pays fédéraux  : Allemagne, Autriche, Belgique</a:t>
            </a:r>
          </a:p>
          <a:p>
            <a:pPr lvl="1">
              <a:lnSpc>
                <a:spcPct val="80000"/>
              </a:lnSpc>
            </a:pPr>
            <a:r>
              <a:rPr lang="fr-FR" sz="1800" dirty="0" smtClean="0"/>
              <a:t>Distinction fragilisée par les « états régionalisés »: L’Espagne et L’Italie</a:t>
            </a:r>
          </a:p>
          <a:p>
            <a:pPr lvl="2">
              <a:lnSpc>
                <a:spcPct val="80000"/>
              </a:lnSpc>
            </a:pPr>
            <a:r>
              <a:rPr lang="fr-FR" sz="1400" dirty="0" smtClean="0"/>
              <a:t>Deux pays à constitution unitaire (1978 pour l’Espagne ; 1948 pour l’Italie) </a:t>
            </a:r>
          </a:p>
          <a:p>
            <a:pPr lvl="2">
              <a:lnSpc>
                <a:spcPct val="80000"/>
              </a:lnSpc>
            </a:pPr>
            <a:r>
              <a:rPr lang="fr-FR" sz="1400" dirty="0" smtClean="0"/>
              <a:t>Mais</a:t>
            </a:r>
            <a:r>
              <a:rPr lang="fr-FR" sz="1400" dirty="0"/>
              <a:t> </a:t>
            </a:r>
            <a:r>
              <a:rPr lang="fr-FR" sz="1400" dirty="0" smtClean="0"/>
              <a:t>pouvoir législatif dévolu aux régions &amp; différenciation des pouvoirs régionaux</a:t>
            </a:r>
          </a:p>
        </p:txBody>
      </p:sp>
      <p:graphicFrame>
        <p:nvGraphicFramePr>
          <p:cNvPr id="6" name="Group 130"/>
          <p:cNvGraphicFramePr>
            <a:graphicFrameLocks/>
          </p:cNvGraphicFramePr>
          <p:nvPr>
            <p:extLst>
              <p:ext uri="{D42A27DB-BD31-4B8C-83A1-F6EECF244321}">
                <p14:modId xmlns:p14="http://schemas.microsoft.com/office/powerpoint/2010/main" val="1782863176"/>
              </p:ext>
            </p:extLst>
          </p:nvPr>
        </p:nvGraphicFramePr>
        <p:xfrm>
          <a:off x="4256314" y="1643743"/>
          <a:ext cx="4708296" cy="4680631"/>
        </p:xfrm>
        <a:graphic>
          <a:graphicData uri="http://schemas.openxmlformats.org/drawingml/2006/table">
            <a:tbl>
              <a:tblPr/>
              <a:tblGrid>
                <a:gridCol w="1393372">
                  <a:extLst>
                    <a:ext uri="{9D8B030D-6E8A-4147-A177-3AD203B41FA5}">
                      <a16:colId xmlns:a16="http://schemas.microsoft.com/office/drawing/2014/main" val="20000"/>
                    </a:ext>
                  </a:extLst>
                </a:gridCol>
                <a:gridCol w="1621971">
                  <a:extLst>
                    <a:ext uri="{9D8B030D-6E8A-4147-A177-3AD203B41FA5}">
                      <a16:colId xmlns:a16="http://schemas.microsoft.com/office/drawing/2014/main" val="20001"/>
                    </a:ext>
                  </a:extLst>
                </a:gridCol>
                <a:gridCol w="1692953">
                  <a:extLst>
                    <a:ext uri="{9D8B030D-6E8A-4147-A177-3AD203B41FA5}">
                      <a16:colId xmlns:a16="http://schemas.microsoft.com/office/drawing/2014/main" val="20002"/>
                    </a:ext>
                  </a:extLst>
                </a:gridCol>
              </a:tblGrid>
              <a:tr h="742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Pays fédéraux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Pays unitaires décentralisés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75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Principe politique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Partage de la souveraineté entre la Fédération et les Etats fédérés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Souveraineté reste le monopole de la nation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9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Objectif poursuivi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Domination des préférences locales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Domination des préférences du centre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1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Mode de répartition des compétences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Principe de subsidiarité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Déconcentration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Délégation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rPr>
                        <a:t>Dévolution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668693" cy="922337"/>
          </a:xfrm>
        </p:spPr>
        <p:txBody>
          <a:bodyPr>
            <a:noAutofit/>
          </a:bodyPr>
          <a:lstStyle/>
          <a:p>
            <a:r>
              <a:rPr lang="fr-FR" sz="3200" dirty="0" smtClean="0">
                <a:solidFill>
                  <a:schemeClr val="bg1"/>
                </a:solidFill>
              </a:rPr>
              <a:t>II- </a:t>
            </a:r>
            <a:r>
              <a:rPr lang="fr-FR" sz="3200" dirty="0">
                <a:solidFill>
                  <a:schemeClr val="bg1"/>
                </a:solidFill>
              </a:rPr>
              <a:t>Les modalités de répartition des compétences:  l’acte II de la décentralisation</a:t>
            </a:r>
            <a:endParaRPr lang="fr-FR" sz="3200" dirty="0" smtClean="0"/>
          </a:p>
        </p:txBody>
      </p:sp>
      <p:sp>
        <p:nvSpPr>
          <p:cNvPr id="43011" name="Rectangle 3"/>
          <p:cNvSpPr>
            <a:spLocks noGrp="1" noChangeArrowheads="1"/>
          </p:cNvSpPr>
          <p:nvPr>
            <p:ph idx="1"/>
          </p:nvPr>
        </p:nvSpPr>
        <p:spPr>
          <a:xfrm>
            <a:off x="283029" y="1360714"/>
            <a:ext cx="8752114" cy="5127172"/>
          </a:xfrm>
        </p:spPr>
        <p:txBody>
          <a:bodyPr/>
          <a:lstStyle/>
          <a:p>
            <a:pPr eaLnBrk="1" hangingPunct="1">
              <a:lnSpc>
                <a:spcPct val="80000"/>
              </a:lnSpc>
            </a:pPr>
            <a:r>
              <a:rPr lang="fr-FR" sz="2400" dirty="0"/>
              <a:t>Le principe de subsidiarité</a:t>
            </a:r>
          </a:p>
          <a:p>
            <a:pPr lvl="1" eaLnBrk="1" hangingPunct="1">
              <a:lnSpc>
                <a:spcPct val="80000"/>
              </a:lnSpc>
            </a:pPr>
            <a:r>
              <a:rPr lang="fr-FR" sz="2000" dirty="0"/>
              <a:t>Double origine étymologique</a:t>
            </a:r>
          </a:p>
          <a:p>
            <a:pPr lvl="2" eaLnBrk="1" hangingPunct="1">
              <a:lnSpc>
                <a:spcPct val="80000"/>
              </a:lnSpc>
            </a:pPr>
            <a:r>
              <a:rPr lang="fr-FR" sz="1800" dirty="0"/>
              <a:t>Militaire : dans l’armée romaine, le  </a:t>
            </a:r>
            <a:r>
              <a:rPr lang="fr-FR" sz="1800" i="1" dirty="0" err="1"/>
              <a:t>subsidium</a:t>
            </a:r>
            <a:r>
              <a:rPr lang="fr-FR" sz="1800" dirty="0"/>
              <a:t> = </a:t>
            </a:r>
            <a:r>
              <a:rPr lang="fr-FR" sz="1800" dirty="0" smtClean="0"/>
              <a:t>armée </a:t>
            </a:r>
            <a:r>
              <a:rPr lang="fr-FR" sz="1800" dirty="0"/>
              <a:t>de réserve</a:t>
            </a:r>
          </a:p>
          <a:p>
            <a:pPr lvl="2" eaLnBrk="1" hangingPunct="1">
              <a:lnSpc>
                <a:spcPct val="80000"/>
              </a:lnSpc>
            </a:pPr>
            <a:r>
              <a:rPr lang="fr-FR" sz="1800" dirty="0"/>
              <a:t>Religieuse : Réforme puis organisation de l’Eglise Catholique</a:t>
            </a:r>
          </a:p>
          <a:p>
            <a:pPr lvl="1" eaLnBrk="1" hangingPunct="1">
              <a:lnSpc>
                <a:spcPct val="80000"/>
              </a:lnSpc>
            </a:pPr>
            <a:r>
              <a:rPr lang="fr-FR" sz="2000" dirty="0"/>
              <a:t>Sens moderne</a:t>
            </a:r>
          </a:p>
          <a:p>
            <a:pPr lvl="2" eaLnBrk="1" hangingPunct="1">
              <a:lnSpc>
                <a:spcPct val="80000"/>
              </a:lnSpc>
            </a:pPr>
            <a:r>
              <a:rPr lang="fr-FR" sz="1800" dirty="0"/>
              <a:t> les collectivités territoriales ont vocation à exercer toutes les compétences qui peuvent être  exercées efficacement à leur niveau</a:t>
            </a:r>
          </a:p>
          <a:p>
            <a:pPr eaLnBrk="1" hangingPunct="1">
              <a:lnSpc>
                <a:spcPct val="80000"/>
              </a:lnSpc>
            </a:pPr>
            <a:r>
              <a:rPr lang="fr-FR" sz="2400" dirty="0" smtClean="0"/>
              <a:t>Les trois modalités de la décentralisation dans les états unitaires</a:t>
            </a:r>
          </a:p>
          <a:p>
            <a:pPr lvl="1" eaLnBrk="1" hangingPunct="1">
              <a:lnSpc>
                <a:spcPct val="80000"/>
              </a:lnSpc>
            </a:pPr>
            <a:r>
              <a:rPr lang="fr-FR" sz="2000" u="sng" dirty="0" smtClean="0"/>
              <a:t>Déconcentration :</a:t>
            </a:r>
            <a:r>
              <a:rPr lang="fr-FR" sz="2000" dirty="0" smtClean="0"/>
              <a:t> exercice, par le gouvernement central, de ses compétences à travers des services déconcentrés</a:t>
            </a:r>
          </a:p>
          <a:p>
            <a:pPr lvl="1" eaLnBrk="1" hangingPunct="1">
              <a:lnSpc>
                <a:spcPct val="80000"/>
              </a:lnSpc>
            </a:pPr>
            <a:r>
              <a:rPr lang="fr-FR" sz="2000" u="sng" dirty="0" smtClean="0"/>
              <a:t>Délégation :</a:t>
            </a:r>
            <a:r>
              <a:rPr lang="fr-FR" sz="2000" dirty="0" smtClean="0"/>
              <a:t> les collectivités territoriales sont délégataires des pouvoirs de l’Etat</a:t>
            </a:r>
          </a:p>
          <a:p>
            <a:pPr lvl="2" eaLnBrk="1" hangingPunct="1">
              <a:lnSpc>
                <a:spcPct val="80000"/>
              </a:lnSpc>
            </a:pPr>
            <a:r>
              <a:rPr lang="fr-FR" sz="1800" dirty="0" smtClean="0"/>
              <a:t>Transfert temporaire sur la base du volontariat</a:t>
            </a:r>
          </a:p>
          <a:p>
            <a:pPr lvl="2" eaLnBrk="1" hangingPunct="1">
              <a:lnSpc>
                <a:spcPct val="80000"/>
              </a:lnSpc>
            </a:pPr>
            <a:r>
              <a:rPr lang="fr-FR" sz="1800" dirty="0" smtClean="0"/>
              <a:t>Convention passée entre l’Etat et les collectivités</a:t>
            </a:r>
          </a:p>
          <a:p>
            <a:pPr lvl="2" eaLnBrk="1" hangingPunct="1">
              <a:lnSpc>
                <a:spcPct val="80000"/>
              </a:lnSpc>
            </a:pPr>
            <a:r>
              <a:rPr lang="fr-FR" sz="1800" dirty="0" smtClean="0"/>
              <a:t>L’exercice des compétences reste sous le contrôle de l’Etat et en fonction de ses normes/objectifs</a:t>
            </a:r>
          </a:p>
          <a:p>
            <a:pPr lvl="1" eaLnBrk="1" hangingPunct="1">
              <a:lnSpc>
                <a:spcPct val="80000"/>
              </a:lnSpc>
            </a:pPr>
            <a:r>
              <a:rPr lang="fr-FR" sz="2000" u="sng" dirty="0" smtClean="0"/>
              <a:t>Dévolution</a:t>
            </a:r>
            <a:r>
              <a:rPr lang="fr-FR" sz="2000" dirty="0" smtClean="0"/>
              <a:t> : transfert de responsabilité et de compétences</a:t>
            </a:r>
          </a:p>
          <a:p>
            <a:pPr eaLnBrk="1" hangingPunct="1">
              <a:lnSpc>
                <a:spcPct val="80000"/>
              </a:lnSpc>
            </a:pP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981075"/>
          </a:xfrm>
        </p:spPr>
        <p:txBody>
          <a:bodyPr>
            <a:normAutofit fontScale="90000"/>
          </a:bodyPr>
          <a:lstStyle/>
          <a:p>
            <a:r>
              <a:rPr lang="fr-FR" sz="3200" dirty="0">
                <a:solidFill>
                  <a:schemeClr val="bg1"/>
                </a:solidFill>
              </a:rPr>
              <a:t>II- Les modalités de répartition des compétences:  l’acte II de la </a:t>
            </a:r>
            <a:r>
              <a:rPr lang="fr-FR" sz="3200" dirty="0" smtClean="0">
                <a:solidFill>
                  <a:schemeClr val="bg1"/>
                </a:solidFill>
              </a:rPr>
              <a:t>décentralisation</a:t>
            </a:r>
            <a:endParaRPr lang="fr-FR" sz="3200" dirty="0" smtClean="0"/>
          </a:p>
        </p:txBody>
      </p:sp>
      <p:sp>
        <p:nvSpPr>
          <p:cNvPr id="45059" name="Rectangle 3"/>
          <p:cNvSpPr>
            <a:spLocks noGrp="1" noChangeArrowheads="1"/>
          </p:cNvSpPr>
          <p:nvPr>
            <p:ph idx="1"/>
          </p:nvPr>
        </p:nvSpPr>
        <p:spPr>
          <a:xfrm>
            <a:off x="323850" y="1196975"/>
            <a:ext cx="8291513" cy="5400675"/>
          </a:xfrm>
        </p:spPr>
        <p:txBody>
          <a:bodyPr/>
          <a:lstStyle/>
          <a:p>
            <a:pPr eaLnBrk="1" hangingPunct="1"/>
            <a:r>
              <a:rPr lang="fr-FR" sz="3200" dirty="0" smtClean="0"/>
              <a:t>L’acte II de la décentralisation en France</a:t>
            </a:r>
          </a:p>
          <a:p>
            <a:pPr lvl="1"/>
            <a:r>
              <a:rPr lang="fr-FR" dirty="0" smtClean="0"/>
              <a:t>Une réforme constitutionnelle : la république </a:t>
            </a:r>
            <a:r>
              <a:rPr lang="fr-FR" dirty="0"/>
              <a:t>décentralisée (la loi constitutionnelle du 17 mars </a:t>
            </a:r>
            <a:r>
              <a:rPr lang="fr-FR" dirty="0" smtClean="0"/>
              <a:t>2003)</a:t>
            </a:r>
          </a:p>
          <a:p>
            <a:pPr lvl="2" eaLnBrk="1" hangingPunct="1"/>
            <a:r>
              <a:rPr lang="fr-FR" dirty="0" smtClean="0"/>
              <a:t>Originalité d’une réforme constitutionnelle : la constitutionnalité est en principe réservée aux Etats fédéraux ou régionalisés</a:t>
            </a:r>
          </a:p>
          <a:p>
            <a:pPr lvl="2" eaLnBrk="1" hangingPunct="1"/>
            <a:r>
              <a:rPr lang="fr-FR" dirty="0" smtClean="0"/>
              <a:t>Les principes inscrits dans la loi constitutionnelle</a:t>
            </a:r>
          </a:p>
          <a:p>
            <a:pPr lvl="3"/>
            <a:r>
              <a:rPr lang="fr-FR" dirty="0" smtClean="0"/>
              <a:t>Principe de subsidiarité (inscrit dans l’article 4 de la Constitution)</a:t>
            </a:r>
          </a:p>
          <a:p>
            <a:pPr lvl="3" eaLnBrk="1" hangingPunct="1"/>
            <a:r>
              <a:rPr lang="fr-FR" dirty="0" smtClean="0"/>
              <a:t>Droit à l’expérimentation</a:t>
            </a:r>
          </a:p>
          <a:p>
            <a:pPr lvl="3" eaLnBrk="1" hangingPunct="1"/>
            <a:r>
              <a:rPr lang="fr-FR" dirty="0" smtClean="0"/>
              <a:t> Exercice d’un pouvoir réglementaire par les CT</a:t>
            </a:r>
          </a:p>
          <a:p>
            <a:pPr lvl="1" eaLnBrk="1" hangingPunct="1"/>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81075"/>
          </a:xfrm>
        </p:spPr>
        <p:txBody>
          <a:bodyPr>
            <a:normAutofit fontScale="90000"/>
          </a:bodyPr>
          <a:lstStyle/>
          <a:p>
            <a:r>
              <a:rPr lang="fr-FR" sz="3200" dirty="0">
                <a:solidFill>
                  <a:schemeClr val="bg1"/>
                </a:solidFill>
              </a:rPr>
              <a:t>II- Les modalités de répartition des compétences:  l’acte II de la décentralisation</a:t>
            </a:r>
            <a:endParaRPr lang="fr-FR" sz="3200" dirty="0" smtClean="0"/>
          </a:p>
        </p:txBody>
      </p:sp>
      <p:sp>
        <p:nvSpPr>
          <p:cNvPr id="46083" name="Rectangle 3"/>
          <p:cNvSpPr>
            <a:spLocks noGrp="1" noChangeArrowheads="1"/>
          </p:cNvSpPr>
          <p:nvPr>
            <p:ph idx="1"/>
          </p:nvPr>
        </p:nvSpPr>
        <p:spPr>
          <a:xfrm>
            <a:off x="179388" y="1125538"/>
            <a:ext cx="8785225" cy="5472112"/>
          </a:xfrm>
        </p:spPr>
        <p:txBody>
          <a:bodyPr/>
          <a:lstStyle/>
          <a:p>
            <a:pPr eaLnBrk="1" hangingPunct="1">
              <a:spcBef>
                <a:spcPct val="0"/>
              </a:spcBef>
            </a:pPr>
            <a:r>
              <a:rPr lang="fr-FR" sz="3600" dirty="0" smtClean="0"/>
              <a:t>Les nouveaux transferts de compétences (loi du 13 Août 2004)</a:t>
            </a:r>
          </a:p>
          <a:p>
            <a:pPr lvl="1" eaLnBrk="1" hangingPunct="1">
              <a:spcBef>
                <a:spcPct val="0"/>
              </a:spcBef>
            </a:pPr>
            <a:r>
              <a:rPr lang="fr-FR" dirty="0" smtClean="0"/>
              <a:t>Nouveaux transferts et réaffirmation de la logique des blocs de compétences</a:t>
            </a:r>
          </a:p>
          <a:p>
            <a:pPr lvl="1" eaLnBrk="1" hangingPunct="1">
              <a:spcBef>
                <a:spcPct val="0"/>
              </a:spcBef>
            </a:pPr>
            <a:r>
              <a:rPr lang="fr-FR" dirty="0" smtClean="0"/>
              <a:t>Les délégations de compétences</a:t>
            </a:r>
          </a:p>
          <a:p>
            <a:pPr lvl="2" eaLnBrk="1" hangingPunct="1">
              <a:spcBef>
                <a:spcPct val="0"/>
              </a:spcBef>
            </a:pPr>
            <a:r>
              <a:rPr lang="fr-FR" dirty="0" smtClean="0"/>
              <a:t>De l’Etat aux collectivités</a:t>
            </a:r>
          </a:p>
          <a:p>
            <a:pPr lvl="3" eaLnBrk="1" hangingPunct="1">
              <a:spcBef>
                <a:spcPct val="0"/>
              </a:spcBef>
            </a:pPr>
            <a:r>
              <a:rPr lang="fr-FR" dirty="0" smtClean="0"/>
              <a:t>Les aides aux entreprises (Région)</a:t>
            </a:r>
          </a:p>
          <a:p>
            <a:pPr lvl="3" eaLnBrk="1" hangingPunct="1">
              <a:spcBef>
                <a:spcPct val="0"/>
              </a:spcBef>
            </a:pPr>
            <a:r>
              <a:rPr lang="fr-FR" dirty="0" smtClean="0"/>
              <a:t>Les aides à la pierre (EPCI à fiscalité propre et départements)</a:t>
            </a:r>
            <a:endParaRPr lang="fr-FR" sz="1800" dirty="0" smtClean="0"/>
          </a:p>
          <a:p>
            <a:pPr lvl="2" eaLnBrk="1" hangingPunct="1">
              <a:spcBef>
                <a:spcPct val="0"/>
              </a:spcBef>
            </a:pPr>
            <a:r>
              <a:rPr lang="fr-FR" dirty="0" smtClean="0"/>
              <a:t>Possibilité pour les communes et EPCI d’exercer tout ou partie des compétences détenues par les départements et les régions</a:t>
            </a:r>
          </a:p>
        </p:txBody>
      </p:sp>
      <p:sp>
        <p:nvSpPr>
          <p:cNvPr id="46084" name="AutoShape 4">
            <a:hlinkClick r:id="" action="ppaction://hlinkshowjump?jump=nextslide" highlightClick="1"/>
          </p:cNvPr>
          <p:cNvSpPr>
            <a:spLocks noChangeArrowheads="1"/>
          </p:cNvSpPr>
          <p:nvPr/>
        </p:nvSpPr>
        <p:spPr bwMode="auto">
          <a:xfrm>
            <a:off x="8686800" y="2941571"/>
            <a:ext cx="312737" cy="287338"/>
          </a:xfrm>
          <a:prstGeom prst="actionButtonForwardNext">
            <a:avLst/>
          </a:prstGeom>
          <a:solidFill>
            <a:schemeClr val="accent1"/>
          </a:solidFill>
          <a:ln w="9525">
            <a:noFill/>
            <a:miter lim="800000"/>
            <a:headEnd/>
            <a:tailEnd/>
          </a:ln>
        </p:spPr>
        <p:txBody>
          <a:bodyPr wrap="none" anchor="ctr"/>
          <a:lstStyle/>
          <a:p>
            <a:endParaRPr lang="fr-FR"/>
          </a:p>
        </p:txBody>
      </p:sp>
      <p:sp>
        <p:nvSpPr>
          <p:cNvPr id="46085" name="AutoShape 4">
            <a:hlinkClick r:id="" action="ppaction://hlinkshowjump?jump=nextslide" highlightClick="1"/>
          </p:cNvPr>
          <p:cNvSpPr>
            <a:spLocks noChangeArrowheads="1"/>
          </p:cNvSpPr>
          <p:nvPr/>
        </p:nvSpPr>
        <p:spPr bwMode="auto">
          <a:xfrm>
            <a:off x="8651876" y="5082129"/>
            <a:ext cx="312737" cy="287337"/>
          </a:xfrm>
          <a:prstGeom prst="actionButtonForwardNext">
            <a:avLst/>
          </a:prstGeom>
          <a:solidFill>
            <a:schemeClr val="accent1"/>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5907" y="-113506"/>
            <a:ext cx="3449637" cy="1143000"/>
          </a:xfrm>
        </p:spPr>
        <p:txBody>
          <a:bodyPr>
            <a:normAutofit fontScale="90000"/>
          </a:bodyPr>
          <a:lstStyle/>
          <a:p>
            <a:pPr eaLnBrk="1" hangingPunct="1"/>
            <a:r>
              <a:rPr lang="fr-FR" sz="2400" dirty="0" smtClean="0"/>
              <a:t>Les nouveaux transferts de compétences de l’acte II : vue générale</a:t>
            </a:r>
          </a:p>
        </p:txBody>
      </p:sp>
      <p:pic>
        <p:nvPicPr>
          <p:cNvPr id="47108" name="Picture 3"/>
          <p:cNvPicPr>
            <a:picLocks noGrp="1" noChangeAspect="1" noChangeArrowheads="1"/>
          </p:cNvPicPr>
          <p:nvPr>
            <p:ph idx="1"/>
          </p:nvPr>
        </p:nvPicPr>
        <p:blipFill>
          <a:blip r:embed="rId2" cstate="print"/>
          <a:srcRect/>
          <a:stretch>
            <a:fillRect/>
          </a:stretch>
        </p:blipFill>
        <p:spPr>
          <a:xfrm>
            <a:off x="3924300" y="9015"/>
            <a:ext cx="5219700" cy="6858000"/>
          </a:xfrm>
          <a:noFill/>
        </p:spPr>
      </p:pic>
      <p:sp>
        <p:nvSpPr>
          <p:cNvPr id="47107" name="Rectangle 4"/>
          <p:cNvSpPr>
            <a:spLocks noChangeArrowheads="1"/>
          </p:cNvSpPr>
          <p:nvPr/>
        </p:nvSpPr>
        <p:spPr bwMode="auto">
          <a:xfrm>
            <a:off x="-38100" y="1270000"/>
            <a:ext cx="3752850" cy="5346700"/>
          </a:xfrm>
          <a:prstGeom prst="rect">
            <a:avLst/>
          </a:prstGeom>
          <a:noFill/>
          <a:ln w="9525">
            <a:noFill/>
            <a:miter lim="800000"/>
            <a:headEnd/>
            <a:tailEnd/>
          </a:ln>
        </p:spPr>
        <p:txBody>
          <a:bodyPr/>
          <a:lstStyle/>
          <a:p>
            <a:pPr marL="342900" indent="-342900">
              <a:spcBef>
                <a:spcPct val="20000"/>
              </a:spcBef>
              <a:buFontTx/>
              <a:buChar char="•"/>
              <a:defRPr/>
            </a:pPr>
            <a:r>
              <a:rPr lang="fr-FR" dirty="0"/>
              <a:t>Les principaux transferts de nouvelles compétences</a:t>
            </a:r>
          </a:p>
          <a:p>
            <a:pPr marL="742950" lvl="1" indent="-285750">
              <a:spcBef>
                <a:spcPct val="20000"/>
              </a:spcBef>
              <a:buFontTx/>
              <a:buChar char="–"/>
              <a:defRPr/>
            </a:pPr>
            <a:r>
              <a:rPr lang="fr-FR" sz="1400" dirty="0"/>
              <a:t>Personnels TOS des lycées (Région) et collèges (départements)</a:t>
            </a:r>
          </a:p>
          <a:p>
            <a:pPr marL="742950" lvl="1" indent="-285750">
              <a:spcBef>
                <a:spcPct val="20000"/>
              </a:spcBef>
              <a:buFontTx/>
              <a:buChar char="–"/>
              <a:defRPr/>
            </a:pPr>
            <a:r>
              <a:rPr lang="fr-FR" sz="1400" dirty="0"/>
              <a:t>La gestion des prestations sociales au département (RMI-RMA)</a:t>
            </a:r>
          </a:p>
          <a:p>
            <a:pPr marL="742950" lvl="1" indent="-285750">
              <a:spcBef>
                <a:spcPct val="20000"/>
              </a:spcBef>
              <a:buFontTx/>
              <a:buChar char="–"/>
              <a:defRPr/>
            </a:pPr>
            <a:r>
              <a:rPr lang="fr-FR" sz="1400" dirty="0"/>
              <a:t>Le transfert de l’entretien des routes nationales (20000 km) </a:t>
            </a:r>
            <a:r>
              <a:rPr lang="fr-FR" sz="1400" dirty="0" smtClean="0"/>
              <a:t>aux départements </a:t>
            </a:r>
            <a:endParaRPr lang="fr-FR" sz="1400" dirty="0"/>
          </a:p>
          <a:p>
            <a:pPr marL="742950" lvl="1" indent="-285750">
              <a:spcBef>
                <a:spcPct val="20000"/>
              </a:spcBef>
              <a:buFontTx/>
              <a:buChar char="–"/>
              <a:defRPr/>
            </a:pPr>
            <a:r>
              <a:rPr lang="fr-FR" sz="1400" dirty="0"/>
              <a:t>Les gestion des aéroports (sauf ceux d’intérêt national) et ports (sauf ports autonomes) aux collectivités territoriales</a:t>
            </a:r>
          </a:p>
          <a:p>
            <a:pPr marL="742950" lvl="1" indent="-285750">
              <a:spcBef>
                <a:spcPct val="20000"/>
              </a:spcBef>
              <a:buFontTx/>
              <a:buChar char="–"/>
              <a:defRPr/>
            </a:pPr>
            <a:r>
              <a:rPr lang="fr-FR" sz="1400" dirty="0"/>
              <a:t>La formation professionnelle intégralement dévolue aux régions</a:t>
            </a:r>
            <a:endParaRPr lang="fr-FR" sz="1600" dirty="0"/>
          </a:p>
          <a:p>
            <a:pPr marL="342900" indent="-342900">
              <a:buFontTx/>
              <a:buChar char="•"/>
              <a:defRPr/>
            </a:pPr>
            <a:r>
              <a:rPr lang="fr-FR" sz="1600" dirty="0"/>
              <a:t>Ces transferts s’ajoutent à ceux opérés en 2002 (loi relative à la démocratie de proximité):</a:t>
            </a:r>
          </a:p>
          <a:p>
            <a:pPr marL="742950" lvl="1" indent="-285750">
              <a:spcBef>
                <a:spcPct val="20000"/>
              </a:spcBef>
              <a:buFontTx/>
              <a:buChar char="–"/>
              <a:defRPr/>
            </a:pPr>
            <a:r>
              <a:rPr lang="fr-FR" sz="1400" dirty="0"/>
              <a:t>TER (régions)</a:t>
            </a:r>
          </a:p>
          <a:p>
            <a:pPr marL="742950" lvl="1" indent="-285750">
              <a:spcBef>
                <a:spcPct val="20000"/>
              </a:spcBef>
              <a:buFontTx/>
              <a:buChar char="–"/>
              <a:defRPr/>
            </a:pPr>
            <a:r>
              <a:rPr lang="fr-FR" sz="1400" dirty="0"/>
              <a:t>APA (départements)</a:t>
            </a:r>
          </a:p>
          <a:p>
            <a:pPr marL="285750" indent="-285750">
              <a:spcBef>
                <a:spcPct val="20000"/>
              </a:spcBef>
              <a:buFontTx/>
              <a:buChar char="–"/>
              <a:defRPr/>
            </a:pPr>
            <a:r>
              <a:rPr lang="fr-FR" sz="1600" dirty="0"/>
              <a:t>Les délégations de compétences</a:t>
            </a:r>
          </a:p>
          <a:p>
            <a:pPr marL="742950" lvl="1" indent="-285750">
              <a:spcBef>
                <a:spcPct val="20000"/>
              </a:spcBef>
              <a:defRPr/>
            </a:pPr>
            <a:endParaRPr lang="fr-FR" sz="1400" dirty="0"/>
          </a:p>
        </p:txBody>
      </p:sp>
      <p:sp>
        <p:nvSpPr>
          <p:cNvPr id="47110" name="Rectangle 6"/>
          <p:cNvSpPr>
            <a:spLocks noChangeArrowheads="1"/>
          </p:cNvSpPr>
          <p:nvPr/>
        </p:nvSpPr>
        <p:spPr bwMode="auto">
          <a:xfrm>
            <a:off x="5546725" y="1017588"/>
            <a:ext cx="209550" cy="119062"/>
          </a:xfrm>
          <a:prstGeom prst="rect">
            <a:avLst/>
          </a:prstGeom>
          <a:noFill/>
          <a:ln w="9525">
            <a:solidFill>
              <a:srgbClr val="FF0000"/>
            </a:solidFill>
            <a:miter lim="800000"/>
            <a:headEnd/>
            <a:tailEnd/>
          </a:ln>
        </p:spPr>
        <p:txBody>
          <a:bodyPr wrap="none" anchor="ctr"/>
          <a:lstStyle/>
          <a:p>
            <a:endParaRPr lang="fr-FR"/>
          </a:p>
        </p:txBody>
      </p:sp>
      <p:sp>
        <p:nvSpPr>
          <p:cNvPr id="47112" name="Rectangle 8"/>
          <p:cNvSpPr>
            <a:spLocks noChangeArrowheads="1"/>
          </p:cNvSpPr>
          <p:nvPr/>
        </p:nvSpPr>
        <p:spPr bwMode="auto">
          <a:xfrm>
            <a:off x="5022850" y="5826125"/>
            <a:ext cx="822325" cy="236538"/>
          </a:xfrm>
          <a:prstGeom prst="rect">
            <a:avLst/>
          </a:prstGeom>
          <a:noFill/>
          <a:ln w="9525">
            <a:solidFill>
              <a:srgbClr val="0070C0"/>
            </a:solidFill>
            <a:miter lim="800000"/>
            <a:headEnd/>
            <a:tailEnd/>
          </a:ln>
        </p:spPr>
        <p:txBody>
          <a:bodyPr wrap="none" anchor="ctr"/>
          <a:lstStyle/>
          <a:p>
            <a:endParaRPr lang="fr-FR"/>
          </a:p>
        </p:txBody>
      </p:sp>
      <p:sp>
        <p:nvSpPr>
          <p:cNvPr id="47114" name="Rectangle 10"/>
          <p:cNvSpPr>
            <a:spLocks noChangeArrowheads="1"/>
          </p:cNvSpPr>
          <p:nvPr/>
        </p:nvSpPr>
        <p:spPr bwMode="auto">
          <a:xfrm>
            <a:off x="7054850" y="4238625"/>
            <a:ext cx="830263" cy="446088"/>
          </a:xfrm>
          <a:prstGeom prst="rect">
            <a:avLst/>
          </a:prstGeom>
          <a:noFill/>
          <a:ln w="9525">
            <a:solidFill>
              <a:srgbClr val="FF0000"/>
            </a:solidFill>
            <a:miter lim="800000"/>
            <a:headEnd/>
            <a:tailEnd/>
          </a:ln>
        </p:spPr>
        <p:txBody>
          <a:bodyPr wrap="none" anchor="ctr"/>
          <a:lstStyle/>
          <a:p>
            <a:endParaRPr lang="fr-FR"/>
          </a:p>
        </p:txBody>
      </p:sp>
      <p:sp>
        <p:nvSpPr>
          <p:cNvPr id="47115" name="Rectangle 11"/>
          <p:cNvSpPr>
            <a:spLocks noChangeArrowheads="1"/>
          </p:cNvSpPr>
          <p:nvPr/>
        </p:nvSpPr>
        <p:spPr bwMode="auto">
          <a:xfrm>
            <a:off x="6002338" y="4230688"/>
            <a:ext cx="876300" cy="455612"/>
          </a:xfrm>
          <a:prstGeom prst="rect">
            <a:avLst/>
          </a:prstGeom>
          <a:noFill/>
          <a:ln w="9525">
            <a:solidFill>
              <a:srgbClr val="FF0000"/>
            </a:solidFill>
            <a:miter lim="800000"/>
            <a:headEnd/>
            <a:tailEnd/>
          </a:ln>
        </p:spPr>
        <p:txBody>
          <a:bodyPr wrap="none" anchor="ctr"/>
          <a:lstStyle/>
          <a:p>
            <a:endParaRPr lang="fr-FR"/>
          </a:p>
        </p:txBody>
      </p:sp>
      <p:sp>
        <p:nvSpPr>
          <p:cNvPr id="47117" name="Rectangle 13"/>
          <p:cNvSpPr>
            <a:spLocks noChangeArrowheads="1"/>
          </p:cNvSpPr>
          <p:nvPr/>
        </p:nvSpPr>
        <p:spPr bwMode="auto">
          <a:xfrm>
            <a:off x="6022975" y="4722813"/>
            <a:ext cx="857250" cy="217487"/>
          </a:xfrm>
          <a:prstGeom prst="rect">
            <a:avLst/>
          </a:prstGeom>
          <a:noFill/>
          <a:ln w="9525">
            <a:solidFill>
              <a:srgbClr val="FF0000"/>
            </a:solidFill>
            <a:miter lim="800000"/>
            <a:headEnd/>
            <a:tailEnd/>
          </a:ln>
        </p:spPr>
        <p:txBody>
          <a:bodyPr wrap="none" anchor="ctr"/>
          <a:lstStyle/>
          <a:p>
            <a:endParaRPr lang="fr-FR"/>
          </a:p>
        </p:txBody>
      </p:sp>
      <p:sp>
        <p:nvSpPr>
          <p:cNvPr id="47119" name="Rectangle 15"/>
          <p:cNvSpPr>
            <a:spLocks noChangeArrowheads="1"/>
          </p:cNvSpPr>
          <p:nvPr/>
        </p:nvSpPr>
        <p:spPr bwMode="auto">
          <a:xfrm>
            <a:off x="4995863" y="407988"/>
            <a:ext cx="849312" cy="363537"/>
          </a:xfrm>
          <a:prstGeom prst="rect">
            <a:avLst/>
          </a:prstGeom>
          <a:noFill/>
          <a:ln w="9525">
            <a:solidFill>
              <a:srgbClr val="0070C0"/>
            </a:solidFill>
            <a:miter lim="800000"/>
            <a:headEnd/>
            <a:tailEnd/>
          </a:ln>
        </p:spPr>
        <p:txBody>
          <a:bodyPr wrap="none" anchor="ctr"/>
          <a:lstStyle/>
          <a:p>
            <a:endParaRPr lang="fr-FR"/>
          </a:p>
        </p:txBody>
      </p:sp>
      <p:sp>
        <p:nvSpPr>
          <p:cNvPr id="47120" name="Rectangle 17"/>
          <p:cNvSpPr>
            <a:spLocks noChangeArrowheads="1"/>
          </p:cNvSpPr>
          <p:nvPr/>
        </p:nvSpPr>
        <p:spPr bwMode="auto">
          <a:xfrm>
            <a:off x="4364038" y="0"/>
            <a:ext cx="830262" cy="169863"/>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47121" name="Rectangle 19"/>
          <p:cNvSpPr>
            <a:spLocks noChangeArrowheads="1"/>
          </p:cNvSpPr>
          <p:nvPr/>
        </p:nvSpPr>
        <p:spPr bwMode="auto">
          <a:xfrm>
            <a:off x="5035550" y="4962525"/>
            <a:ext cx="822325" cy="365125"/>
          </a:xfrm>
          <a:prstGeom prst="rect">
            <a:avLst/>
          </a:prstGeom>
          <a:noFill/>
          <a:ln w="9525">
            <a:solidFill>
              <a:srgbClr val="00B050"/>
            </a:solidFill>
            <a:miter lim="800000"/>
            <a:headEnd/>
            <a:tailEnd/>
          </a:ln>
        </p:spPr>
        <p:txBody>
          <a:bodyPr wrap="none" anchor="ctr"/>
          <a:lstStyle/>
          <a:p>
            <a:endParaRPr lang="fr-FR"/>
          </a:p>
        </p:txBody>
      </p:sp>
      <p:sp>
        <p:nvSpPr>
          <p:cNvPr id="47122" name="Rectangle 20"/>
          <p:cNvSpPr>
            <a:spLocks noChangeArrowheads="1"/>
          </p:cNvSpPr>
          <p:nvPr/>
        </p:nvSpPr>
        <p:spPr bwMode="auto">
          <a:xfrm>
            <a:off x="6581775" y="2592388"/>
            <a:ext cx="266700" cy="134937"/>
          </a:xfrm>
          <a:prstGeom prst="rect">
            <a:avLst/>
          </a:prstGeom>
          <a:noFill/>
          <a:ln w="9525">
            <a:solidFill>
              <a:srgbClr val="00B050"/>
            </a:solidFill>
            <a:miter lim="800000"/>
            <a:headEnd/>
            <a:tailEnd/>
          </a:ln>
        </p:spPr>
        <p:txBody>
          <a:bodyPr wrap="none" anchor="ctr"/>
          <a:lstStyle/>
          <a:p>
            <a:endParaRPr lang="fr-FR"/>
          </a:p>
        </p:txBody>
      </p:sp>
      <p:sp>
        <p:nvSpPr>
          <p:cNvPr id="47123" name="Rectangle 21"/>
          <p:cNvSpPr>
            <a:spLocks noChangeArrowheads="1"/>
          </p:cNvSpPr>
          <p:nvPr/>
        </p:nvSpPr>
        <p:spPr bwMode="auto">
          <a:xfrm>
            <a:off x="2705100" y="5399881"/>
            <a:ext cx="527050" cy="161925"/>
          </a:xfrm>
          <a:prstGeom prst="rect">
            <a:avLst/>
          </a:prstGeom>
          <a:solidFill>
            <a:srgbClr val="CCFFCC">
              <a:alpha val="30196"/>
            </a:srgbClr>
          </a:solidFill>
          <a:ln w="9525">
            <a:solidFill>
              <a:schemeClr val="tx1"/>
            </a:solidFill>
            <a:miter lim="800000"/>
            <a:headEnd/>
            <a:tailEnd/>
          </a:ln>
        </p:spPr>
        <p:txBody>
          <a:bodyPr wrap="none" anchor="ctr"/>
          <a:lstStyle/>
          <a:p>
            <a:endParaRPr lang="fr-FR"/>
          </a:p>
        </p:txBody>
      </p:sp>
      <p:sp>
        <p:nvSpPr>
          <p:cNvPr id="47124" name="Rectangle 6"/>
          <p:cNvSpPr>
            <a:spLocks noChangeArrowheads="1"/>
          </p:cNvSpPr>
          <p:nvPr/>
        </p:nvSpPr>
        <p:spPr bwMode="auto">
          <a:xfrm>
            <a:off x="2922867" y="1611345"/>
            <a:ext cx="422275" cy="222250"/>
          </a:xfrm>
          <a:prstGeom prst="rect">
            <a:avLst/>
          </a:prstGeom>
          <a:solidFill>
            <a:srgbClr val="FF0000">
              <a:alpha val="30196"/>
            </a:srgbClr>
          </a:solidFill>
          <a:ln w="9525">
            <a:solidFill>
              <a:schemeClr val="tx1"/>
            </a:solidFill>
            <a:miter lim="800000"/>
            <a:headEnd/>
            <a:tailEnd/>
          </a:ln>
        </p:spPr>
        <p:txBody>
          <a:bodyPr wrap="none" anchor="ctr"/>
          <a:lstStyle/>
          <a:p>
            <a:endParaRPr lang="fr-FR"/>
          </a:p>
        </p:txBody>
      </p:sp>
      <p:sp>
        <p:nvSpPr>
          <p:cNvPr id="47125" name="Rectangle 8"/>
          <p:cNvSpPr>
            <a:spLocks noChangeArrowheads="1"/>
          </p:cNvSpPr>
          <p:nvPr/>
        </p:nvSpPr>
        <p:spPr bwMode="auto">
          <a:xfrm>
            <a:off x="5927725" y="5440363"/>
            <a:ext cx="957263" cy="242887"/>
          </a:xfrm>
          <a:prstGeom prst="rect">
            <a:avLst/>
          </a:prstGeom>
          <a:noFill/>
          <a:ln w="9525">
            <a:solidFill>
              <a:srgbClr val="0070C0"/>
            </a:solidFill>
            <a:miter lim="800000"/>
            <a:headEnd/>
            <a:tailEnd/>
          </a:ln>
        </p:spPr>
        <p:txBody>
          <a:bodyPr wrap="none" anchor="ctr"/>
          <a:lstStyle/>
          <a:p>
            <a:endParaRPr lang="fr-FR"/>
          </a:p>
        </p:txBody>
      </p:sp>
      <p:sp>
        <p:nvSpPr>
          <p:cNvPr id="47126" name="Rectangle 8"/>
          <p:cNvSpPr>
            <a:spLocks noChangeArrowheads="1"/>
          </p:cNvSpPr>
          <p:nvPr/>
        </p:nvSpPr>
        <p:spPr bwMode="auto">
          <a:xfrm>
            <a:off x="6967538" y="5467350"/>
            <a:ext cx="957262" cy="242888"/>
          </a:xfrm>
          <a:prstGeom prst="rect">
            <a:avLst/>
          </a:prstGeom>
          <a:noFill/>
          <a:ln w="9525">
            <a:solidFill>
              <a:srgbClr val="0070C0"/>
            </a:solidFill>
            <a:miter lim="800000"/>
            <a:headEnd/>
            <a:tailEnd/>
          </a:ln>
        </p:spPr>
        <p:txBody>
          <a:bodyPr wrap="none" anchor="ctr"/>
          <a:lstStyle/>
          <a:p>
            <a:endParaRPr lang="fr-FR"/>
          </a:p>
        </p:txBody>
      </p:sp>
      <p:sp>
        <p:nvSpPr>
          <p:cNvPr id="47127" name="Rectangle 8"/>
          <p:cNvSpPr>
            <a:spLocks noChangeArrowheads="1"/>
          </p:cNvSpPr>
          <p:nvPr/>
        </p:nvSpPr>
        <p:spPr bwMode="auto">
          <a:xfrm>
            <a:off x="3398837" y="6191753"/>
            <a:ext cx="420688" cy="171450"/>
          </a:xfrm>
          <a:prstGeom prst="rect">
            <a:avLst/>
          </a:prstGeom>
          <a:solidFill>
            <a:srgbClr val="99CCFF">
              <a:alpha val="30196"/>
            </a:srgbClr>
          </a:solidFill>
          <a:ln w="9525">
            <a:solidFill>
              <a:schemeClr val="tx1"/>
            </a:solidFill>
            <a:miter lim="800000"/>
            <a:headEnd/>
            <a:tailEnd/>
          </a:ln>
        </p:spPr>
        <p:txBody>
          <a:bodyPr wrap="none" anchor="ctr"/>
          <a:lstStyle/>
          <a:p>
            <a:endParaRPr lang="fr-FR"/>
          </a:p>
        </p:txBody>
      </p:sp>
      <p:sp>
        <p:nvSpPr>
          <p:cNvPr id="24" name="Rectangle 6"/>
          <p:cNvSpPr>
            <a:spLocks noChangeArrowheads="1"/>
          </p:cNvSpPr>
          <p:nvPr/>
        </p:nvSpPr>
        <p:spPr bwMode="auto">
          <a:xfrm>
            <a:off x="6546850" y="1029494"/>
            <a:ext cx="209550" cy="119062"/>
          </a:xfrm>
          <a:prstGeom prst="rect">
            <a:avLst/>
          </a:prstGeom>
          <a:noFill/>
          <a:ln w="9525">
            <a:solidFill>
              <a:srgbClr val="FF0000"/>
            </a:solidFill>
            <a:miter lim="800000"/>
            <a:headEnd/>
            <a:tailEnd/>
          </a:ln>
        </p:spPr>
        <p:txBody>
          <a:bodyPr wrap="none" anchor="ctr"/>
          <a:lstStyle/>
          <a:p>
            <a:endParaRPr lang="fr-FR"/>
          </a:p>
        </p:txBody>
      </p:sp>
      <p:sp>
        <p:nvSpPr>
          <p:cNvPr id="26" name="Rectangle 13"/>
          <p:cNvSpPr>
            <a:spLocks noChangeArrowheads="1"/>
          </p:cNvSpPr>
          <p:nvPr/>
        </p:nvSpPr>
        <p:spPr bwMode="auto">
          <a:xfrm>
            <a:off x="4995862" y="4520406"/>
            <a:ext cx="830263" cy="354807"/>
          </a:xfrm>
          <a:prstGeom prst="rect">
            <a:avLst/>
          </a:prstGeom>
          <a:noFill/>
          <a:ln w="9525">
            <a:solidFill>
              <a:srgbClr val="FF0000"/>
            </a:solidFill>
            <a:miter lim="800000"/>
            <a:headEnd/>
            <a:tailEnd/>
          </a:ln>
        </p:spPr>
        <p:txBody>
          <a:bodyPr wrap="none" anchor="ctr"/>
          <a:lstStyle/>
          <a:p>
            <a:endParaRPr lang="fr-FR"/>
          </a:p>
        </p:txBody>
      </p:sp>
      <p:sp>
        <p:nvSpPr>
          <p:cNvPr id="27" name="Rectangle 13"/>
          <p:cNvSpPr>
            <a:spLocks noChangeArrowheads="1"/>
          </p:cNvSpPr>
          <p:nvPr/>
        </p:nvSpPr>
        <p:spPr bwMode="auto">
          <a:xfrm>
            <a:off x="5000625" y="4190207"/>
            <a:ext cx="857250" cy="217487"/>
          </a:xfrm>
          <a:prstGeom prst="rect">
            <a:avLst/>
          </a:prstGeom>
          <a:noFill/>
          <a:ln w="9525">
            <a:solidFill>
              <a:srgbClr val="FF0000"/>
            </a:solidFill>
            <a:miter lim="800000"/>
            <a:headEnd/>
            <a:tailEnd/>
          </a:ln>
        </p:spPr>
        <p:txBody>
          <a:bodyPr wrap="none" anchor="ctr"/>
          <a:lstStyle/>
          <a:p>
            <a:endParaRPr lang="fr-FR"/>
          </a:p>
        </p:txBody>
      </p:sp>
      <p:sp>
        <p:nvSpPr>
          <p:cNvPr id="28" name="Rectangle 13"/>
          <p:cNvSpPr>
            <a:spLocks noChangeArrowheads="1"/>
          </p:cNvSpPr>
          <p:nvPr/>
        </p:nvSpPr>
        <p:spPr bwMode="auto">
          <a:xfrm>
            <a:off x="5927725" y="2592388"/>
            <a:ext cx="634207" cy="198520"/>
          </a:xfrm>
          <a:prstGeom prst="rect">
            <a:avLst/>
          </a:prstGeom>
          <a:noFill/>
          <a:ln w="952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8763" y="228038"/>
            <a:ext cx="8229600" cy="965200"/>
          </a:xfrm>
        </p:spPr>
        <p:txBody>
          <a:bodyPr>
            <a:normAutofit fontScale="90000"/>
          </a:bodyPr>
          <a:lstStyle/>
          <a:p>
            <a:pPr eaLnBrk="1" hangingPunct="1"/>
            <a:r>
              <a:rPr lang="fr-FR" sz="3600" dirty="0" smtClean="0"/>
              <a:t>III- Les orientations récentes : l’acte III de la décentralisation</a:t>
            </a:r>
            <a:br>
              <a:rPr lang="fr-FR" sz="3600" dirty="0" smtClean="0"/>
            </a:br>
            <a:r>
              <a:rPr lang="fr-FR" sz="3600" dirty="0" smtClean="0"/>
              <a:t> </a:t>
            </a:r>
          </a:p>
        </p:txBody>
      </p:sp>
      <p:sp>
        <p:nvSpPr>
          <p:cNvPr id="81923" name="Rectangle 3"/>
          <p:cNvSpPr>
            <a:spLocks noGrp="1" noChangeArrowheads="1"/>
          </p:cNvSpPr>
          <p:nvPr>
            <p:ph idx="1"/>
          </p:nvPr>
        </p:nvSpPr>
        <p:spPr>
          <a:xfrm>
            <a:off x="159175" y="1193238"/>
            <a:ext cx="8788998" cy="5567082"/>
          </a:xfrm>
        </p:spPr>
        <p:txBody>
          <a:bodyPr/>
          <a:lstStyle/>
          <a:p>
            <a:pPr eaLnBrk="1" hangingPunct="1">
              <a:lnSpc>
                <a:spcPct val="80000"/>
              </a:lnSpc>
            </a:pPr>
            <a:r>
              <a:rPr lang="fr-FR" sz="2800" dirty="0" smtClean="0"/>
              <a:t>L’acte III de la décentralisation </a:t>
            </a:r>
          </a:p>
          <a:p>
            <a:pPr lvl="1" eaLnBrk="1" hangingPunct="1">
              <a:lnSpc>
                <a:spcPct val="80000"/>
              </a:lnSpc>
            </a:pPr>
            <a:r>
              <a:rPr lang="fr-FR" sz="2400" dirty="0" smtClean="0"/>
              <a:t>a) La loi de réforme des collectivités territoriales adoptée en 2010 (RCT)</a:t>
            </a:r>
          </a:p>
          <a:p>
            <a:pPr lvl="1" eaLnBrk="1" hangingPunct="1">
              <a:lnSpc>
                <a:spcPct val="80000"/>
              </a:lnSpc>
            </a:pPr>
            <a:r>
              <a:rPr lang="fr-FR" sz="2400" dirty="0" smtClean="0"/>
              <a:t>b) La « réforme territoriale » : ensemble de textes adoptés entre 2014 et 2015</a:t>
            </a:r>
          </a:p>
          <a:p>
            <a:pPr lvl="2"/>
            <a:r>
              <a:rPr lang="fr-FR" sz="1600" dirty="0"/>
              <a:t>1. Loi relative à la modernisation de l’action publique territoriale et d’affirmation </a:t>
            </a:r>
            <a:r>
              <a:rPr lang="fr-FR" sz="1600" dirty="0" smtClean="0"/>
              <a:t>des métropoles </a:t>
            </a:r>
            <a:r>
              <a:rPr lang="fr-FR" sz="1600" dirty="0"/>
              <a:t>(dite « loi MAPTAM ») </a:t>
            </a:r>
            <a:r>
              <a:rPr lang="fr-FR" sz="1600" dirty="0" smtClean="0"/>
              <a:t>; </a:t>
            </a:r>
            <a:r>
              <a:rPr lang="fr-FR" sz="1600" dirty="0"/>
              <a:t>27 janvier </a:t>
            </a:r>
            <a:r>
              <a:rPr lang="fr-FR" sz="1600" dirty="0" smtClean="0"/>
              <a:t>2014</a:t>
            </a:r>
            <a:endParaRPr lang="fr-FR" sz="1600" dirty="0"/>
          </a:p>
          <a:p>
            <a:pPr lvl="2"/>
            <a:r>
              <a:rPr lang="fr-FR" sz="1600" dirty="0"/>
              <a:t>2. Loi relative la délimitation des régions, aux élections régionales et </a:t>
            </a:r>
            <a:r>
              <a:rPr lang="fr-FR" sz="1600" dirty="0" smtClean="0"/>
              <a:t>départementales et </a:t>
            </a:r>
            <a:r>
              <a:rPr lang="fr-FR" sz="1600" dirty="0"/>
              <a:t>modifiant le calendrier électoral </a:t>
            </a:r>
            <a:r>
              <a:rPr lang="fr-FR" sz="1600" dirty="0" smtClean="0"/>
              <a:t>; </a:t>
            </a:r>
            <a:r>
              <a:rPr lang="fr-FR" sz="1600" dirty="0"/>
              <a:t>16 janvier 2015</a:t>
            </a:r>
          </a:p>
          <a:p>
            <a:pPr lvl="2"/>
            <a:r>
              <a:rPr lang="fr-FR" sz="1600" dirty="0" smtClean="0"/>
              <a:t>3.  </a:t>
            </a:r>
            <a:r>
              <a:rPr lang="fr-FR" sz="1600" dirty="0"/>
              <a:t>Projet de loi relatif à la nouvelle organisation du territoire de la République (dite « </a:t>
            </a:r>
            <a:r>
              <a:rPr lang="fr-FR" sz="1600" dirty="0" smtClean="0"/>
              <a:t>loi </a:t>
            </a:r>
            <a:r>
              <a:rPr lang="fr-FR" sz="1600" dirty="0" err="1" smtClean="0"/>
              <a:t>NOTRe</a:t>
            </a:r>
            <a:r>
              <a:rPr lang="fr-FR" sz="1600" dirty="0" smtClean="0"/>
              <a:t> ») ; </a:t>
            </a:r>
            <a:r>
              <a:rPr lang="fr-FR" sz="1600" dirty="0"/>
              <a:t>8 août </a:t>
            </a:r>
            <a:r>
              <a:rPr lang="fr-FR" sz="1600" dirty="0" smtClean="0"/>
              <a:t>2015</a:t>
            </a:r>
          </a:p>
          <a:p>
            <a:pPr eaLnBrk="1" hangingPunct="1">
              <a:lnSpc>
                <a:spcPct val="80000"/>
              </a:lnSpc>
            </a:pPr>
            <a:r>
              <a:rPr lang="fr-FR" sz="2400" dirty="0" smtClean="0"/>
              <a:t>Deux volets  importants en matière de répartition des compétences</a:t>
            </a:r>
          </a:p>
          <a:p>
            <a:pPr lvl="2" eaLnBrk="1" hangingPunct="1">
              <a:lnSpc>
                <a:spcPct val="80000"/>
              </a:lnSpc>
            </a:pPr>
            <a:r>
              <a:rPr lang="fr-FR" sz="2000" dirty="0" smtClean="0"/>
              <a:t>La réforme régionale</a:t>
            </a:r>
            <a:endParaRPr lang="fr-FR" sz="2000" dirty="0"/>
          </a:p>
          <a:p>
            <a:pPr lvl="2" eaLnBrk="1" hangingPunct="1">
              <a:lnSpc>
                <a:spcPct val="80000"/>
              </a:lnSpc>
            </a:pPr>
            <a:r>
              <a:rPr lang="fr-FR" sz="2000" dirty="0"/>
              <a:t>La clarification des compétences des collectivités territoriales</a:t>
            </a:r>
          </a:p>
          <a:p>
            <a:endParaRPr lang="fr-FR" dirty="0" smtClean="0"/>
          </a:p>
        </p:txBody>
      </p:sp>
    </p:spTree>
    <p:extLst>
      <p:ext uri="{BB962C8B-B14F-4D97-AF65-F5344CB8AC3E}">
        <p14:creationId xmlns:p14="http://schemas.microsoft.com/office/powerpoint/2010/main" val="1241958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83403"/>
          </a:xfrm>
        </p:spPr>
        <p:txBody>
          <a:bodyPr>
            <a:normAutofit/>
          </a:bodyPr>
          <a:lstStyle/>
          <a:p>
            <a:r>
              <a:rPr lang="fr-FR" sz="4000" dirty="0" err="1" smtClean="0"/>
              <a:t>III-a</a:t>
            </a:r>
            <a:r>
              <a:rPr lang="fr-FR" sz="4000" dirty="0" smtClean="0"/>
              <a:t> La réforme régionale</a:t>
            </a:r>
            <a:endParaRPr lang="fr-FR" sz="4000" dirty="0"/>
          </a:p>
        </p:txBody>
      </p:sp>
      <p:sp>
        <p:nvSpPr>
          <p:cNvPr id="3" name="Espace réservé du contenu 2"/>
          <p:cNvSpPr>
            <a:spLocks noGrp="1"/>
          </p:cNvSpPr>
          <p:nvPr>
            <p:ph idx="1"/>
          </p:nvPr>
        </p:nvSpPr>
        <p:spPr>
          <a:xfrm>
            <a:off x="-72726" y="1053292"/>
            <a:ext cx="5783977" cy="5582354"/>
          </a:xfrm>
        </p:spPr>
        <p:txBody>
          <a:bodyPr/>
          <a:lstStyle/>
          <a:p>
            <a:r>
              <a:rPr lang="fr-FR" sz="2400" dirty="0" smtClean="0"/>
              <a:t>Le nouveau découpage régional</a:t>
            </a:r>
          </a:p>
          <a:p>
            <a:pPr lvl="1"/>
            <a:r>
              <a:rPr lang="fr-FR" sz="2000" dirty="0" smtClean="0"/>
              <a:t>Le plus « jeune » des découpages territoriaux ciblé </a:t>
            </a:r>
          </a:p>
          <a:p>
            <a:pPr lvl="2"/>
            <a:r>
              <a:rPr lang="fr-FR" sz="1800" dirty="0" smtClean="0"/>
              <a:t>Une grande stabilité du découpage régional depuis ½ siècle</a:t>
            </a:r>
          </a:p>
          <a:p>
            <a:pPr lvl="2"/>
            <a:r>
              <a:rPr lang="fr-FR" sz="1800" dirty="0" smtClean="0"/>
              <a:t>Le découpage fonctionnel de 1956-58</a:t>
            </a:r>
          </a:p>
          <a:p>
            <a:pPr lvl="3"/>
            <a:r>
              <a:rPr lang="fr-FR" sz="1400" dirty="0" smtClean="0"/>
              <a:t>1956:  Arbitraire et provisoire…</a:t>
            </a:r>
          </a:p>
          <a:p>
            <a:pPr lvl="3"/>
            <a:r>
              <a:rPr lang="fr-FR" sz="1400" dirty="0" smtClean="0"/>
              <a:t>1958 :  La « méthode » de Serge Antoine</a:t>
            </a:r>
          </a:p>
          <a:p>
            <a:pPr lvl="1"/>
            <a:r>
              <a:rPr lang="fr-FR" sz="2000" dirty="0"/>
              <a:t>Les choix de redécoupage </a:t>
            </a:r>
          </a:p>
          <a:p>
            <a:pPr lvl="2"/>
            <a:r>
              <a:rPr lang="fr-FR" sz="1600" dirty="0"/>
              <a:t>Un double conservatisme</a:t>
            </a:r>
          </a:p>
          <a:p>
            <a:pPr lvl="3"/>
            <a:r>
              <a:rPr lang="fr-FR" sz="1400" dirty="0"/>
              <a:t>Limites départementales</a:t>
            </a:r>
          </a:p>
          <a:p>
            <a:pPr lvl="3"/>
            <a:r>
              <a:rPr lang="fr-FR" sz="1400" dirty="0"/>
              <a:t>Limites régionales </a:t>
            </a:r>
          </a:p>
          <a:p>
            <a:pPr lvl="2"/>
            <a:r>
              <a:rPr lang="fr-FR" sz="1600" dirty="0"/>
              <a:t>Les critères </a:t>
            </a:r>
          </a:p>
          <a:p>
            <a:pPr lvl="3"/>
            <a:r>
              <a:rPr lang="fr-FR" sz="1400" dirty="0" smtClean="0"/>
              <a:t>La taille critique et les économies d’échelle (« gains d’efficience »)</a:t>
            </a:r>
          </a:p>
          <a:p>
            <a:pPr lvl="4"/>
            <a:r>
              <a:rPr lang="fr-FR" sz="1200" dirty="0" smtClean="0"/>
              <a:t>Fusion imposée aux « petites régions » de deux ou trois départements</a:t>
            </a:r>
          </a:p>
          <a:p>
            <a:pPr lvl="5"/>
            <a:r>
              <a:rPr lang="fr-FR" sz="1200" dirty="0" smtClean="0"/>
              <a:t>Ex:  Nord-Pas-De-Calais, Limousin</a:t>
            </a:r>
          </a:p>
          <a:p>
            <a:pPr lvl="3"/>
            <a:r>
              <a:rPr lang="fr-FR" sz="1400" dirty="0"/>
              <a:t> L'aire de rayonnement des </a:t>
            </a:r>
            <a:r>
              <a:rPr lang="fr-FR" sz="1400" dirty="0" smtClean="0"/>
              <a:t>métropoles et les bassins de </a:t>
            </a:r>
            <a:r>
              <a:rPr lang="fr-FR" sz="1400" dirty="0" smtClean="0"/>
              <a:t>mobilité</a:t>
            </a:r>
            <a:endParaRPr lang="fr-FR" sz="1400" dirty="0" smtClean="0"/>
          </a:p>
        </p:txBody>
      </p:sp>
      <p:sp>
        <p:nvSpPr>
          <p:cNvPr id="4" name="Rectangle 3"/>
          <p:cNvSpPr/>
          <p:nvPr/>
        </p:nvSpPr>
        <p:spPr>
          <a:xfrm>
            <a:off x="5893633" y="4330830"/>
            <a:ext cx="2793167" cy="2462213"/>
          </a:xfrm>
          <a:prstGeom prst="rect">
            <a:avLst/>
          </a:prstGeom>
          <a:ln>
            <a:solidFill>
              <a:srgbClr val="00B0F0"/>
            </a:solidFill>
          </a:ln>
        </p:spPr>
        <p:txBody>
          <a:bodyPr wrap="square">
            <a:spAutoFit/>
          </a:bodyPr>
          <a:lstStyle/>
          <a:p>
            <a:pPr algn="just"/>
            <a:r>
              <a:rPr lang="fr-FR" sz="1400" dirty="0"/>
              <a:t>Loi NOTRE (exposé des motifs): « afin que les régions soient véritablement à même de remplir leurs missions et de soutenir le développement économique local, leur action doit pouvoir se déployer sur des territoires cohérents, tenant compte des mobilités de population entre bassins de vie et bassins économiques »</a:t>
            </a:r>
          </a:p>
        </p:txBody>
      </p:sp>
    </p:spTree>
    <p:extLst>
      <p:ext uri="{BB962C8B-B14F-4D97-AF65-F5344CB8AC3E}">
        <p14:creationId xmlns:p14="http://schemas.microsoft.com/office/powerpoint/2010/main" val="323000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834" y="-140224"/>
            <a:ext cx="4844143" cy="1173162"/>
          </a:xfrm>
        </p:spPr>
        <p:txBody>
          <a:bodyPr/>
          <a:lstStyle/>
          <a:p>
            <a:r>
              <a:rPr lang="fr-FR" sz="3200" dirty="0" err="1"/>
              <a:t>III-a</a:t>
            </a:r>
            <a:r>
              <a:rPr lang="fr-FR" sz="3200" dirty="0"/>
              <a:t>) La réforme régionale</a:t>
            </a:r>
          </a:p>
        </p:txBody>
      </p:sp>
      <p:sp>
        <p:nvSpPr>
          <p:cNvPr id="3" name="Espace réservé du contenu 2"/>
          <p:cNvSpPr>
            <a:spLocks noGrp="1"/>
          </p:cNvSpPr>
          <p:nvPr>
            <p:ph idx="1"/>
          </p:nvPr>
        </p:nvSpPr>
        <p:spPr>
          <a:xfrm>
            <a:off x="120774" y="1179751"/>
            <a:ext cx="5181600" cy="4463142"/>
          </a:xfrm>
        </p:spPr>
        <p:txBody>
          <a:bodyPr/>
          <a:lstStyle/>
          <a:p>
            <a:r>
              <a:rPr lang="fr-FR" sz="2800" b="1" dirty="0" smtClean="0"/>
              <a:t>Le projet à 13 régions adopté en juillet 2014</a:t>
            </a:r>
            <a:endParaRPr lang="fr-FR" sz="1600" b="1" dirty="0" smtClean="0"/>
          </a:p>
          <a:p>
            <a:pPr lvl="1"/>
            <a:r>
              <a:rPr lang="fr-FR" sz="2000" b="1" dirty="0" smtClean="0"/>
              <a:t>Le rattachement des régions</a:t>
            </a:r>
            <a:endParaRPr lang="fr-FR" sz="2000" dirty="0"/>
          </a:p>
          <a:p>
            <a:pPr lvl="2"/>
            <a:r>
              <a:rPr lang="fr-FR" sz="1200" dirty="0" smtClean="0"/>
              <a:t>Nord-Pas-de-Calais et  Picardie,</a:t>
            </a:r>
          </a:p>
          <a:p>
            <a:pPr lvl="2"/>
            <a:r>
              <a:rPr lang="fr-FR" sz="1200" dirty="0" smtClean="0"/>
              <a:t>Bourgogne et Franche Comté,</a:t>
            </a:r>
          </a:p>
          <a:p>
            <a:pPr lvl="2"/>
            <a:r>
              <a:rPr lang="fr-FR" sz="1200" dirty="0" smtClean="0"/>
              <a:t>Haute-Normandie et Basse-Normandie,</a:t>
            </a:r>
          </a:p>
          <a:p>
            <a:pPr lvl="2"/>
            <a:r>
              <a:rPr lang="fr-FR" sz="1200" dirty="0" smtClean="0"/>
              <a:t>Rhône-Alpes et Auvergne,</a:t>
            </a:r>
          </a:p>
          <a:p>
            <a:pPr lvl="2"/>
            <a:r>
              <a:rPr lang="fr-FR" sz="1200" dirty="0" smtClean="0"/>
              <a:t>Midi-Pyrénées et Languedoc-Roussillon,</a:t>
            </a:r>
          </a:p>
          <a:p>
            <a:pPr lvl="2"/>
            <a:r>
              <a:rPr lang="fr-FR" sz="1200" dirty="0" smtClean="0"/>
              <a:t>Aquitaine, Limousin et Poitou-Charentes,</a:t>
            </a:r>
            <a:endParaRPr lang="fr-FR" sz="1200" dirty="0"/>
          </a:p>
          <a:p>
            <a:pPr lvl="2"/>
            <a:r>
              <a:rPr lang="fr-FR" sz="1200" dirty="0" smtClean="0"/>
              <a:t>Alsace</a:t>
            </a:r>
            <a:r>
              <a:rPr lang="fr-FR" sz="1200" dirty="0"/>
              <a:t>, Lorraine et Champagne-Ardenne</a:t>
            </a:r>
            <a:endParaRPr lang="fr-FR" sz="1600" dirty="0"/>
          </a:p>
          <a:p>
            <a:pPr lvl="2"/>
            <a:endParaRPr lang="fr-FR" sz="1200" dirty="0" smtClean="0"/>
          </a:p>
          <a:p>
            <a:pPr lvl="1"/>
            <a:r>
              <a:rPr lang="fr-FR" sz="2000" b="1" dirty="0" smtClean="0"/>
              <a:t>6 régions inchangées</a:t>
            </a:r>
            <a:endParaRPr lang="fr-FR" sz="2000" dirty="0" smtClean="0"/>
          </a:p>
          <a:p>
            <a:pPr lvl="2"/>
            <a:r>
              <a:rPr lang="fr-FR" sz="1200" dirty="0" smtClean="0"/>
              <a:t>Bretagne,</a:t>
            </a:r>
          </a:p>
          <a:p>
            <a:pPr lvl="2"/>
            <a:r>
              <a:rPr lang="fr-FR" sz="1200" dirty="0" smtClean="0"/>
              <a:t>Corse,</a:t>
            </a:r>
          </a:p>
          <a:p>
            <a:pPr lvl="2"/>
            <a:r>
              <a:rPr lang="fr-FR" sz="1200" dirty="0" smtClean="0"/>
              <a:t>Ile-de-France,</a:t>
            </a:r>
          </a:p>
          <a:p>
            <a:pPr lvl="2"/>
            <a:r>
              <a:rPr lang="fr-FR" sz="1200" dirty="0" smtClean="0"/>
              <a:t>Centre,</a:t>
            </a:r>
          </a:p>
          <a:p>
            <a:pPr lvl="2"/>
            <a:r>
              <a:rPr lang="fr-FR" sz="1200" dirty="0" smtClean="0"/>
              <a:t>Pays de la Loire,</a:t>
            </a:r>
          </a:p>
          <a:p>
            <a:pPr lvl="2"/>
            <a:r>
              <a:rPr lang="fr-FR" sz="1200" dirty="0" smtClean="0"/>
              <a:t>Provence-Alpes-Côte d'Azur</a:t>
            </a:r>
          </a:p>
          <a:p>
            <a:pPr>
              <a:buNone/>
            </a:pPr>
            <a:endParaRPr lang="fr-FR" dirty="0"/>
          </a:p>
        </p:txBody>
      </p:sp>
      <p:pic>
        <p:nvPicPr>
          <p:cNvPr id="98306" name="Picture 2" descr="http://www.gouvernement.fr/sites/default/files/images/reforme_territoriale_petite.png"/>
          <p:cNvPicPr>
            <a:picLocks noChangeAspect="1" noChangeArrowheads="1"/>
          </p:cNvPicPr>
          <p:nvPr/>
        </p:nvPicPr>
        <p:blipFill>
          <a:blip r:embed="rId2" cstate="print"/>
          <a:srcRect/>
          <a:stretch>
            <a:fillRect/>
          </a:stretch>
        </p:blipFill>
        <p:spPr bwMode="auto">
          <a:xfrm>
            <a:off x="5355771" y="-674915"/>
            <a:ext cx="3788229" cy="10294101"/>
          </a:xfrm>
          <a:prstGeom prst="rect">
            <a:avLst/>
          </a:prstGeom>
          <a:noFill/>
        </p:spPr>
      </p:pic>
    </p:spTree>
    <p:extLst>
      <p:ext uri="{BB962C8B-B14F-4D97-AF65-F5344CB8AC3E}">
        <p14:creationId xmlns:p14="http://schemas.microsoft.com/office/powerpoint/2010/main" val="1642451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sz="3600" dirty="0" smtClean="0"/>
              <a:t>Plan du chapitre</a:t>
            </a:r>
          </a:p>
        </p:txBody>
      </p:sp>
      <p:sp>
        <p:nvSpPr>
          <p:cNvPr id="26627" name="Rectangle 3"/>
          <p:cNvSpPr>
            <a:spLocks noGrp="1" noChangeArrowheads="1"/>
          </p:cNvSpPr>
          <p:nvPr>
            <p:ph idx="1"/>
          </p:nvPr>
        </p:nvSpPr>
        <p:spPr>
          <a:xfrm>
            <a:off x="267076" y="1654657"/>
            <a:ext cx="8596265" cy="4525962"/>
          </a:xfrm>
        </p:spPr>
        <p:txBody>
          <a:bodyPr/>
          <a:lstStyle/>
          <a:p>
            <a:pPr marL="0" lvl="0" indent="0">
              <a:buNone/>
            </a:pPr>
            <a:r>
              <a:rPr lang="fr-FR" sz="2800" b="1" dirty="0" smtClean="0"/>
              <a:t>I</a:t>
            </a:r>
            <a:r>
              <a:rPr lang="fr-FR" sz="2800" dirty="0" smtClean="0"/>
              <a:t> Le </a:t>
            </a:r>
            <a:r>
              <a:rPr lang="fr-FR" sz="2800" dirty="0"/>
              <a:t>choix des niveaux </a:t>
            </a:r>
            <a:r>
              <a:rPr lang="fr-FR" sz="2800" dirty="0" smtClean="0"/>
              <a:t>d’action </a:t>
            </a:r>
            <a:r>
              <a:rPr lang="fr-FR" sz="2800" dirty="0"/>
              <a:t>territoriale : l’acte </a:t>
            </a:r>
            <a:r>
              <a:rPr lang="fr-FR" sz="2800" dirty="0" smtClean="0"/>
              <a:t>1 de </a:t>
            </a:r>
            <a:r>
              <a:rPr lang="fr-FR" sz="2800" dirty="0"/>
              <a:t>la décentralisation</a:t>
            </a:r>
          </a:p>
          <a:p>
            <a:pPr marL="0" lvl="0" indent="0">
              <a:buNone/>
            </a:pPr>
            <a:r>
              <a:rPr lang="fr-FR" sz="2800" b="1" dirty="0" smtClean="0"/>
              <a:t>II</a:t>
            </a:r>
            <a:r>
              <a:rPr lang="fr-FR" sz="2800" dirty="0" smtClean="0"/>
              <a:t> Les </a:t>
            </a:r>
            <a:r>
              <a:rPr lang="fr-FR" sz="2800" dirty="0"/>
              <a:t>modalités de répartition des compétences : l’acte II de la décentralisation</a:t>
            </a:r>
          </a:p>
          <a:p>
            <a:pPr marL="0" lvl="0" indent="0">
              <a:buNone/>
            </a:pPr>
            <a:r>
              <a:rPr lang="fr-FR" sz="2800" b="1" dirty="0" smtClean="0"/>
              <a:t>III</a:t>
            </a:r>
            <a:r>
              <a:rPr lang="fr-FR" sz="2800" dirty="0" smtClean="0"/>
              <a:t> Le </a:t>
            </a:r>
            <a:r>
              <a:rPr lang="fr-FR" sz="2800" dirty="0"/>
              <a:t>renforcement des régions : l’acte III de la décentralisation</a:t>
            </a:r>
          </a:p>
          <a:p>
            <a:pPr marL="0" lvl="0" indent="0">
              <a:buNone/>
            </a:pPr>
            <a:r>
              <a:rPr lang="fr-FR" sz="2800" b="1" dirty="0" smtClean="0"/>
              <a:t>IV</a:t>
            </a:r>
            <a:r>
              <a:rPr lang="fr-FR" sz="2800" dirty="0" smtClean="0"/>
              <a:t> Les </a:t>
            </a:r>
            <a:r>
              <a:rPr lang="fr-FR" sz="2800" dirty="0"/>
              <a:t>caractéristiques budgétaires de la décentralisation française</a:t>
            </a:r>
          </a:p>
          <a:p>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104" y="260287"/>
            <a:ext cx="2383971" cy="5257800"/>
          </a:xfrm>
        </p:spPr>
        <p:txBody>
          <a:bodyPr/>
          <a:lstStyle/>
          <a:p>
            <a:r>
              <a:rPr lang="fr-FR" dirty="0" smtClean="0"/>
              <a:t>Le projet gouvernemental (juin, 2014)</a:t>
            </a:r>
            <a:endParaRPr lang="fr-FR" dirty="0"/>
          </a:p>
        </p:txBody>
      </p:sp>
      <p:pic>
        <p:nvPicPr>
          <p:cNvPr id="125956" name="Picture 4" descr="http://www.leparisien.fr/images/2014/06/02/3891691_pol-nouveau-decoupage-regions-france-v2-chiffres-v2-new.jpg"/>
          <p:cNvPicPr>
            <a:picLocks noChangeAspect="1" noChangeArrowheads="1"/>
          </p:cNvPicPr>
          <p:nvPr/>
        </p:nvPicPr>
        <p:blipFill>
          <a:blip r:embed="rId2" cstate="print"/>
          <a:srcRect/>
          <a:stretch>
            <a:fillRect/>
          </a:stretch>
        </p:blipFill>
        <p:spPr bwMode="auto">
          <a:xfrm>
            <a:off x="2962275" y="-1"/>
            <a:ext cx="6181725" cy="6858001"/>
          </a:xfrm>
          <a:prstGeom prst="rect">
            <a:avLst/>
          </a:prstGeom>
          <a:noFill/>
        </p:spPr>
      </p:pic>
    </p:spTree>
    <p:extLst>
      <p:ext uri="{BB962C8B-B14F-4D97-AF65-F5344CB8AC3E}">
        <p14:creationId xmlns:p14="http://schemas.microsoft.com/office/powerpoint/2010/main" val="121725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a:t>III-a</a:t>
            </a:r>
            <a:r>
              <a:rPr lang="fr-FR" sz="4000" dirty="0"/>
              <a:t>) La réforme régionale</a:t>
            </a:r>
          </a:p>
        </p:txBody>
      </p:sp>
      <p:pic>
        <p:nvPicPr>
          <p:cNvPr id="4" name="Espace réservé du contenu 3"/>
          <p:cNvPicPr>
            <a:picLocks noChangeAspect="1"/>
          </p:cNvPicPr>
          <p:nvPr/>
        </p:nvPicPr>
        <p:blipFill>
          <a:blip r:embed="rId3"/>
          <a:stretch>
            <a:fillRect/>
          </a:stretch>
        </p:blipFill>
        <p:spPr>
          <a:xfrm>
            <a:off x="3800116" y="1068309"/>
            <a:ext cx="5343884" cy="3571158"/>
          </a:xfrm>
          <a:prstGeom prst="rect">
            <a:avLst/>
          </a:prstGeom>
        </p:spPr>
      </p:pic>
      <p:sp>
        <p:nvSpPr>
          <p:cNvPr id="5" name="Rectangle 4"/>
          <p:cNvSpPr/>
          <p:nvPr/>
        </p:nvSpPr>
        <p:spPr>
          <a:xfrm>
            <a:off x="4137434" y="4794138"/>
            <a:ext cx="4934140" cy="1077218"/>
          </a:xfrm>
          <a:prstGeom prst="rect">
            <a:avLst/>
          </a:prstGeom>
          <a:ln>
            <a:solidFill>
              <a:schemeClr val="accent2">
                <a:lumMod val="60000"/>
                <a:lumOff val="40000"/>
              </a:schemeClr>
            </a:solidFill>
          </a:ln>
        </p:spPr>
        <p:txBody>
          <a:bodyPr wrap="square">
            <a:spAutoFit/>
          </a:bodyPr>
          <a:lstStyle/>
          <a:p>
            <a:r>
              <a:rPr lang="fr-FR" sz="1600" i="1" dirty="0" smtClean="0">
                <a:latin typeface="TimesNewRoman"/>
              </a:rPr>
              <a:t>« Il </a:t>
            </a:r>
            <a:r>
              <a:rPr lang="fr-FR" sz="1600" i="1" dirty="0">
                <a:latin typeface="TimesNewRoman"/>
              </a:rPr>
              <a:t>semble donc que la fusion ait </a:t>
            </a:r>
            <a:r>
              <a:rPr lang="fr-FR" sz="1600" i="1" dirty="0" smtClean="0">
                <a:latin typeface="TimesNewRoman"/>
              </a:rPr>
              <a:t>accéléré </a:t>
            </a:r>
            <a:r>
              <a:rPr lang="fr-FR" sz="1600" i="1" dirty="0">
                <a:latin typeface="TimesNewRoman"/>
              </a:rPr>
              <a:t>l’investissement dans </a:t>
            </a:r>
            <a:r>
              <a:rPr lang="fr-FR" sz="1600" i="1" dirty="0" smtClean="0">
                <a:latin typeface="TimesNewRoman"/>
              </a:rPr>
              <a:t>les régions fusionnées. </a:t>
            </a:r>
            <a:r>
              <a:rPr lang="fr-FR" sz="1600" i="1" dirty="0">
                <a:latin typeface="TimesNewRoman"/>
              </a:rPr>
              <a:t>Il est possible que l’effet taille ait conduit </a:t>
            </a:r>
            <a:r>
              <a:rPr lang="fr-FR" sz="1600" i="1" dirty="0" smtClean="0">
                <a:latin typeface="TimesNewRoman"/>
              </a:rPr>
              <a:t>à des stratégies d’équipement </a:t>
            </a:r>
            <a:r>
              <a:rPr lang="fr-FR" sz="1600" i="1" dirty="0">
                <a:latin typeface="TimesNewRoman"/>
              </a:rPr>
              <a:t>plus ambitieuses</a:t>
            </a:r>
            <a:r>
              <a:rPr lang="fr-FR" sz="1600" i="1" dirty="0" smtClean="0">
                <a:latin typeface="TimesNewRoman"/>
              </a:rPr>
              <a:t>. » (CC, 2019, p 134)</a:t>
            </a:r>
            <a:endParaRPr lang="fr-FR" sz="1600" i="1" dirty="0"/>
          </a:p>
        </p:txBody>
      </p:sp>
      <p:sp>
        <p:nvSpPr>
          <p:cNvPr id="3" name="Espace réservé du contenu 2"/>
          <p:cNvSpPr>
            <a:spLocks noGrp="1"/>
          </p:cNvSpPr>
          <p:nvPr>
            <p:ph idx="1"/>
          </p:nvPr>
        </p:nvSpPr>
        <p:spPr>
          <a:xfrm>
            <a:off x="-137059" y="1077698"/>
            <a:ext cx="4066263" cy="5780302"/>
          </a:xfrm>
        </p:spPr>
        <p:txBody>
          <a:bodyPr/>
          <a:lstStyle/>
          <a:p>
            <a:r>
              <a:rPr lang="fr-FR" sz="1800" dirty="0" smtClean="0"/>
              <a:t>Un premier bilan de la réforme régionale (Cour des Comptes, Rapport sur les finances locales 2019)</a:t>
            </a:r>
          </a:p>
          <a:p>
            <a:pPr lvl="1"/>
            <a:r>
              <a:rPr lang="fr-FR" sz="1600" dirty="0" smtClean="0"/>
              <a:t>gains d’efficience limités</a:t>
            </a:r>
          </a:p>
          <a:p>
            <a:pPr lvl="2"/>
            <a:r>
              <a:rPr lang="fr-FR" sz="1200" dirty="0" smtClean="0"/>
              <a:t>Inertie des organisation administratives</a:t>
            </a:r>
          </a:p>
          <a:p>
            <a:pPr lvl="2"/>
            <a:r>
              <a:rPr lang="fr-FR" sz="1200" dirty="0" smtClean="0"/>
              <a:t>Activités multi-sites plutôt que mobilité géographique</a:t>
            </a:r>
          </a:p>
          <a:p>
            <a:pPr lvl="2"/>
            <a:r>
              <a:rPr lang="fr-FR" sz="1200" dirty="0" smtClean="0"/>
              <a:t>Harmonisation faible des dispositifs d’intervention</a:t>
            </a:r>
          </a:p>
          <a:p>
            <a:pPr lvl="1"/>
            <a:r>
              <a:rPr lang="fr-FR" sz="1600" dirty="0" smtClean="0"/>
              <a:t>surcoûts </a:t>
            </a:r>
            <a:r>
              <a:rPr lang="fr-FR" sz="1600" dirty="0"/>
              <a:t>générés par la mise en place des « nouvelles régions </a:t>
            </a:r>
            <a:r>
              <a:rPr lang="fr-FR" sz="1600" dirty="0" smtClean="0"/>
              <a:t>»</a:t>
            </a:r>
          </a:p>
          <a:p>
            <a:pPr lvl="2"/>
            <a:r>
              <a:rPr lang="fr-FR" sz="1200" dirty="0" smtClean="0"/>
              <a:t>Alignement par le haut  des régimes de rémunération</a:t>
            </a:r>
            <a:endParaRPr lang="fr-FR" sz="1200" dirty="0"/>
          </a:p>
          <a:p>
            <a:pPr lvl="2"/>
            <a:r>
              <a:rPr lang="fr-FR" sz="1200" dirty="0"/>
              <a:t>A</a:t>
            </a:r>
            <a:r>
              <a:rPr lang="fr-FR" sz="1200" dirty="0" smtClean="0"/>
              <a:t>lignement </a:t>
            </a:r>
            <a:r>
              <a:rPr lang="fr-FR" sz="1200" dirty="0"/>
              <a:t>par le haut des niveaux d’intervention des </a:t>
            </a:r>
            <a:r>
              <a:rPr lang="fr-FR" sz="1200" dirty="0" smtClean="0"/>
              <a:t>régions</a:t>
            </a:r>
          </a:p>
          <a:p>
            <a:pPr lvl="2"/>
            <a:r>
              <a:rPr lang="fr-FR" sz="1200" dirty="0" smtClean="0"/>
              <a:t>harmonisation </a:t>
            </a:r>
            <a:r>
              <a:rPr lang="fr-FR" sz="1200" dirty="0"/>
              <a:t>coûteuse des systèmes d’information</a:t>
            </a:r>
            <a:endParaRPr lang="fr-FR" sz="1200" dirty="0" smtClean="0"/>
          </a:p>
          <a:p>
            <a:pPr lvl="1"/>
            <a:r>
              <a:rPr lang="fr-FR" sz="1600" dirty="0" smtClean="0"/>
              <a:t>Une stimulation </a:t>
            </a:r>
            <a:r>
              <a:rPr lang="fr-FR" sz="1600" dirty="0"/>
              <a:t>d</a:t>
            </a:r>
            <a:r>
              <a:rPr lang="fr-FR" sz="1600" dirty="0" smtClean="0"/>
              <a:t>es dépenses d’investissement : forte augmentation dans les régions fusionnées</a:t>
            </a:r>
          </a:p>
        </p:txBody>
      </p:sp>
    </p:spTree>
    <p:extLst>
      <p:ext uri="{BB962C8B-B14F-4D97-AF65-F5344CB8AC3E}">
        <p14:creationId xmlns:p14="http://schemas.microsoft.com/office/powerpoint/2010/main" val="4005111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9442" y="-144855"/>
            <a:ext cx="8229600" cy="1219200"/>
          </a:xfrm>
        </p:spPr>
        <p:txBody>
          <a:bodyPr/>
          <a:lstStyle/>
          <a:p>
            <a:pPr eaLnBrk="1" hangingPunct="1"/>
            <a:r>
              <a:rPr lang="fr-FR" sz="3200" dirty="0" smtClean="0"/>
              <a:t>III-b La </a:t>
            </a:r>
            <a:r>
              <a:rPr lang="fr-FR" sz="3200" dirty="0"/>
              <a:t>clarification des compétences des collectivités </a:t>
            </a:r>
            <a:r>
              <a:rPr lang="fr-FR" sz="3200" dirty="0" smtClean="0"/>
              <a:t>territoriales</a:t>
            </a:r>
          </a:p>
        </p:txBody>
      </p:sp>
      <p:sp>
        <p:nvSpPr>
          <p:cNvPr id="84995" name="Rectangle 3"/>
          <p:cNvSpPr>
            <a:spLocks noGrp="1" noChangeArrowheads="1"/>
          </p:cNvSpPr>
          <p:nvPr>
            <p:ph idx="1"/>
          </p:nvPr>
        </p:nvSpPr>
        <p:spPr>
          <a:xfrm>
            <a:off x="-62530" y="992862"/>
            <a:ext cx="8853544" cy="5482815"/>
          </a:xfrm>
        </p:spPr>
        <p:txBody>
          <a:bodyPr/>
          <a:lstStyle/>
          <a:p>
            <a:pPr lvl="1" eaLnBrk="1" hangingPunct="1">
              <a:lnSpc>
                <a:spcPct val="80000"/>
              </a:lnSpc>
            </a:pPr>
            <a:r>
              <a:rPr lang="fr-FR" sz="1800" b="1" dirty="0" smtClean="0"/>
              <a:t>La suppression  de la clause de compétence générale </a:t>
            </a:r>
          </a:p>
          <a:p>
            <a:pPr lvl="2" eaLnBrk="1" hangingPunct="1">
              <a:lnSpc>
                <a:spcPct val="80000"/>
              </a:lnSpc>
            </a:pPr>
            <a:r>
              <a:rPr lang="fr-FR" sz="1400" dirty="0"/>
              <a:t>L</a:t>
            </a:r>
            <a:r>
              <a:rPr lang="fr-FR" sz="1400" dirty="0" smtClean="0"/>
              <a:t>a clause de compétence générale des départements et des régions est </a:t>
            </a:r>
            <a:r>
              <a:rPr lang="fr-FR" sz="1400" dirty="0" smtClean="0"/>
              <a:t>supprimée</a:t>
            </a:r>
            <a:endParaRPr lang="fr-FR" sz="1400" dirty="0" smtClean="0"/>
          </a:p>
          <a:p>
            <a:pPr lvl="1" eaLnBrk="1" hangingPunct="1">
              <a:lnSpc>
                <a:spcPct val="80000"/>
              </a:lnSpc>
            </a:pPr>
            <a:r>
              <a:rPr lang="fr-FR" sz="1800" b="1" dirty="0" smtClean="0"/>
              <a:t>Le renforcement des compétences des régions</a:t>
            </a:r>
          </a:p>
          <a:p>
            <a:pPr lvl="2" eaLnBrk="1" hangingPunct="1">
              <a:lnSpc>
                <a:spcPct val="80000"/>
              </a:lnSpc>
            </a:pPr>
            <a:r>
              <a:rPr lang="fr-FR" sz="1600" dirty="0"/>
              <a:t>La région devient </a:t>
            </a:r>
            <a:r>
              <a:rPr lang="fr-FR" sz="1600" dirty="0" smtClean="0"/>
              <a:t>la </a:t>
            </a:r>
            <a:r>
              <a:rPr lang="fr-FR" sz="1600" dirty="0"/>
              <a:t>collectivité territoriale </a:t>
            </a:r>
            <a:r>
              <a:rPr lang="fr-FR" sz="1600" i="1" dirty="0"/>
              <a:t>responsable</a:t>
            </a:r>
            <a:r>
              <a:rPr lang="fr-FR" sz="1600" dirty="0"/>
              <a:t> sur son territoire </a:t>
            </a:r>
            <a:r>
              <a:rPr lang="fr-FR" sz="1600" u="sng" dirty="0"/>
              <a:t>du développement </a:t>
            </a:r>
            <a:r>
              <a:rPr lang="fr-FR" sz="1600" u="sng" dirty="0" smtClean="0"/>
              <a:t>économique </a:t>
            </a:r>
            <a:r>
              <a:rPr lang="fr-FR" sz="1600" dirty="0" smtClean="0"/>
              <a:t>(compétence </a:t>
            </a:r>
            <a:r>
              <a:rPr lang="fr-FR" sz="1600" i="1" dirty="0" smtClean="0"/>
              <a:t>d’attribution</a:t>
            </a:r>
            <a:r>
              <a:rPr lang="fr-FR" sz="1600" dirty="0" smtClean="0"/>
              <a:t> et </a:t>
            </a:r>
            <a:r>
              <a:rPr lang="fr-FR" sz="1600" dirty="0"/>
              <a:t>non plus </a:t>
            </a:r>
            <a:r>
              <a:rPr lang="fr-FR" sz="1600" i="1" dirty="0" smtClean="0"/>
              <a:t>à chef </a:t>
            </a:r>
            <a:r>
              <a:rPr lang="fr-FR" sz="1600" i="1" dirty="0"/>
              <a:t>de </a:t>
            </a:r>
            <a:r>
              <a:rPr lang="fr-FR" sz="1600" i="1" dirty="0" smtClean="0"/>
              <a:t>file</a:t>
            </a:r>
            <a:r>
              <a:rPr lang="fr-FR" sz="1600" dirty="0" smtClean="0"/>
              <a:t>)</a:t>
            </a:r>
          </a:p>
          <a:p>
            <a:pPr lvl="3" eaLnBrk="1" hangingPunct="1">
              <a:lnSpc>
                <a:spcPct val="80000"/>
              </a:lnSpc>
            </a:pPr>
            <a:r>
              <a:rPr lang="fr-FR" sz="1400" dirty="0" smtClean="0"/>
              <a:t>Deux schémas prescriptifs vis-à-vis des autres CT</a:t>
            </a:r>
          </a:p>
          <a:p>
            <a:pPr lvl="4"/>
            <a:r>
              <a:rPr lang="fr-FR" sz="1200" dirty="0" smtClean="0">
                <a:solidFill>
                  <a:schemeClr val="accent1"/>
                </a:solidFill>
              </a:rPr>
              <a:t>schéma </a:t>
            </a:r>
            <a:r>
              <a:rPr lang="fr-FR" sz="1200" dirty="0">
                <a:solidFill>
                  <a:schemeClr val="accent1"/>
                </a:solidFill>
              </a:rPr>
              <a:t>régional de développement économique, d’innovation et d’internationalisation</a:t>
            </a:r>
            <a:r>
              <a:rPr lang="fr-FR" sz="1200" dirty="0"/>
              <a:t> </a:t>
            </a:r>
            <a:r>
              <a:rPr lang="fr-FR" sz="1200" dirty="0">
                <a:solidFill>
                  <a:schemeClr val="accent1"/>
                </a:solidFill>
              </a:rPr>
              <a:t>(SRDEII</a:t>
            </a:r>
            <a:r>
              <a:rPr lang="fr-FR" sz="1200" dirty="0" smtClean="0">
                <a:solidFill>
                  <a:schemeClr val="accent1"/>
                </a:solidFill>
              </a:rPr>
              <a:t>) </a:t>
            </a:r>
            <a:r>
              <a:rPr lang="fr-FR" sz="1200" dirty="0" smtClean="0"/>
              <a:t>  </a:t>
            </a:r>
            <a:r>
              <a:rPr lang="fr-FR" sz="1200" dirty="0"/>
              <a:t>définit les orientations en matière d’aides aux entreprises, de soutien à l’internationalisation et d’aide à l’investissement immobilier et à l’innovation des </a:t>
            </a:r>
            <a:r>
              <a:rPr lang="fr-FR" sz="1200" dirty="0" smtClean="0"/>
              <a:t>entreprises</a:t>
            </a:r>
          </a:p>
          <a:p>
            <a:pPr lvl="5"/>
            <a:r>
              <a:rPr lang="fr-FR" sz="1050" dirty="0"/>
              <a:t>compétence exclusive pour définir des « régimes d’aides et pour décider de l’octroi des aides aux entreprises dans la région » </a:t>
            </a:r>
          </a:p>
          <a:p>
            <a:pPr lvl="4"/>
            <a:r>
              <a:rPr lang="fr-FR" sz="1200" dirty="0" smtClean="0">
                <a:solidFill>
                  <a:schemeClr val="accent1"/>
                </a:solidFill>
              </a:rPr>
              <a:t>schéma </a:t>
            </a:r>
            <a:r>
              <a:rPr lang="fr-FR" sz="1200" dirty="0">
                <a:solidFill>
                  <a:schemeClr val="accent1"/>
                </a:solidFill>
              </a:rPr>
              <a:t>régional d’aménagement de développement durable et d’égalité des territoires (SRADDET</a:t>
            </a:r>
            <a:r>
              <a:rPr lang="fr-FR" sz="1200" dirty="0" smtClean="0">
                <a:solidFill>
                  <a:schemeClr val="accent1"/>
                </a:solidFill>
              </a:rPr>
              <a:t>)</a:t>
            </a:r>
          </a:p>
          <a:p>
            <a:pPr lvl="4"/>
            <a:r>
              <a:rPr lang="fr-FR" sz="1100" dirty="0" smtClean="0"/>
              <a:t>+ création d’un schéma </a:t>
            </a:r>
            <a:r>
              <a:rPr lang="fr-FR" sz="1100" dirty="0"/>
              <a:t>régional de l’enseignement supérieur, de la recherche et de </a:t>
            </a:r>
            <a:r>
              <a:rPr lang="fr-FR" sz="1100" dirty="0" smtClean="0"/>
              <a:t>l’innovation </a:t>
            </a:r>
            <a:r>
              <a:rPr lang="fr-FR" sz="1100" dirty="0"/>
              <a:t>qui aura pour objet de définir les orientations de la région et les priorités de ses interventions dans ce domaine </a:t>
            </a:r>
            <a:endParaRPr lang="fr-FR" sz="1100" dirty="0" smtClean="0"/>
          </a:p>
          <a:p>
            <a:pPr lvl="2"/>
            <a:r>
              <a:rPr lang="fr-FR" sz="1600" dirty="0" smtClean="0"/>
              <a:t>Renforcement des comp</a:t>
            </a:r>
            <a:r>
              <a:rPr lang="fr-FR" sz="1600" dirty="0"/>
              <a:t>é</a:t>
            </a:r>
            <a:r>
              <a:rPr lang="fr-FR" sz="1600" dirty="0" smtClean="0"/>
              <a:t>tences régionales </a:t>
            </a:r>
            <a:r>
              <a:rPr lang="fr-FR" sz="1600" u="sng" dirty="0" smtClean="0"/>
              <a:t>en matière de mobilité</a:t>
            </a:r>
          </a:p>
          <a:p>
            <a:pPr lvl="3"/>
            <a:r>
              <a:rPr lang="fr-FR" sz="1200" dirty="0" smtClean="0"/>
              <a:t>Transfert des départements à la région des </a:t>
            </a:r>
            <a:r>
              <a:rPr lang="fr-FR" sz="1200" dirty="0"/>
              <a:t>services non urbains, réguliers ou à la </a:t>
            </a:r>
            <a:r>
              <a:rPr lang="fr-FR" sz="1200" dirty="0" smtClean="0"/>
              <a:t>demande, </a:t>
            </a:r>
            <a:r>
              <a:rPr lang="fr-FR" sz="1200" dirty="0"/>
              <a:t>des transports scolaires (à l’exception </a:t>
            </a:r>
            <a:r>
              <a:rPr lang="fr-FR" sz="1200" dirty="0" smtClean="0"/>
              <a:t>du transport </a:t>
            </a:r>
            <a:r>
              <a:rPr lang="fr-FR" sz="1200" dirty="0"/>
              <a:t>spécial des élèves </a:t>
            </a:r>
            <a:r>
              <a:rPr lang="fr-FR" sz="1200" dirty="0" smtClean="0"/>
              <a:t>handicapés), des </a:t>
            </a:r>
            <a:r>
              <a:rPr lang="fr-FR" sz="1200" dirty="0"/>
              <a:t>gares publiques routières de </a:t>
            </a:r>
            <a:r>
              <a:rPr lang="fr-FR" sz="1200" dirty="0" smtClean="0"/>
              <a:t>voyageurs, </a:t>
            </a:r>
            <a:r>
              <a:rPr lang="fr-FR" sz="1200" dirty="0"/>
              <a:t>d</a:t>
            </a:r>
            <a:r>
              <a:rPr lang="fr-FR" sz="1200" dirty="0" smtClean="0"/>
              <a:t>es </a:t>
            </a:r>
            <a:r>
              <a:rPr lang="fr-FR" sz="1200" dirty="0"/>
              <a:t>lignes ferroviaires d’intérêt local </a:t>
            </a:r>
            <a:endParaRPr lang="fr-FR" sz="1200" dirty="0" smtClean="0"/>
          </a:p>
          <a:p>
            <a:pPr lvl="3"/>
            <a:r>
              <a:rPr lang="fr-FR" sz="1200" dirty="0" smtClean="0"/>
              <a:t>La voirie départementale reste au département mais les régions </a:t>
            </a:r>
            <a:r>
              <a:rPr lang="fr-FR" sz="1200" dirty="0"/>
              <a:t>auront la possibilité de financer les itinéraires routiers d’intérêt régional </a:t>
            </a:r>
            <a:r>
              <a:rPr lang="fr-FR" sz="1200" dirty="0" smtClean="0"/>
              <a:t>identifiés dans le SRADDET</a:t>
            </a:r>
          </a:p>
          <a:p>
            <a:pPr lvl="1"/>
            <a:r>
              <a:rPr lang="fr-FR" sz="1800" b="1" dirty="0" smtClean="0"/>
              <a:t>La spécialisation des départements </a:t>
            </a:r>
          </a:p>
          <a:p>
            <a:pPr lvl="2"/>
            <a:r>
              <a:rPr lang="fr-FR" sz="1400" dirty="0" smtClean="0"/>
              <a:t>« la </a:t>
            </a:r>
            <a:r>
              <a:rPr lang="fr-FR" sz="1400" dirty="0"/>
              <a:t>collectivité compétente pour promouvoir les solidarités et la cohésion </a:t>
            </a:r>
            <a:r>
              <a:rPr lang="fr-FR" sz="1400" dirty="0" smtClean="0"/>
              <a:t>territoriale »</a:t>
            </a:r>
          </a:p>
          <a:p>
            <a:pPr lvl="2"/>
            <a:r>
              <a:rPr lang="fr-FR" sz="1400" dirty="0" smtClean="0"/>
              <a:t>Participation possible aux programmes d’investissement des communes en milieu rural</a:t>
            </a:r>
          </a:p>
          <a:p>
            <a:pPr lvl="3"/>
            <a:r>
              <a:rPr lang="fr-FR" sz="1200" dirty="0" smtClean="0"/>
              <a:t> préparation d’un schéma </a:t>
            </a:r>
            <a:r>
              <a:rPr lang="fr-FR" sz="1200" dirty="0"/>
              <a:t>départemental d’amélioration de l’accessibilité des </a:t>
            </a:r>
            <a:r>
              <a:rPr lang="fr-FR" sz="1200" dirty="0" smtClean="0"/>
              <a:t>services</a:t>
            </a:r>
          </a:p>
          <a:p>
            <a:pPr lvl="2"/>
            <a:endParaRPr lang="fr-FR" sz="1600" dirty="0"/>
          </a:p>
          <a:p>
            <a:pPr lvl="1"/>
            <a:endParaRPr lang="fr-FR" sz="2000" dirty="0" smtClean="0"/>
          </a:p>
        </p:txBody>
      </p:sp>
    </p:spTree>
    <p:extLst>
      <p:ext uri="{BB962C8B-B14F-4D97-AF65-F5344CB8AC3E}">
        <p14:creationId xmlns:p14="http://schemas.microsoft.com/office/powerpoint/2010/main" val="1771880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  les aides aux entreprises</a:t>
            </a:r>
            <a:endParaRPr lang="fr-FR" dirty="0"/>
          </a:p>
        </p:txBody>
      </p:sp>
      <p:pic>
        <p:nvPicPr>
          <p:cNvPr id="4" name="Espace réservé du contenu 3"/>
          <p:cNvPicPr>
            <a:picLocks noGrp="1" noChangeAspect="1"/>
          </p:cNvPicPr>
          <p:nvPr>
            <p:ph idx="1"/>
          </p:nvPr>
        </p:nvPicPr>
        <p:blipFill>
          <a:blip r:embed="rId2"/>
          <a:stretch>
            <a:fillRect/>
          </a:stretch>
        </p:blipFill>
        <p:spPr>
          <a:xfrm rot="5400000">
            <a:off x="2010905" y="-347550"/>
            <a:ext cx="4664989" cy="7985598"/>
          </a:xfrm>
          <a:prstGeom prst="rect">
            <a:avLst/>
          </a:prstGeom>
        </p:spPr>
      </p:pic>
    </p:spTree>
    <p:extLst>
      <p:ext uri="{BB962C8B-B14F-4D97-AF65-F5344CB8AC3E}">
        <p14:creationId xmlns:p14="http://schemas.microsoft.com/office/powerpoint/2010/main" val="3001893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17119" y="1236663"/>
            <a:ext cx="6968500" cy="4889500"/>
          </a:xfrm>
          <a:prstGeom prst="rect">
            <a:avLst/>
          </a:prstGeom>
        </p:spPr>
      </p:pic>
    </p:spTree>
    <p:extLst>
      <p:ext uri="{BB962C8B-B14F-4D97-AF65-F5344CB8AC3E}">
        <p14:creationId xmlns:p14="http://schemas.microsoft.com/office/powerpoint/2010/main" val="277440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III-b La clarification des compétences des collectivités territoriales</a:t>
            </a:r>
            <a:endParaRPr lang="fr-FR" sz="3200" dirty="0"/>
          </a:p>
        </p:txBody>
      </p:sp>
      <p:sp>
        <p:nvSpPr>
          <p:cNvPr id="3" name="Espace réservé du contenu 2"/>
          <p:cNvSpPr>
            <a:spLocks noGrp="1"/>
          </p:cNvSpPr>
          <p:nvPr>
            <p:ph idx="1"/>
          </p:nvPr>
        </p:nvSpPr>
        <p:spPr>
          <a:xfrm>
            <a:off x="329339" y="1109820"/>
            <a:ext cx="8028122" cy="5440362"/>
          </a:xfrm>
        </p:spPr>
        <p:txBody>
          <a:bodyPr/>
          <a:lstStyle/>
          <a:p>
            <a:r>
              <a:rPr lang="fr-FR" sz="1800" b="1" dirty="0" smtClean="0"/>
              <a:t>La reconnaissance de compétences partagées (« compétences à chef de file »)</a:t>
            </a:r>
          </a:p>
          <a:p>
            <a:pPr lvl="1"/>
            <a:r>
              <a:rPr lang="fr-FR" sz="1600" dirty="0"/>
              <a:t>C</a:t>
            </a:r>
            <a:r>
              <a:rPr lang="fr-FR" sz="1600" dirty="0" smtClean="0"/>
              <a:t>ulture</a:t>
            </a:r>
            <a:r>
              <a:rPr lang="fr-FR" sz="1600" dirty="0"/>
              <a:t>, </a:t>
            </a:r>
            <a:r>
              <a:rPr lang="fr-FR" sz="1600" dirty="0" smtClean="0"/>
              <a:t>sport</a:t>
            </a:r>
            <a:r>
              <a:rPr lang="fr-FR" sz="1600" dirty="0"/>
              <a:t>, </a:t>
            </a:r>
            <a:r>
              <a:rPr lang="fr-FR" sz="1600" dirty="0" smtClean="0"/>
              <a:t>tourisme</a:t>
            </a:r>
            <a:r>
              <a:rPr lang="fr-FR" sz="1600" dirty="0"/>
              <a:t>, </a:t>
            </a:r>
            <a:r>
              <a:rPr lang="fr-FR" sz="1600" dirty="0" smtClean="0"/>
              <a:t> promotion </a:t>
            </a:r>
            <a:r>
              <a:rPr lang="fr-FR" sz="1600" dirty="0"/>
              <a:t>des langues régionales </a:t>
            </a:r>
            <a:r>
              <a:rPr lang="fr-FR" sz="1600" dirty="0" smtClean="0"/>
              <a:t>et de l’éducation populaire…</a:t>
            </a:r>
            <a:endParaRPr lang="fr-FR" sz="1800" b="1" dirty="0" smtClean="0"/>
          </a:p>
          <a:p>
            <a:r>
              <a:rPr lang="fr-FR" sz="1800" b="1" dirty="0" smtClean="0"/>
              <a:t> La </a:t>
            </a:r>
            <a:r>
              <a:rPr lang="fr-FR" sz="1800" b="1" dirty="0"/>
              <a:t>création d’une conférence territoriale de l’action publique (CTAP) </a:t>
            </a:r>
          </a:p>
          <a:p>
            <a:pPr lvl="1"/>
            <a:r>
              <a:rPr lang="fr-FR" sz="1600" dirty="0" smtClean="0"/>
              <a:t>Réunissant </a:t>
            </a:r>
            <a:r>
              <a:rPr lang="fr-FR" sz="1600" dirty="0"/>
              <a:t>les différentes collectivités sous l’égide du Préfet de Région et du Président du CR pour coordonner les périmètres d’intervention de </a:t>
            </a:r>
            <a:r>
              <a:rPr lang="fr-FR" sz="1600" dirty="0" smtClean="0"/>
              <a:t>chacun</a:t>
            </a:r>
          </a:p>
          <a:p>
            <a:pPr lvl="1"/>
            <a:r>
              <a:rPr lang="fr-FR" sz="1600" dirty="0"/>
              <a:t>Conclusion </a:t>
            </a:r>
            <a:r>
              <a:rPr lang="fr-FR" sz="1600" dirty="0" smtClean="0"/>
              <a:t>d’un pacte </a:t>
            </a:r>
            <a:r>
              <a:rPr lang="fr-FR" sz="1600" dirty="0"/>
              <a:t>de gouvernance territoriale pour organiser efficacement l’action publique à l’échelle </a:t>
            </a:r>
            <a:r>
              <a:rPr lang="fr-FR" sz="1600" dirty="0" smtClean="0"/>
              <a:t>régionale</a:t>
            </a:r>
            <a:endParaRPr lang="fr-FR" sz="1600" dirty="0"/>
          </a:p>
          <a:p>
            <a:r>
              <a:rPr lang="fr-FR" sz="1800" b="1" dirty="0"/>
              <a:t>Sur les compétences partagées, désignation de </a:t>
            </a:r>
            <a:r>
              <a:rPr lang="fr-FR" sz="1800" b="1" dirty="0" smtClean="0"/>
              <a:t>chefs de file </a:t>
            </a:r>
          </a:p>
          <a:p>
            <a:pPr lvl="1"/>
            <a:r>
              <a:rPr lang="fr-FR" sz="1600" dirty="0" smtClean="0"/>
              <a:t>Les chefs de file</a:t>
            </a:r>
          </a:p>
          <a:p>
            <a:pPr lvl="2"/>
            <a:r>
              <a:rPr lang="fr-FR" sz="1200" dirty="0" smtClean="0"/>
              <a:t>La </a:t>
            </a:r>
            <a:r>
              <a:rPr lang="fr-FR" sz="1200" dirty="0"/>
              <a:t>région  : aménagement et de développement durable du territoire,  transition énergétique, </a:t>
            </a:r>
            <a:r>
              <a:rPr lang="fr-FR" sz="1200" dirty="0" smtClean="0"/>
              <a:t>tourisme</a:t>
            </a:r>
            <a:endParaRPr lang="fr-FR" sz="1200" dirty="0"/>
          </a:p>
          <a:p>
            <a:pPr lvl="2"/>
            <a:r>
              <a:rPr lang="fr-FR" sz="1200" dirty="0"/>
              <a:t>le département pour l’action sociale et la cohésion sociale, l’autonomie des personnes, l’aménagement numérique et la solidarité des territoires</a:t>
            </a:r>
          </a:p>
          <a:p>
            <a:pPr lvl="2"/>
            <a:r>
              <a:rPr lang="fr-FR" sz="1200" dirty="0"/>
              <a:t>Le pôle communal : services publics de proximité,  développement local et  </a:t>
            </a:r>
            <a:r>
              <a:rPr lang="fr-FR" sz="1200" dirty="0" smtClean="0"/>
              <a:t>aménagement </a:t>
            </a:r>
            <a:r>
              <a:rPr lang="fr-FR" sz="1200" dirty="0"/>
              <a:t>de </a:t>
            </a:r>
            <a:r>
              <a:rPr lang="fr-FR" sz="1200" dirty="0" smtClean="0"/>
              <a:t>l’espace</a:t>
            </a:r>
          </a:p>
          <a:p>
            <a:pPr lvl="1"/>
            <a:r>
              <a:rPr lang="fr-FR" sz="1600" dirty="0" smtClean="0"/>
              <a:t>Rôle du chef de file </a:t>
            </a:r>
          </a:p>
          <a:p>
            <a:pPr lvl="2"/>
            <a:r>
              <a:rPr lang="fr-FR" sz="1400" dirty="0" smtClean="0"/>
              <a:t>Préparation d’un </a:t>
            </a:r>
            <a:r>
              <a:rPr lang="fr-FR" sz="1400" dirty="0"/>
              <a:t>schéma d’organisation des compétences </a:t>
            </a:r>
            <a:r>
              <a:rPr lang="fr-FR" sz="1400" dirty="0" smtClean="0"/>
              <a:t>pour </a:t>
            </a:r>
            <a:r>
              <a:rPr lang="fr-FR" sz="1400" dirty="0"/>
              <a:t>chaque </a:t>
            </a:r>
            <a:r>
              <a:rPr lang="fr-FR" sz="1400" dirty="0" smtClean="0"/>
              <a:t>compétence</a:t>
            </a:r>
          </a:p>
          <a:p>
            <a:pPr lvl="2"/>
            <a:r>
              <a:rPr lang="fr-FR" sz="1400" dirty="0"/>
              <a:t>Elaboration des </a:t>
            </a:r>
            <a:r>
              <a:rPr lang="fr-FR" sz="1400" dirty="0" smtClean="0"/>
              <a:t> </a:t>
            </a:r>
            <a:r>
              <a:rPr lang="fr-FR" sz="1400" dirty="0"/>
              <a:t>conventions territoriales d'exercice concerté de la compétence (</a:t>
            </a:r>
            <a:r>
              <a:rPr lang="fr-FR" sz="1400" dirty="0" smtClean="0"/>
              <a:t>CTEC)</a:t>
            </a:r>
            <a:endParaRPr lang="fr-FR" sz="1400" dirty="0"/>
          </a:p>
        </p:txBody>
      </p:sp>
    </p:spTree>
    <p:extLst>
      <p:ext uri="{BB962C8B-B14F-4D97-AF65-F5344CB8AC3E}">
        <p14:creationId xmlns:p14="http://schemas.microsoft.com/office/powerpoint/2010/main" val="1301184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marL="838200" indent="-838200" eaLnBrk="1" hangingPunct="1"/>
            <a:r>
              <a:rPr lang="fr-FR" sz="3600" dirty="0" err="1" smtClean="0"/>
              <a:t>IV-a</a:t>
            </a:r>
            <a:r>
              <a:rPr lang="fr-FR" sz="3600" dirty="0" smtClean="0"/>
              <a:t> Les caractéristiques budgétaires de la décentralisation  en France</a:t>
            </a:r>
          </a:p>
        </p:txBody>
      </p:sp>
      <p:sp>
        <p:nvSpPr>
          <p:cNvPr id="49155" name="Rectangle 3"/>
          <p:cNvSpPr>
            <a:spLocks noGrp="1" noChangeArrowheads="1"/>
          </p:cNvSpPr>
          <p:nvPr>
            <p:ph idx="1"/>
          </p:nvPr>
        </p:nvSpPr>
        <p:spPr>
          <a:xfrm>
            <a:off x="144856" y="1897037"/>
            <a:ext cx="8851438" cy="3435454"/>
          </a:xfrm>
        </p:spPr>
        <p:txBody>
          <a:bodyPr/>
          <a:lstStyle/>
          <a:p>
            <a:pPr eaLnBrk="1" hangingPunct="1"/>
            <a:r>
              <a:rPr lang="fr-FR" sz="2800" dirty="0" smtClean="0"/>
              <a:t>Trois regards sur la décentralisation</a:t>
            </a:r>
          </a:p>
          <a:p>
            <a:pPr lvl="1" eaLnBrk="1" hangingPunct="1">
              <a:buFontTx/>
              <a:buNone/>
            </a:pPr>
            <a:r>
              <a:rPr lang="fr-FR" sz="2400" dirty="0" smtClean="0"/>
              <a:t>a) La France est-elle un pays peu ou très décentralisé ?</a:t>
            </a:r>
          </a:p>
          <a:p>
            <a:pPr lvl="1" eaLnBrk="1" hangingPunct="1">
              <a:buFontTx/>
              <a:buNone/>
            </a:pPr>
            <a:r>
              <a:rPr lang="fr-FR" sz="2400" dirty="0" smtClean="0"/>
              <a:t>b) Les spécificités de la décentralisation française : « la pyramide inversée »</a:t>
            </a:r>
          </a:p>
          <a:p>
            <a:pPr lvl="1" eaLnBrk="1" hangingPunct="1">
              <a:buFontTx/>
              <a:buNone/>
            </a:pPr>
            <a:r>
              <a:rPr lang="fr-FR" sz="2400" dirty="0" smtClean="0"/>
              <a:t>c) Les fonctions décentralisées : comparaison européenne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306696977"/>
              </p:ext>
            </p:extLst>
          </p:nvPr>
        </p:nvGraphicFramePr>
        <p:xfrm>
          <a:off x="3322855" y="1002227"/>
          <a:ext cx="2736573" cy="5669053"/>
        </p:xfrm>
        <a:graphic>
          <a:graphicData uri="http://schemas.openxmlformats.org/drawingml/2006/table">
            <a:tbl>
              <a:tblPr firstRow="1" firstCol="1" lastRow="1" bandRow="1">
                <a:tableStyleId>{21E4AEA4-8DFA-4A89-87EB-49C32662AFE0}</a:tableStyleId>
              </a:tblPr>
              <a:tblGrid>
                <a:gridCol w="1665371">
                  <a:extLst>
                    <a:ext uri="{9D8B030D-6E8A-4147-A177-3AD203B41FA5}">
                      <a16:colId xmlns:a16="http://schemas.microsoft.com/office/drawing/2014/main" val="535370252"/>
                    </a:ext>
                  </a:extLst>
                </a:gridCol>
                <a:gridCol w="1071202">
                  <a:extLst>
                    <a:ext uri="{9D8B030D-6E8A-4147-A177-3AD203B41FA5}">
                      <a16:colId xmlns:a16="http://schemas.microsoft.com/office/drawing/2014/main" val="560493756"/>
                    </a:ext>
                  </a:extLst>
                </a:gridCol>
              </a:tblGrid>
              <a:tr h="425132">
                <a:tc>
                  <a:txBody>
                    <a:bodyPr/>
                    <a:lstStyle/>
                    <a:p>
                      <a:pPr algn="ctr" fontAlgn="ctr"/>
                      <a:r>
                        <a:rPr lang="fr-FR" sz="1100" u="none" strike="noStrike" dirty="0" smtClean="0">
                          <a:effectLst/>
                        </a:rPr>
                        <a:t>Pays</a:t>
                      </a:r>
                    </a:p>
                    <a:p>
                      <a:pPr algn="ctr" fontAlgn="ctr"/>
                      <a:r>
                        <a:rPr lang="fr-FR" sz="1100" u="none" strike="noStrike" dirty="0" smtClean="0">
                          <a:effectLst/>
                        </a:rPr>
                        <a:t>à constitution décentralisée</a:t>
                      </a:r>
                      <a:endParaRPr lang="fr-FR" sz="1100" b="0" i="0" u="none" strike="noStrike" dirty="0">
                        <a:solidFill>
                          <a:srgbClr val="000000"/>
                        </a:solidFill>
                        <a:effectLst/>
                        <a:latin typeface="Calibri" panose="020F0502020204030204" pitchFamily="34" charset="0"/>
                      </a:endParaRPr>
                    </a:p>
                  </a:txBody>
                  <a:tcPr marL="6868" marR="6868" marT="6868" marB="0" anchor="ctr"/>
                </a:tc>
                <a:tc>
                  <a:txBody>
                    <a:bodyPr/>
                    <a:lstStyle/>
                    <a:p>
                      <a:pPr algn="ctr" fontAlgn="ctr"/>
                      <a:r>
                        <a:rPr lang="fr-FR" sz="1050" u="none" strike="noStrike" dirty="0">
                          <a:effectLst/>
                        </a:rPr>
                        <a:t>Indice de décentralisation budgétaire (2018)</a:t>
                      </a:r>
                      <a:endParaRPr lang="fr-FR" sz="1050" b="1" i="0" u="none" strike="noStrike" dirty="0">
                        <a:solidFill>
                          <a:srgbClr val="000000"/>
                        </a:solidFill>
                        <a:effectLst/>
                        <a:latin typeface="Arial" panose="020B0604020202020204" pitchFamily="34" charset="0"/>
                      </a:endParaRPr>
                    </a:p>
                  </a:txBody>
                  <a:tcPr marL="6868" marR="6868" marT="6868" marB="0" anchor="ctr"/>
                </a:tc>
                <a:extLst>
                  <a:ext uri="{0D108BD9-81ED-4DB2-BD59-A6C34878D82A}">
                    <a16:rowId xmlns:a16="http://schemas.microsoft.com/office/drawing/2014/main" val="1241164178"/>
                  </a:ext>
                </a:extLst>
              </a:tr>
              <a:tr h="115195">
                <a:tc>
                  <a:txBody>
                    <a:bodyPr/>
                    <a:lstStyle/>
                    <a:p>
                      <a:pPr algn="ctr" fontAlgn="ctr"/>
                      <a:r>
                        <a:rPr lang="fr-FR" sz="1050" u="none" strike="noStrike">
                          <a:effectLst/>
                        </a:rPr>
                        <a:t>Denmark</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63,90%</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1288890501"/>
                  </a:ext>
                </a:extLst>
              </a:tr>
              <a:tr h="115195">
                <a:tc>
                  <a:txBody>
                    <a:bodyPr/>
                    <a:lstStyle/>
                    <a:p>
                      <a:pPr algn="ctr" fontAlgn="ctr"/>
                      <a:r>
                        <a:rPr lang="fr-FR" sz="1050" u="none" strike="noStrike">
                          <a:effectLst/>
                        </a:rPr>
                        <a:t>Sweden</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50,45%</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91238005"/>
                  </a:ext>
                </a:extLst>
              </a:tr>
              <a:tr h="115195">
                <a:tc>
                  <a:txBody>
                    <a:bodyPr/>
                    <a:lstStyle/>
                    <a:p>
                      <a:pPr algn="ctr" fontAlgn="ctr"/>
                      <a:r>
                        <a:rPr lang="fr-FR" sz="1050" u="none" strike="noStrike">
                          <a:effectLst/>
                        </a:rPr>
                        <a:t>Spain</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43,98%</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923929560"/>
                  </a:ext>
                </a:extLst>
              </a:tr>
              <a:tr h="115195">
                <a:tc>
                  <a:txBody>
                    <a:bodyPr/>
                    <a:lstStyle/>
                    <a:p>
                      <a:pPr algn="ctr" fontAlgn="ctr"/>
                      <a:r>
                        <a:rPr lang="fr-FR" sz="1050" u="none" strike="noStrike">
                          <a:effectLst/>
                        </a:rPr>
                        <a:t>Finland</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40,08%</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1711991351"/>
                  </a:ext>
                </a:extLst>
              </a:tr>
              <a:tr h="115195">
                <a:tc>
                  <a:txBody>
                    <a:bodyPr/>
                    <a:lstStyle/>
                    <a:p>
                      <a:pPr algn="ctr" fontAlgn="ctr"/>
                      <a:r>
                        <a:rPr lang="fr-FR" sz="1050" u="none" strike="noStrike">
                          <a:effectLst/>
                        </a:rPr>
                        <a:t>Poland</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33,92%</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032250356"/>
                  </a:ext>
                </a:extLst>
              </a:tr>
              <a:tr h="115195">
                <a:tc>
                  <a:txBody>
                    <a:bodyPr/>
                    <a:lstStyle/>
                    <a:p>
                      <a:pPr algn="ctr" fontAlgn="ctr"/>
                      <a:r>
                        <a:rPr lang="fr-FR" sz="1050" u="none" strike="noStrike">
                          <a:effectLst/>
                        </a:rPr>
                        <a:t>Norway</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33,92%</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4224635528"/>
                  </a:ext>
                </a:extLst>
              </a:tr>
              <a:tr h="115195">
                <a:tc>
                  <a:txBody>
                    <a:bodyPr/>
                    <a:lstStyle/>
                    <a:p>
                      <a:pPr algn="ctr" fontAlgn="ctr"/>
                      <a:r>
                        <a:rPr lang="fr-FR" sz="1050" u="none" strike="noStrike">
                          <a:effectLst/>
                        </a:rPr>
                        <a:t>Iceland</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31,44%</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805130286"/>
                  </a:ext>
                </a:extLst>
              </a:tr>
              <a:tr h="115195">
                <a:tc>
                  <a:txBody>
                    <a:bodyPr/>
                    <a:lstStyle/>
                    <a:p>
                      <a:pPr algn="ctr" fontAlgn="ctr"/>
                      <a:r>
                        <a:rPr lang="fr-FR" sz="1050" u="none" strike="noStrike">
                          <a:effectLst/>
                        </a:rPr>
                        <a:t>Netherlands</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30,74%</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49994226"/>
                  </a:ext>
                </a:extLst>
              </a:tr>
              <a:tr h="190071">
                <a:tc>
                  <a:txBody>
                    <a:bodyPr/>
                    <a:lstStyle/>
                    <a:p>
                      <a:pPr algn="ctr" fontAlgn="ctr"/>
                      <a:r>
                        <a:rPr lang="fr-FR" sz="1050" u="none" strike="noStrike">
                          <a:effectLst/>
                        </a:rPr>
                        <a:t>Czech Republic</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28,86%</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1542123933"/>
                  </a:ext>
                </a:extLst>
              </a:tr>
              <a:tr h="115195">
                <a:tc>
                  <a:txBody>
                    <a:bodyPr/>
                    <a:lstStyle/>
                    <a:p>
                      <a:pPr algn="ctr" fontAlgn="ctr"/>
                      <a:r>
                        <a:rPr lang="fr-FR" sz="1050" u="none" strike="noStrike">
                          <a:effectLst/>
                        </a:rPr>
                        <a:t>Latvia</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28,61%</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084915734"/>
                  </a:ext>
                </a:extLst>
              </a:tr>
              <a:tr h="115195">
                <a:tc>
                  <a:txBody>
                    <a:bodyPr/>
                    <a:lstStyle/>
                    <a:p>
                      <a:pPr algn="ctr" fontAlgn="ctr"/>
                      <a:r>
                        <a:rPr lang="fr-FR" sz="1050" u="none" strike="noStrike">
                          <a:effectLst/>
                        </a:rPr>
                        <a:t>Italy</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27,51%</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1165615306"/>
                  </a:ext>
                </a:extLst>
              </a:tr>
              <a:tr h="115195">
                <a:tc>
                  <a:txBody>
                    <a:bodyPr/>
                    <a:lstStyle/>
                    <a:p>
                      <a:pPr algn="ctr" fontAlgn="ctr"/>
                      <a:r>
                        <a:rPr lang="fr-FR" sz="1050" u="none" strike="noStrike">
                          <a:effectLst/>
                        </a:rPr>
                        <a:t>Estonia</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24,13%</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1543973657"/>
                  </a:ext>
                </a:extLst>
              </a:tr>
              <a:tr h="115195">
                <a:tc>
                  <a:txBody>
                    <a:bodyPr/>
                    <a:lstStyle/>
                    <a:p>
                      <a:pPr algn="ctr" fontAlgn="ctr"/>
                      <a:r>
                        <a:rPr lang="fr-FR" sz="1050" u="none" strike="noStrike">
                          <a:effectLst/>
                        </a:rPr>
                        <a:t>Lithuania</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23,80%</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095926778"/>
                  </a:ext>
                </a:extLst>
              </a:tr>
              <a:tr h="190071">
                <a:tc>
                  <a:txBody>
                    <a:bodyPr/>
                    <a:lstStyle/>
                    <a:p>
                      <a:pPr algn="ctr" fontAlgn="ctr"/>
                      <a:r>
                        <a:rPr lang="fr-FR" sz="1050" u="none" strike="noStrike">
                          <a:effectLst/>
                        </a:rPr>
                        <a:t>United Kingdom</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23,03%</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454052712"/>
                  </a:ext>
                </a:extLst>
              </a:tr>
              <a:tr h="115195">
                <a:tc>
                  <a:txBody>
                    <a:bodyPr/>
                    <a:lstStyle/>
                    <a:p>
                      <a:pPr algn="ctr" fontAlgn="ctr"/>
                      <a:r>
                        <a:rPr lang="fr-FR" sz="1050" b="1" u="none" strike="noStrike" dirty="0">
                          <a:effectLst>
                            <a:outerShdw blurRad="38100" dist="38100" dir="2700000" algn="tl">
                              <a:srgbClr val="000000">
                                <a:alpha val="43137"/>
                              </a:srgbClr>
                            </a:outerShdw>
                          </a:effectLst>
                        </a:rPr>
                        <a:t>France</a:t>
                      </a:r>
                      <a:endParaRPr lang="fr-FR" sz="105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6868" marR="6868" marT="6868" marB="0" anchor="ctr"/>
                </a:tc>
                <a:tc>
                  <a:txBody>
                    <a:bodyPr/>
                    <a:lstStyle/>
                    <a:p>
                      <a:pPr algn="ctr" fontAlgn="ctr"/>
                      <a:r>
                        <a:rPr lang="fr-FR" sz="1200" b="1" u="none" strike="noStrike" dirty="0">
                          <a:effectLst>
                            <a:outerShdw blurRad="38100" dist="38100" dir="2700000" algn="tl">
                              <a:srgbClr val="000000">
                                <a:alpha val="43137"/>
                              </a:srgbClr>
                            </a:outerShdw>
                          </a:effectLst>
                        </a:rPr>
                        <a:t>19,38%</a:t>
                      </a:r>
                      <a:endParaRPr lang="fr-FR"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868" marR="6868" marT="6868" marB="0" anchor="ctr"/>
                </a:tc>
                <a:extLst>
                  <a:ext uri="{0D108BD9-81ED-4DB2-BD59-A6C34878D82A}">
                    <a16:rowId xmlns:a16="http://schemas.microsoft.com/office/drawing/2014/main" val="2241167286"/>
                  </a:ext>
                </a:extLst>
              </a:tr>
              <a:tr h="115195">
                <a:tc>
                  <a:txBody>
                    <a:bodyPr/>
                    <a:lstStyle/>
                    <a:p>
                      <a:pPr algn="ctr" fontAlgn="ctr"/>
                      <a:r>
                        <a:rPr lang="fr-FR" sz="1050" u="none" strike="noStrike">
                          <a:effectLst/>
                        </a:rPr>
                        <a:t>Slovenia</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19,33%</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599532960"/>
                  </a:ext>
                </a:extLst>
              </a:tr>
              <a:tr h="190071">
                <a:tc>
                  <a:txBody>
                    <a:bodyPr/>
                    <a:lstStyle/>
                    <a:p>
                      <a:pPr algn="ctr" fontAlgn="ctr"/>
                      <a:r>
                        <a:rPr lang="fr-FR" sz="1050" u="none" strike="noStrike">
                          <a:effectLst/>
                        </a:rPr>
                        <a:t>Slovak Republic</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17,01%</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650200946"/>
                  </a:ext>
                </a:extLst>
              </a:tr>
              <a:tr h="115195">
                <a:tc>
                  <a:txBody>
                    <a:bodyPr/>
                    <a:lstStyle/>
                    <a:p>
                      <a:pPr algn="ctr" fontAlgn="ctr"/>
                      <a:r>
                        <a:rPr lang="fr-FR" sz="1050" u="none" strike="noStrike">
                          <a:effectLst/>
                        </a:rPr>
                        <a:t>Hungary</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13,75%</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830856200"/>
                  </a:ext>
                </a:extLst>
              </a:tr>
              <a:tr h="115195">
                <a:tc>
                  <a:txBody>
                    <a:bodyPr/>
                    <a:lstStyle/>
                    <a:p>
                      <a:pPr algn="ctr" fontAlgn="ctr"/>
                      <a:r>
                        <a:rPr lang="fr-FR" sz="1050" u="none" strike="noStrike">
                          <a:effectLst/>
                        </a:rPr>
                        <a:t>Israel</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13,65%</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089383751"/>
                  </a:ext>
                </a:extLst>
              </a:tr>
              <a:tr h="115195">
                <a:tc>
                  <a:txBody>
                    <a:bodyPr/>
                    <a:lstStyle/>
                    <a:p>
                      <a:pPr algn="ctr" fontAlgn="ctr"/>
                      <a:r>
                        <a:rPr lang="fr-FR" sz="1050" u="none" strike="noStrike">
                          <a:effectLst/>
                        </a:rPr>
                        <a:t>Portugal</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13,17%</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098999233"/>
                  </a:ext>
                </a:extLst>
              </a:tr>
              <a:tr h="190071">
                <a:tc>
                  <a:txBody>
                    <a:bodyPr/>
                    <a:lstStyle/>
                    <a:p>
                      <a:pPr algn="ctr" fontAlgn="ctr"/>
                      <a:r>
                        <a:rPr lang="fr-FR" sz="1050" u="none" strike="noStrike">
                          <a:effectLst/>
                        </a:rPr>
                        <a:t>New Zealand</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11,47%</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65162491"/>
                  </a:ext>
                </a:extLst>
              </a:tr>
              <a:tr h="190071">
                <a:tc>
                  <a:txBody>
                    <a:bodyPr/>
                    <a:lstStyle/>
                    <a:p>
                      <a:pPr algn="ctr" fontAlgn="ctr"/>
                      <a:r>
                        <a:rPr lang="fr-FR" sz="1050" u="none" strike="noStrike">
                          <a:effectLst/>
                        </a:rPr>
                        <a:t>Luxembourg</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11,02%</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2982066161"/>
                  </a:ext>
                </a:extLst>
              </a:tr>
              <a:tr h="115195">
                <a:tc>
                  <a:txBody>
                    <a:bodyPr/>
                    <a:lstStyle/>
                    <a:p>
                      <a:pPr algn="ctr" fontAlgn="ctr"/>
                      <a:r>
                        <a:rPr lang="fr-FR" sz="1050" u="none" strike="noStrike">
                          <a:effectLst/>
                        </a:rPr>
                        <a:t>Ireland</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9,40%</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820985369"/>
                  </a:ext>
                </a:extLst>
              </a:tr>
              <a:tr h="115195">
                <a:tc>
                  <a:txBody>
                    <a:bodyPr/>
                    <a:lstStyle/>
                    <a:p>
                      <a:pPr algn="ctr" fontAlgn="ctr"/>
                      <a:r>
                        <a:rPr lang="fr-FR" sz="1050" u="none" strike="noStrike">
                          <a:effectLst/>
                        </a:rPr>
                        <a:t>Greece</a:t>
                      </a:r>
                      <a:endParaRPr lang="fr-FR" sz="1050" b="1" i="0" u="none" strike="noStrike">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7,56%</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3139109327"/>
                  </a:ext>
                </a:extLst>
              </a:tr>
              <a:tr h="466538">
                <a:tc>
                  <a:txBody>
                    <a:bodyPr/>
                    <a:lstStyle/>
                    <a:p>
                      <a:pPr algn="ctr" fontAlgn="ctr"/>
                      <a:r>
                        <a:rPr lang="fr-FR" sz="1050" u="none" strike="noStrike" dirty="0">
                          <a:effectLst/>
                        </a:rPr>
                        <a:t>Moyenne états à constitution décentralisée</a:t>
                      </a:r>
                      <a:endParaRPr lang="fr-FR" sz="1050" b="1" i="0" u="none" strike="noStrike" dirty="0">
                        <a:solidFill>
                          <a:srgbClr val="000000"/>
                        </a:solidFill>
                        <a:effectLst/>
                        <a:latin typeface="Arial" panose="020B0604020202020204" pitchFamily="34" charset="0"/>
                      </a:endParaRPr>
                    </a:p>
                  </a:txBody>
                  <a:tcPr marL="6868" marR="6868" marT="6868" marB="0" anchor="ctr"/>
                </a:tc>
                <a:tc>
                  <a:txBody>
                    <a:bodyPr/>
                    <a:lstStyle/>
                    <a:p>
                      <a:pPr algn="ctr" fontAlgn="ctr"/>
                      <a:r>
                        <a:rPr lang="fr-FR" sz="1200" u="none" strike="noStrike" dirty="0">
                          <a:effectLst/>
                        </a:rPr>
                        <a:t>25,84%</a:t>
                      </a:r>
                      <a:endParaRPr lang="fr-FR" sz="1200" b="0" i="0" u="none" strike="noStrike" dirty="0">
                        <a:solidFill>
                          <a:srgbClr val="000000"/>
                        </a:solidFill>
                        <a:effectLst/>
                        <a:latin typeface="Calibri" panose="020F0502020204030204" pitchFamily="34" charset="0"/>
                      </a:endParaRPr>
                    </a:p>
                  </a:txBody>
                  <a:tcPr marL="6868" marR="6868" marT="6868" marB="0" anchor="ctr"/>
                </a:tc>
                <a:extLst>
                  <a:ext uri="{0D108BD9-81ED-4DB2-BD59-A6C34878D82A}">
                    <a16:rowId xmlns:a16="http://schemas.microsoft.com/office/drawing/2014/main" val="647831636"/>
                  </a:ext>
                </a:extLst>
              </a:tr>
            </a:tbl>
          </a:graphicData>
        </a:graphic>
      </p:graphicFrame>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379063327"/>
              </p:ext>
            </p:extLst>
          </p:nvPr>
        </p:nvGraphicFramePr>
        <p:xfrm>
          <a:off x="6116456" y="1002227"/>
          <a:ext cx="2860895" cy="2188845"/>
        </p:xfrm>
        <a:graphic>
          <a:graphicData uri="http://schemas.openxmlformats.org/drawingml/2006/table">
            <a:tbl>
              <a:tblPr firstRow="1" firstCol="1" lastRow="1" bandRow="1">
                <a:tableStyleId>{21E4AEA4-8DFA-4A89-87EB-49C32662AFE0}</a:tableStyleId>
              </a:tblPr>
              <a:tblGrid>
                <a:gridCol w="1792587">
                  <a:extLst>
                    <a:ext uri="{9D8B030D-6E8A-4147-A177-3AD203B41FA5}">
                      <a16:colId xmlns:a16="http://schemas.microsoft.com/office/drawing/2014/main" val="4189001166"/>
                    </a:ext>
                  </a:extLst>
                </a:gridCol>
                <a:gridCol w="1068308">
                  <a:extLst>
                    <a:ext uri="{9D8B030D-6E8A-4147-A177-3AD203B41FA5}">
                      <a16:colId xmlns:a16="http://schemas.microsoft.com/office/drawing/2014/main" val="2149023887"/>
                    </a:ext>
                  </a:extLst>
                </a:gridCol>
              </a:tblGrid>
              <a:tr h="190500">
                <a:tc>
                  <a:txBody>
                    <a:bodyPr/>
                    <a:lstStyle/>
                    <a:p>
                      <a:pPr algn="ctr" fontAlgn="ctr"/>
                      <a:r>
                        <a:rPr lang="fr-FR" sz="1200" u="none" strike="noStrike" dirty="0" smtClean="0">
                          <a:effectLst/>
                        </a:rPr>
                        <a:t>Etats </a:t>
                      </a:r>
                      <a:r>
                        <a:rPr lang="fr-FR" sz="1200" u="none" strike="noStrike" dirty="0" smtClean="0">
                          <a:effectLst/>
                        </a:rPr>
                        <a:t>fédéraux</a:t>
                      </a:r>
                      <a:endParaRPr lang="fr-FR"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50" u="none" strike="noStrike" dirty="0">
                          <a:effectLst/>
                        </a:rPr>
                        <a:t>Indice de décentralisation budgétaire (2018)</a:t>
                      </a:r>
                      <a:endParaRPr lang="fr-FR" sz="105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5331794"/>
                  </a:ext>
                </a:extLst>
              </a:tr>
              <a:tr h="190500">
                <a:tc>
                  <a:txBody>
                    <a:bodyPr/>
                    <a:lstStyle/>
                    <a:p>
                      <a:pPr algn="ctr" fontAlgn="ctr"/>
                      <a:r>
                        <a:rPr lang="fr-FR" sz="1050" u="none" strike="noStrike">
                          <a:effectLst/>
                        </a:rPr>
                        <a:t>Canada</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67,77%</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3178861"/>
                  </a:ext>
                </a:extLst>
              </a:tr>
              <a:tr h="190500">
                <a:tc>
                  <a:txBody>
                    <a:bodyPr/>
                    <a:lstStyle/>
                    <a:p>
                      <a:pPr algn="ctr" fontAlgn="ctr"/>
                      <a:r>
                        <a:rPr lang="fr-FR" sz="1050" u="none" strike="noStrike" dirty="0" err="1">
                          <a:effectLst/>
                        </a:rPr>
                        <a:t>Switzerland</a:t>
                      </a:r>
                      <a:endParaRPr lang="fr-FR" sz="105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57,49%</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6795251"/>
                  </a:ext>
                </a:extLst>
              </a:tr>
              <a:tr h="190500">
                <a:tc>
                  <a:txBody>
                    <a:bodyPr/>
                    <a:lstStyle/>
                    <a:p>
                      <a:pPr algn="ctr" fontAlgn="ctr"/>
                      <a:r>
                        <a:rPr lang="fr-FR" sz="1050" u="none" strike="noStrike">
                          <a:effectLst/>
                        </a:rPr>
                        <a:t>United States</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dirty="0">
                          <a:effectLst/>
                        </a:rPr>
                        <a:t>48,78</a:t>
                      </a:r>
                      <a:r>
                        <a:rPr lang="fr-FR" sz="1200" u="none" strike="noStrike" dirty="0" smtClean="0">
                          <a:effectLst/>
                        </a:rPr>
                        <a:t>%*</a:t>
                      </a:r>
                      <a:endParaRPr lang="fr-F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6210508"/>
                  </a:ext>
                </a:extLst>
              </a:tr>
              <a:tr h="190500">
                <a:tc>
                  <a:txBody>
                    <a:bodyPr/>
                    <a:lstStyle/>
                    <a:p>
                      <a:pPr algn="ctr" fontAlgn="ctr"/>
                      <a:r>
                        <a:rPr lang="fr-FR" sz="1050" u="none" strike="noStrike">
                          <a:effectLst/>
                        </a:rPr>
                        <a:t>Belgium</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46,00%</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3727474"/>
                  </a:ext>
                </a:extLst>
              </a:tr>
              <a:tr h="190500">
                <a:tc>
                  <a:txBody>
                    <a:bodyPr/>
                    <a:lstStyle/>
                    <a:p>
                      <a:pPr algn="ctr" fontAlgn="ctr"/>
                      <a:r>
                        <a:rPr lang="fr-FR" sz="1050" u="none" strike="noStrike">
                          <a:effectLst/>
                        </a:rPr>
                        <a:t>Germany</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40,12%</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511312"/>
                  </a:ext>
                </a:extLst>
              </a:tr>
              <a:tr h="190500">
                <a:tc>
                  <a:txBody>
                    <a:bodyPr/>
                    <a:lstStyle/>
                    <a:p>
                      <a:pPr algn="ctr" fontAlgn="ctr"/>
                      <a:r>
                        <a:rPr lang="fr-FR" sz="1050" u="none" strike="noStrike">
                          <a:effectLst/>
                        </a:rPr>
                        <a:t>Mexico</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39,64%</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6524385"/>
                  </a:ext>
                </a:extLst>
              </a:tr>
              <a:tr h="190500">
                <a:tc>
                  <a:txBody>
                    <a:bodyPr/>
                    <a:lstStyle/>
                    <a:p>
                      <a:pPr algn="ctr" fontAlgn="ctr"/>
                      <a:r>
                        <a:rPr lang="fr-FR" sz="1050" u="none" strike="noStrike">
                          <a:effectLst/>
                        </a:rPr>
                        <a:t>Austria</a:t>
                      </a:r>
                      <a:endParaRPr lang="fr-FR" sz="105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a:effectLst/>
                        </a:rPr>
                        <a:t>32,08%</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0421853"/>
                  </a:ext>
                </a:extLst>
              </a:tr>
              <a:tr h="190500">
                <a:tc>
                  <a:txBody>
                    <a:bodyPr/>
                    <a:lstStyle/>
                    <a:p>
                      <a:pPr algn="ctr" fontAlgn="ctr"/>
                      <a:r>
                        <a:rPr lang="fr-FR" sz="1050" u="none" strike="noStrike" dirty="0">
                          <a:effectLst/>
                        </a:rPr>
                        <a:t>Moyenne états fédéraux</a:t>
                      </a:r>
                      <a:endParaRPr lang="fr-FR" sz="105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200" u="none" strike="noStrike" dirty="0">
                          <a:effectLst/>
                        </a:rPr>
                        <a:t>47,41%</a:t>
                      </a:r>
                      <a:endParaRPr lang="fr-F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388235"/>
                  </a:ext>
                </a:extLst>
              </a:tr>
            </a:tbl>
          </a:graphicData>
        </a:graphic>
      </p:graphicFrame>
      <p:sp>
        <p:nvSpPr>
          <p:cNvPr id="2" name="Titre 1"/>
          <p:cNvSpPr>
            <a:spLocks noGrp="1"/>
          </p:cNvSpPr>
          <p:nvPr>
            <p:ph type="title"/>
          </p:nvPr>
        </p:nvSpPr>
        <p:spPr>
          <a:xfrm>
            <a:off x="502467" y="-115101"/>
            <a:ext cx="8229600" cy="1143000"/>
          </a:xfrm>
        </p:spPr>
        <p:txBody>
          <a:bodyPr/>
          <a:lstStyle/>
          <a:p>
            <a:r>
              <a:rPr lang="fr-FR" sz="3200" dirty="0" err="1" smtClean="0"/>
              <a:t>IV-a</a:t>
            </a:r>
            <a:r>
              <a:rPr lang="fr-FR" sz="3200" dirty="0" smtClean="0"/>
              <a:t> </a:t>
            </a:r>
            <a:r>
              <a:rPr lang="fr-FR" sz="3200" dirty="0"/>
              <a:t>Le taux de décentralisation des dépenses publiques en </a:t>
            </a:r>
            <a:r>
              <a:rPr lang="fr-FR" sz="3200" dirty="0" smtClean="0"/>
              <a:t>France</a:t>
            </a:r>
            <a:endParaRPr lang="fr-FR" sz="3200" dirty="0"/>
          </a:p>
        </p:txBody>
      </p:sp>
      <p:sp>
        <p:nvSpPr>
          <p:cNvPr id="8" name="Rectangle 15"/>
          <p:cNvSpPr>
            <a:spLocks noChangeArrowheads="1"/>
          </p:cNvSpPr>
          <p:nvPr/>
        </p:nvSpPr>
        <p:spPr bwMode="auto">
          <a:xfrm>
            <a:off x="0" y="1702051"/>
            <a:ext cx="3195873" cy="5155949"/>
          </a:xfrm>
          <a:prstGeom prst="rect">
            <a:avLst/>
          </a:prstGeom>
          <a:noFill/>
          <a:ln w="9525">
            <a:noFill/>
            <a:miter lim="800000"/>
            <a:headEnd/>
            <a:tailEnd/>
          </a:ln>
        </p:spPr>
        <p:txBody>
          <a:bodyPr/>
          <a:lstStyle/>
          <a:p>
            <a:pPr marL="342900" indent="-342900">
              <a:spcBef>
                <a:spcPct val="20000"/>
              </a:spcBef>
              <a:buFontTx/>
              <a:buChar char="•"/>
            </a:pPr>
            <a:r>
              <a:rPr lang="fr-FR" dirty="0"/>
              <a:t>Les pays fédéraux plus « décentralisés» que les pays unitaires…</a:t>
            </a:r>
          </a:p>
          <a:p>
            <a:pPr marL="342900" indent="-342900">
              <a:spcBef>
                <a:spcPct val="20000"/>
              </a:spcBef>
              <a:buFontTx/>
              <a:buChar char="•"/>
            </a:pPr>
            <a:r>
              <a:rPr lang="fr-FR" dirty="0"/>
              <a:t>…mais une forte hétérogénéité des pays unitaires</a:t>
            </a:r>
          </a:p>
          <a:p>
            <a:pPr marL="342900" indent="-342900">
              <a:spcBef>
                <a:spcPct val="20000"/>
              </a:spcBef>
              <a:buFontTx/>
              <a:buChar char="•"/>
            </a:pPr>
            <a:r>
              <a:rPr lang="fr-FR" dirty="0"/>
              <a:t>La dépense publique reste en France, relativement centralisée, notamment par comparaison avec les autres « grands pays »</a:t>
            </a:r>
          </a:p>
        </p:txBody>
      </p:sp>
      <p:sp>
        <p:nvSpPr>
          <p:cNvPr id="9" name="ZoneTexte 8"/>
          <p:cNvSpPr txBox="1"/>
          <p:nvPr/>
        </p:nvSpPr>
        <p:spPr>
          <a:xfrm>
            <a:off x="6224182" y="6372486"/>
            <a:ext cx="2507885" cy="523220"/>
          </a:xfrm>
          <a:prstGeom prst="rect">
            <a:avLst/>
          </a:prstGeom>
          <a:noFill/>
        </p:spPr>
        <p:txBody>
          <a:bodyPr wrap="square" rtlCol="0">
            <a:spAutoFit/>
          </a:bodyPr>
          <a:lstStyle/>
          <a:p>
            <a:r>
              <a:rPr lang="fr-FR" sz="1400" dirty="0" smtClean="0"/>
              <a:t>Source : OCDE </a:t>
            </a:r>
            <a:r>
              <a:rPr lang="fr-FR" sz="1400" dirty="0" err="1" smtClean="0"/>
              <a:t>database</a:t>
            </a:r>
            <a:r>
              <a:rPr lang="fr-FR" sz="1400" dirty="0" smtClean="0"/>
              <a:t>, calculs FG</a:t>
            </a:r>
            <a:endParaRPr lang="fr-FR" sz="1400" dirty="0"/>
          </a:p>
        </p:txBody>
      </p:sp>
      <p:sp>
        <p:nvSpPr>
          <p:cNvPr id="10" name="ZoneTexte 9"/>
          <p:cNvSpPr txBox="1"/>
          <p:nvPr/>
        </p:nvSpPr>
        <p:spPr>
          <a:xfrm>
            <a:off x="6279418" y="3191072"/>
            <a:ext cx="2697933" cy="253916"/>
          </a:xfrm>
          <a:prstGeom prst="rect">
            <a:avLst/>
          </a:prstGeom>
          <a:noFill/>
        </p:spPr>
        <p:txBody>
          <a:bodyPr wrap="square" rtlCol="0">
            <a:spAutoFit/>
          </a:bodyPr>
          <a:lstStyle/>
          <a:p>
            <a:r>
              <a:rPr lang="fr-FR" sz="1050" dirty="0" smtClean="0"/>
              <a:t>* Seul le niveau fédéral est pris en compte</a:t>
            </a:r>
            <a:endParaRPr lang="fr-FR" sz="1050" dirty="0"/>
          </a:p>
        </p:txBody>
      </p:sp>
    </p:spTree>
    <p:extLst>
      <p:ext uri="{BB962C8B-B14F-4D97-AF65-F5344CB8AC3E}">
        <p14:creationId xmlns:p14="http://schemas.microsoft.com/office/powerpoint/2010/main" val="2887068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7770" y="-144855"/>
            <a:ext cx="8229600" cy="1143000"/>
          </a:xfrm>
        </p:spPr>
        <p:txBody>
          <a:bodyPr/>
          <a:lstStyle/>
          <a:p>
            <a:pPr eaLnBrk="1" hangingPunct="1"/>
            <a:r>
              <a:rPr lang="fr-FR" sz="3200" dirty="0" err="1" smtClean="0">
                <a:solidFill>
                  <a:schemeClr val="bg1"/>
                </a:solidFill>
              </a:rPr>
              <a:t>IV-a</a:t>
            </a:r>
            <a:r>
              <a:rPr lang="fr-FR" sz="3200" dirty="0" smtClean="0">
                <a:solidFill>
                  <a:schemeClr val="bg1"/>
                </a:solidFill>
              </a:rPr>
              <a:t> Le taux de décentralisation des dépenses publiques en France</a:t>
            </a:r>
          </a:p>
        </p:txBody>
      </p:sp>
      <p:sp>
        <p:nvSpPr>
          <p:cNvPr id="52228" name="Rectangle 5"/>
          <p:cNvSpPr>
            <a:spLocks noChangeArrowheads="1"/>
          </p:cNvSpPr>
          <p:nvPr/>
        </p:nvSpPr>
        <p:spPr bwMode="auto">
          <a:xfrm>
            <a:off x="1092200" y="5762625"/>
            <a:ext cx="6777038" cy="1095375"/>
          </a:xfrm>
          <a:prstGeom prst="rect">
            <a:avLst/>
          </a:prstGeom>
          <a:noFill/>
          <a:ln w="9525">
            <a:noFill/>
            <a:miter lim="800000"/>
            <a:headEnd/>
            <a:tailEnd/>
          </a:ln>
        </p:spPr>
        <p:txBody>
          <a:bodyPr/>
          <a:lstStyle/>
          <a:p>
            <a:pPr marL="342900" indent="-342900">
              <a:spcBef>
                <a:spcPct val="20000"/>
              </a:spcBef>
              <a:buFontTx/>
              <a:buChar char="•"/>
            </a:pPr>
            <a:r>
              <a:rPr lang="fr-FR" sz="2400"/>
              <a:t>Un positionnement similaire de la France au sein des pays de l’Union Européenne….</a:t>
            </a:r>
          </a:p>
        </p:txBody>
      </p:sp>
      <p:pic>
        <p:nvPicPr>
          <p:cNvPr id="3" name="Image 2"/>
          <p:cNvPicPr>
            <a:picLocks noChangeAspect="1"/>
          </p:cNvPicPr>
          <p:nvPr/>
        </p:nvPicPr>
        <p:blipFill>
          <a:blip r:embed="rId2"/>
          <a:stretch>
            <a:fillRect/>
          </a:stretch>
        </p:blipFill>
        <p:spPr>
          <a:xfrm>
            <a:off x="41141" y="2207078"/>
            <a:ext cx="9102859" cy="31209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fr-FR" sz="3600" dirty="0" err="1" smtClean="0"/>
              <a:t>IV-a</a:t>
            </a:r>
            <a:r>
              <a:rPr lang="fr-FR" sz="3600" dirty="0" smtClean="0"/>
              <a:t> </a:t>
            </a:r>
            <a:r>
              <a:rPr lang="fr-FR" sz="3600" dirty="0"/>
              <a:t>Le taux de décentralisation des dépenses publiques en </a:t>
            </a:r>
            <a:r>
              <a:rPr lang="fr-FR" sz="3600" dirty="0" smtClean="0"/>
              <a:t>France</a:t>
            </a:r>
            <a:endParaRPr lang="fr-FR" dirty="0" smtClean="0"/>
          </a:p>
        </p:txBody>
      </p:sp>
      <p:pic>
        <p:nvPicPr>
          <p:cNvPr id="3" name="Espace réservé du contenu 2"/>
          <p:cNvPicPr>
            <a:picLocks noGrp="1" noChangeAspect="1"/>
          </p:cNvPicPr>
          <p:nvPr>
            <p:ph idx="1"/>
          </p:nvPr>
        </p:nvPicPr>
        <p:blipFill>
          <a:blip r:embed="rId2"/>
          <a:stretch>
            <a:fillRect/>
          </a:stretch>
        </p:blipFill>
        <p:spPr>
          <a:xfrm>
            <a:off x="366712" y="1531812"/>
            <a:ext cx="8229600" cy="4196013"/>
          </a:xfrm>
          <a:prstGeom prst="rect">
            <a:avLst/>
          </a:prstGeom>
        </p:spPr>
      </p:pic>
      <p:sp>
        <p:nvSpPr>
          <p:cNvPr id="54279" name="Rectangle 8"/>
          <p:cNvSpPr>
            <a:spLocks noChangeArrowheads="1"/>
          </p:cNvSpPr>
          <p:nvPr/>
        </p:nvSpPr>
        <p:spPr bwMode="auto">
          <a:xfrm>
            <a:off x="225425" y="5932488"/>
            <a:ext cx="8512175" cy="812800"/>
          </a:xfrm>
          <a:prstGeom prst="rect">
            <a:avLst/>
          </a:prstGeom>
          <a:noFill/>
          <a:ln w="9525">
            <a:noFill/>
            <a:miter lim="800000"/>
            <a:headEnd/>
            <a:tailEnd/>
          </a:ln>
        </p:spPr>
        <p:txBody>
          <a:bodyPr/>
          <a:lstStyle/>
          <a:p>
            <a:pPr marL="342900" indent="-342900">
              <a:spcBef>
                <a:spcPct val="20000"/>
              </a:spcBef>
              <a:buFontTx/>
              <a:buChar char="•"/>
            </a:pPr>
            <a:r>
              <a:rPr lang="fr-FR" sz="2000" dirty="0"/>
              <a:t>Mais un poids élevé de l’investissement dans les dépenses publiques locales en France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fr-FR" sz="3200" dirty="0" smtClean="0"/>
              <a:t>I- Le choix des niveaux de l’action territoriale</a:t>
            </a:r>
            <a:endParaRPr lang="fr-FR" dirty="0" smtClean="0"/>
          </a:p>
        </p:txBody>
      </p:sp>
      <p:sp>
        <p:nvSpPr>
          <p:cNvPr id="3" name="Espace réservé du contenu 2"/>
          <p:cNvSpPr>
            <a:spLocks noGrp="1"/>
          </p:cNvSpPr>
          <p:nvPr>
            <p:ph idx="1"/>
          </p:nvPr>
        </p:nvSpPr>
        <p:spPr>
          <a:xfrm>
            <a:off x="228600" y="1520814"/>
            <a:ext cx="8229600" cy="4525963"/>
          </a:xfrm>
        </p:spPr>
        <p:txBody>
          <a:bodyPr/>
          <a:lstStyle/>
          <a:p>
            <a:r>
              <a:rPr lang="fr-FR" sz="2800" dirty="0" smtClean="0"/>
              <a:t>Le nombre et la nature des niveaux </a:t>
            </a:r>
            <a:r>
              <a:rPr lang="fr-FR" sz="2800" dirty="0" smtClean="0"/>
              <a:t>d’AT </a:t>
            </a:r>
            <a:r>
              <a:rPr lang="fr-FR" sz="2800" dirty="0" smtClean="0"/>
              <a:t>ont-ils été orientés, en France, par les critères économiques identifiés par la théorie du fédéralisme financier ? </a:t>
            </a:r>
          </a:p>
          <a:p>
            <a:pPr lvl="1"/>
            <a:r>
              <a:rPr lang="fr-FR" dirty="0" smtClean="0"/>
              <a:t>Oui…sur le nombre de niveaux</a:t>
            </a:r>
          </a:p>
          <a:p>
            <a:pPr lvl="1"/>
            <a:r>
              <a:rPr lang="fr-FR" dirty="0" smtClean="0"/>
              <a:t>Non…si </a:t>
            </a:r>
            <a:r>
              <a:rPr lang="fr-FR" dirty="0" smtClean="0"/>
              <a:t>l’on </a:t>
            </a:r>
            <a:r>
              <a:rPr lang="fr-FR" dirty="0" smtClean="0"/>
              <a:t>considère </a:t>
            </a:r>
            <a:r>
              <a:rPr lang="fr-FR" dirty="0" smtClean="0"/>
              <a:t>:</a:t>
            </a:r>
            <a:endParaRPr lang="fr-FR" dirty="0" smtClean="0"/>
          </a:p>
          <a:p>
            <a:pPr lvl="2"/>
            <a:r>
              <a:rPr lang="fr-FR" dirty="0"/>
              <a:t>l’origine des limites administratives </a:t>
            </a:r>
          </a:p>
          <a:p>
            <a:pPr lvl="2"/>
            <a:r>
              <a:rPr lang="fr-FR" dirty="0" smtClean="0"/>
              <a:t>l’hétérogénéité des tailles de CT en Europe</a:t>
            </a:r>
            <a:endParaRPr lang="fr-FR" dirty="0"/>
          </a:p>
        </p:txBody>
      </p:sp>
    </p:spTree>
    <p:extLst>
      <p:ext uri="{BB962C8B-B14F-4D97-AF65-F5344CB8AC3E}">
        <p14:creationId xmlns:p14="http://schemas.microsoft.com/office/powerpoint/2010/main" val="1677557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6"/>
          <p:cNvSpPr>
            <a:spLocks noGrp="1" noChangeArrowheads="1"/>
          </p:cNvSpPr>
          <p:nvPr>
            <p:ph type="title"/>
          </p:nvPr>
        </p:nvSpPr>
        <p:spPr/>
        <p:txBody>
          <a:bodyPr>
            <a:noAutofit/>
          </a:bodyPr>
          <a:lstStyle/>
          <a:p>
            <a:pPr eaLnBrk="1" hangingPunct="1"/>
            <a:r>
              <a:rPr lang="fr-FR" sz="3200" dirty="0" smtClean="0">
                <a:solidFill>
                  <a:schemeClr val="bg1"/>
                </a:solidFill>
              </a:rPr>
              <a:t>IV-b</a:t>
            </a:r>
            <a:r>
              <a:rPr lang="fr-FR" sz="3600" dirty="0" smtClean="0">
                <a:solidFill>
                  <a:schemeClr val="tx1"/>
                </a:solidFill>
              </a:rPr>
              <a:t> </a:t>
            </a:r>
            <a:r>
              <a:rPr lang="fr-FR" sz="3200" dirty="0" smtClean="0"/>
              <a:t>Les spécificités de la décentralisation en France</a:t>
            </a:r>
          </a:p>
        </p:txBody>
      </p:sp>
      <p:pic>
        <p:nvPicPr>
          <p:cNvPr id="4" name="Espace réservé du tableau 3"/>
          <p:cNvPicPr>
            <a:picLocks noGrp="1" noChangeAspect="1"/>
          </p:cNvPicPr>
          <p:nvPr>
            <p:ph idx="1"/>
          </p:nvPr>
        </p:nvPicPr>
        <p:blipFill>
          <a:blip r:embed="rId2"/>
          <a:stretch>
            <a:fillRect/>
          </a:stretch>
        </p:blipFill>
        <p:spPr>
          <a:xfrm>
            <a:off x="387928" y="1575620"/>
            <a:ext cx="5102830" cy="2914155"/>
          </a:xfrm>
          <a:prstGeom prst="rect">
            <a:avLst/>
          </a:prstGeom>
        </p:spPr>
      </p:pic>
      <p:sp>
        <p:nvSpPr>
          <p:cNvPr id="55361" name="Text Box 274"/>
          <p:cNvSpPr txBox="1">
            <a:spLocks noChangeArrowheads="1"/>
          </p:cNvSpPr>
          <p:nvPr/>
        </p:nvSpPr>
        <p:spPr bwMode="auto">
          <a:xfrm>
            <a:off x="309562" y="4471393"/>
            <a:ext cx="7635875" cy="244475"/>
          </a:xfrm>
          <a:prstGeom prst="rect">
            <a:avLst/>
          </a:prstGeom>
          <a:noFill/>
          <a:ln w="9525">
            <a:noFill/>
            <a:miter lim="800000"/>
            <a:headEnd/>
            <a:tailEnd/>
          </a:ln>
        </p:spPr>
        <p:txBody>
          <a:bodyPr>
            <a:spAutoFit/>
          </a:bodyPr>
          <a:lstStyle/>
          <a:p>
            <a:pPr>
              <a:spcBef>
                <a:spcPct val="50000"/>
              </a:spcBef>
            </a:pPr>
            <a:r>
              <a:rPr lang="fr-FR" sz="1000" dirty="0"/>
              <a:t>Source:  DGCL, Les comptes des collectivités locales en </a:t>
            </a:r>
            <a:r>
              <a:rPr lang="fr-FR" sz="1000" dirty="0" smtClean="0"/>
              <a:t>2021, calculs </a:t>
            </a:r>
            <a:r>
              <a:rPr lang="fr-FR" sz="1000" dirty="0"/>
              <a:t>FG</a:t>
            </a:r>
          </a:p>
        </p:txBody>
      </p:sp>
      <p:sp>
        <p:nvSpPr>
          <p:cNvPr id="55362" name="Text Box 275"/>
          <p:cNvSpPr txBox="1">
            <a:spLocks noChangeArrowheads="1"/>
          </p:cNvSpPr>
          <p:nvPr/>
        </p:nvSpPr>
        <p:spPr bwMode="auto">
          <a:xfrm>
            <a:off x="252926" y="913638"/>
            <a:ext cx="5237832" cy="707886"/>
          </a:xfrm>
          <a:prstGeom prst="rect">
            <a:avLst/>
          </a:prstGeom>
          <a:noFill/>
          <a:ln w="9525">
            <a:noFill/>
            <a:miter lim="800000"/>
            <a:headEnd/>
            <a:tailEnd/>
          </a:ln>
        </p:spPr>
        <p:txBody>
          <a:bodyPr wrap="square">
            <a:spAutoFit/>
          </a:bodyPr>
          <a:lstStyle/>
          <a:p>
            <a:pPr algn="ctr">
              <a:spcBef>
                <a:spcPct val="50000"/>
              </a:spcBef>
            </a:pPr>
            <a:r>
              <a:rPr lang="fr-FR" sz="2000" dirty="0"/>
              <a:t>Les dépenses des trois niveaux de collectivités territoriales en France</a:t>
            </a:r>
          </a:p>
        </p:txBody>
      </p:sp>
      <p:pic>
        <p:nvPicPr>
          <p:cNvPr id="55363" name="Picture 276"/>
          <p:cNvPicPr>
            <a:picLocks noChangeAspect="1" noChangeArrowheads="1"/>
          </p:cNvPicPr>
          <p:nvPr/>
        </p:nvPicPr>
        <p:blipFill>
          <a:blip r:embed="rId3" cstate="print"/>
          <a:srcRect/>
          <a:stretch>
            <a:fillRect/>
          </a:stretch>
        </p:blipFill>
        <p:spPr bwMode="auto">
          <a:xfrm>
            <a:off x="3172171" y="5086336"/>
            <a:ext cx="5579284" cy="1771664"/>
          </a:xfrm>
          <a:prstGeom prst="rect">
            <a:avLst/>
          </a:prstGeom>
          <a:noFill/>
          <a:ln w="9525">
            <a:noFill/>
            <a:miter lim="800000"/>
            <a:headEnd/>
            <a:tailEnd/>
          </a:ln>
        </p:spPr>
      </p:pic>
      <p:sp>
        <p:nvSpPr>
          <p:cNvPr id="2" name="Rectangle 1"/>
          <p:cNvSpPr/>
          <p:nvPr/>
        </p:nvSpPr>
        <p:spPr>
          <a:xfrm>
            <a:off x="5625760" y="2912769"/>
            <a:ext cx="3086101" cy="369332"/>
          </a:xfrm>
          <a:prstGeom prst="rect">
            <a:avLst/>
          </a:prstGeom>
        </p:spPr>
        <p:txBody>
          <a:bodyPr wrap="none">
            <a:spAutoFit/>
          </a:bodyPr>
          <a:lstStyle/>
          <a:p>
            <a:r>
              <a:rPr lang="fr-FR" dirty="0" smtClean="0">
                <a:sym typeface="Wingdings" panose="05000000000000000000" pitchFamily="2" charset="2"/>
              </a:rPr>
              <a:t></a:t>
            </a:r>
            <a:r>
              <a:rPr lang="fr-FR" dirty="0" smtClean="0"/>
              <a:t>La </a:t>
            </a:r>
            <a:r>
              <a:rPr lang="fr-FR" dirty="0"/>
              <a:t>« pyramide inversée »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solidFill>
                  <a:schemeClr val="bg1"/>
                </a:solidFill>
              </a:rPr>
              <a:t>IV-c)</a:t>
            </a:r>
            <a:r>
              <a:rPr lang="fr-FR" sz="3600" dirty="0" smtClean="0">
                <a:solidFill>
                  <a:schemeClr val="tx1"/>
                </a:solidFill>
              </a:rPr>
              <a:t> </a:t>
            </a:r>
            <a:r>
              <a:rPr lang="fr-FR" sz="3200" dirty="0"/>
              <a:t>Les spécificités de la </a:t>
            </a:r>
            <a:r>
              <a:rPr lang="fr-FR" sz="3200" dirty="0" smtClean="0"/>
              <a:t>décentralisation : les domaines</a:t>
            </a:r>
            <a:endParaRPr lang="fr-FR" sz="3200" dirty="0"/>
          </a:p>
        </p:txBody>
      </p:sp>
      <p:sp>
        <p:nvSpPr>
          <p:cNvPr id="3" name="Espace réservé du contenu 2"/>
          <p:cNvSpPr>
            <a:spLocks noGrp="1"/>
          </p:cNvSpPr>
          <p:nvPr>
            <p:ph idx="1"/>
          </p:nvPr>
        </p:nvSpPr>
        <p:spPr>
          <a:xfrm>
            <a:off x="197919" y="974496"/>
            <a:ext cx="8644466" cy="4890030"/>
          </a:xfrm>
        </p:spPr>
        <p:txBody>
          <a:bodyPr/>
          <a:lstStyle/>
          <a:p>
            <a:pPr>
              <a:buFontTx/>
              <a:buChar char="•"/>
            </a:pPr>
            <a:r>
              <a:rPr lang="fr-FR" dirty="0"/>
              <a:t>Décentralisation moins prononcée de l’enseignement et de la santé</a:t>
            </a:r>
          </a:p>
          <a:p>
            <a:pPr>
              <a:buFontTx/>
              <a:buChar char="•"/>
            </a:pPr>
            <a:r>
              <a:rPr lang="fr-FR" dirty="0"/>
              <a:t>L’action économique et logement/équipements collectifs  : dans la </a:t>
            </a:r>
            <a:r>
              <a:rPr lang="fr-FR" dirty="0" smtClean="0"/>
              <a:t>moyenne</a:t>
            </a:r>
          </a:p>
          <a:p>
            <a:pPr>
              <a:buFontTx/>
              <a:buChar char="•"/>
            </a:pPr>
            <a:r>
              <a:rPr lang="fr-FR" dirty="0" smtClean="0"/>
              <a:t>Forte décentralisation des équipements (loisirs, culture)</a:t>
            </a:r>
            <a:endParaRPr lang="fr-FR" dirty="0"/>
          </a:p>
          <a:p>
            <a:endParaRPr lang="fr-FR" dirty="0"/>
          </a:p>
        </p:txBody>
      </p:sp>
      <p:pic>
        <p:nvPicPr>
          <p:cNvPr id="4" name="Image 3"/>
          <p:cNvPicPr>
            <a:picLocks noChangeAspect="1"/>
          </p:cNvPicPr>
          <p:nvPr/>
        </p:nvPicPr>
        <p:blipFill>
          <a:blip r:embed="rId2"/>
          <a:stretch>
            <a:fillRect/>
          </a:stretch>
        </p:blipFill>
        <p:spPr>
          <a:xfrm>
            <a:off x="29424" y="2422503"/>
            <a:ext cx="8627952" cy="4435497"/>
          </a:xfrm>
          <a:prstGeom prst="rect">
            <a:avLst/>
          </a:prstGeom>
        </p:spPr>
      </p:pic>
    </p:spTree>
    <p:extLst>
      <p:ext uri="{BB962C8B-B14F-4D97-AF65-F5344CB8AC3E}">
        <p14:creationId xmlns:p14="http://schemas.microsoft.com/office/powerpoint/2010/main" val="125486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6082" y="191388"/>
            <a:ext cx="8229600" cy="490538"/>
          </a:xfrm>
        </p:spPr>
        <p:txBody>
          <a:bodyPr>
            <a:normAutofit fontScale="90000"/>
          </a:bodyPr>
          <a:lstStyle/>
          <a:p>
            <a:pPr eaLnBrk="1" hangingPunct="1"/>
            <a:r>
              <a:rPr lang="fr-FR" sz="3200" dirty="0" smtClean="0"/>
              <a:t>I- Le choix des niveaux de l’action territoriale</a:t>
            </a:r>
            <a:endParaRPr lang="fr-FR" sz="2800" dirty="0" smtClean="0"/>
          </a:p>
        </p:txBody>
      </p:sp>
      <p:sp>
        <p:nvSpPr>
          <p:cNvPr id="27651" name="Rectangle 3"/>
          <p:cNvSpPr>
            <a:spLocks noGrp="1" noChangeArrowheads="1"/>
          </p:cNvSpPr>
          <p:nvPr>
            <p:ph idx="1"/>
          </p:nvPr>
        </p:nvSpPr>
        <p:spPr>
          <a:xfrm>
            <a:off x="5975287" y="1258432"/>
            <a:ext cx="3048089" cy="5012194"/>
          </a:xfrm>
        </p:spPr>
        <p:txBody>
          <a:bodyPr/>
          <a:lstStyle/>
          <a:p>
            <a:pPr marL="0" indent="0" eaLnBrk="1" hangingPunct="1">
              <a:lnSpc>
                <a:spcPct val="90000"/>
              </a:lnSpc>
              <a:buNone/>
            </a:pPr>
            <a:r>
              <a:rPr lang="fr-FR" sz="2800" dirty="0" smtClean="0"/>
              <a:t>a) Le nombre de niveaux de gouvernement </a:t>
            </a:r>
            <a:r>
              <a:rPr lang="fr-FR" sz="2800" dirty="0"/>
              <a:t>dans les grands pays de l’UE</a:t>
            </a:r>
          </a:p>
          <a:p>
            <a:pPr eaLnBrk="1" hangingPunct="1">
              <a:lnSpc>
                <a:spcPct val="90000"/>
              </a:lnSpc>
            </a:pPr>
            <a:endParaRPr lang="fr-FR" sz="3600" dirty="0" smtClean="0"/>
          </a:p>
        </p:txBody>
      </p:sp>
      <p:pic>
        <p:nvPicPr>
          <p:cNvPr id="4" name="Picture 2"/>
          <p:cNvPicPr>
            <a:picLocks noChangeAspect="1" noChangeArrowheads="1"/>
          </p:cNvPicPr>
          <p:nvPr/>
        </p:nvPicPr>
        <p:blipFill>
          <a:blip r:embed="rId2" cstate="print"/>
          <a:srcRect/>
          <a:stretch>
            <a:fillRect/>
          </a:stretch>
        </p:blipFill>
        <p:spPr bwMode="auto">
          <a:xfrm>
            <a:off x="488887" y="933609"/>
            <a:ext cx="5188262" cy="5882040"/>
          </a:xfrm>
          <a:prstGeom prst="rect">
            <a:avLst/>
          </a:prstGeom>
          <a:noFill/>
          <a:ln w="9525">
            <a:noFill/>
            <a:miter lim="800000"/>
            <a:headEnd/>
            <a:tailEnd/>
          </a:ln>
        </p:spPr>
      </p:pic>
      <p:sp>
        <p:nvSpPr>
          <p:cNvPr id="2" name="Rectangle 1"/>
          <p:cNvSpPr/>
          <p:nvPr/>
        </p:nvSpPr>
        <p:spPr>
          <a:xfrm>
            <a:off x="6377553" y="3685303"/>
            <a:ext cx="2092271" cy="2585323"/>
          </a:xfrm>
          <a:prstGeom prst="rect">
            <a:avLst/>
          </a:prstGeom>
        </p:spPr>
        <p:txBody>
          <a:bodyPr wrap="square">
            <a:spAutoFit/>
          </a:bodyPr>
          <a:lstStyle/>
          <a:p>
            <a:r>
              <a:rPr lang="fr-FR" b="1" dirty="0"/>
              <a:t>Organisation territoriale des 27 pays de l’union Européenne: </a:t>
            </a:r>
            <a:br>
              <a:rPr lang="fr-FR" b="1" dirty="0"/>
            </a:br>
            <a:r>
              <a:rPr lang="fr-FR" b="1" dirty="0"/>
              <a:t>La logique dominante des 3 niveaux dans les grands pays de l’UE</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6204858" y="0"/>
            <a:ext cx="2939142" cy="6858000"/>
          </a:xfrm>
          <a:prstGeom prst="rect">
            <a:avLst/>
          </a:prstGeom>
          <a:noFill/>
          <a:ln w="9525">
            <a:noFill/>
            <a:miter lim="800000"/>
            <a:headEnd/>
            <a:tailEnd/>
          </a:ln>
          <a:effectLst/>
        </p:spPr>
      </p:pic>
      <p:sp>
        <p:nvSpPr>
          <p:cNvPr id="4" name="Rectangle 3"/>
          <p:cNvSpPr/>
          <p:nvPr/>
        </p:nvSpPr>
        <p:spPr>
          <a:xfrm>
            <a:off x="141890" y="1095469"/>
            <a:ext cx="5586248" cy="4031873"/>
          </a:xfrm>
          <a:prstGeom prst="rect">
            <a:avLst/>
          </a:prstGeom>
        </p:spPr>
        <p:txBody>
          <a:bodyPr wrap="square">
            <a:spAutoFit/>
          </a:bodyPr>
          <a:lstStyle/>
          <a:p>
            <a:pPr marL="285750" indent="-285750" algn="just" eaLnBrk="1" hangingPunct="1">
              <a:lnSpc>
                <a:spcPct val="80000"/>
              </a:lnSpc>
              <a:buFont typeface="Arial" panose="020B0604020202020204" pitchFamily="34" charset="0"/>
              <a:buChar char="•"/>
            </a:pPr>
            <a:r>
              <a:rPr lang="fr-FR" sz="2400" dirty="0"/>
              <a:t>La tradition de la centralisation: un legs historique</a:t>
            </a:r>
          </a:p>
          <a:p>
            <a:pPr marL="742950" lvl="1" indent="-285750" algn="just" eaLnBrk="1" hangingPunct="1">
              <a:lnSpc>
                <a:spcPct val="80000"/>
              </a:lnSpc>
              <a:buFont typeface="Arial" panose="020B0604020202020204" pitchFamily="34" charset="0"/>
              <a:buChar char="•"/>
            </a:pPr>
            <a:r>
              <a:rPr lang="fr-FR" sz="2000" dirty="0"/>
              <a:t>Les communes</a:t>
            </a:r>
          </a:p>
          <a:p>
            <a:pPr marL="1085850" lvl="2" indent="-171450" algn="just" eaLnBrk="1" hangingPunct="1">
              <a:lnSpc>
                <a:spcPct val="80000"/>
              </a:lnSpc>
              <a:buFont typeface="Arial" panose="020B0604020202020204" pitchFamily="34" charset="0"/>
              <a:buChar char="•"/>
            </a:pPr>
            <a:r>
              <a:rPr lang="fr-FR" dirty="0" smtClean="0"/>
              <a:t>Création par la </a:t>
            </a:r>
            <a:r>
              <a:rPr lang="fr-FR" dirty="0"/>
              <a:t>Constituante en 1789 (sur la base des 40000 paroisses d’Ancien Régime)</a:t>
            </a:r>
          </a:p>
          <a:p>
            <a:pPr marL="1085850" lvl="2" indent="-171450" algn="just" eaLnBrk="1" hangingPunct="1">
              <a:lnSpc>
                <a:spcPct val="80000"/>
              </a:lnSpc>
              <a:buFont typeface="Arial" panose="020B0604020202020204" pitchFamily="34" charset="0"/>
              <a:buChar char="•"/>
            </a:pPr>
            <a:r>
              <a:rPr lang="fr-FR" dirty="0"/>
              <a:t>Autonomie municipale par la loi de 1884 </a:t>
            </a:r>
            <a:r>
              <a:rPr lang="fr-FR" dirty="0" smtClean="0"/>
              <a:t>:</a:t>
            </a:r>
          </a:p>
          <a:p>
            <a:pPr marL="1543050" lvl="3" indent="-171450" algn="just">
              <a:lnSpc>
                <a:spcPct val="80000"/>
              </a:lnSpc>
              <a:buFont typeface="Arial" panose="020B0604020202020204" pitchFamily="34" charset="0"/>
              <a:buChar char="•"/>
            </a:pPr>
            <a:r>
              <a:rPr lang="fr-FR" sz="1400" dirty="0" smtClean="0"/>
              <a:t>collectivité </a:t>
            </a:r>
            <a:r>
              <a:rPr lang="fr-FR" sz="1400" dirty="0"/>
              <a:t>territoriale de plein </a:t>
            </a:r>
            <a:r>
              <a:rPr lang="fr-FR" sz="1400" dirty="0" smtClean="0"/>
              <a:t>exercice : conseil </a:t>
            </a:r>
            <a:r>
              <a:rPr lang="fr-FR" sz="1400" dirty="0"/>
              <a:t>élu au suffrage universel, maire doté de pouvoirs exécutifs </a:t>
            </a:r>
            <a:r>
              <a:rPr lang="fr-FR" sz="1400" dirty="0" smtClean="0"/>
              <a:t>importants</a:t>
            </a:r>
            <a:endParaRPr lang="fr-FR" sz="1400" dirty="0"/>
          </a:p>
          <a:p>
            <a:pPr marL="1543050" lvl="3" indent="-171450" algn="just">
              <a:lnSpc>
                <a:spcPct val="80000"/>
              </a:lnSpc>
              <a:buFont typeface="Arial" panose="020B0604020202020204" pitchFamily="34" charset="0"/>
              <a:buChar char="•"/>
            </a:pPr>
            <a:r>
              <a:rPr lang="fr-FR" sz="1400" dirty="0" smtClean="0"/>
              <a:t>tutelle </a:t>
            </a:r>
            <a:r>
              <a:rPr lang="fr-FR" sz="1400" dirty="0"/>
              <a:t>reste importante </a:t>
            </a:r>
            <a:r>
              <a:rPr lang="fr-FR" sz="1400" dirty="0" smtClean="0"/>
              <a:t>: </a:t>
            </a:r>
            <a:r>
              <a:rPr lang="fr-FR" sz="1400" dirty="0"/>
              <a:t>contrôle hiérarchique (au nom de l’Etat) </a:t>
            </a:r>
            <a:r>
              <a:rPr lang="fr-FR" sz="1400" i="1" dirty="0" smtClean="0"/>
              <a:t>a </a:t>
            </a:r>
            <a:r>
              <a:rPr lang="fr-FR" sz="1400" i="1" dirty="0"/>
              <a:t>priori</a:t>
            </a:r>
          </a:p>
          <a:p>
            <a:pPr marL="742950" lvl="1" indent="-285750" algn="just" eaLnBrk="1" hangingPunct="1">
              <a:lnSpc>
                <a:spcPct val="80000"/>
              </a:lnSpc>
              <a:buFont typeface="Arial" panose="020B0604020202020204" pitchFamily="34" charset="0"/>
              <a:buChar char="•"/>
            </a:pPr>
            <a:r>
              <a:rPr lang="fr-FR" sz="2000" dirty="0"/>
              <a:t>Les départements</a:t>
            </a:r>
          </a:p>
          <a:p>
            <a:pPr marL="1085850" lvl="2" indent="-171450" algn="just" eaLnBrk="1" hangingPunct="1">
              <a:lnSpc>
                <a:spcPct val="80000"/>
              </a:lnSpc>
              <a:buFont typeface="Arial" panose="020B0604020202020204" pitchFamily="34" charset="0"/>
              <a:buChar char="•"/>
            </a:pPr>
            <a:r>
              <a:rPr lang="fr-FR" dirty="0"/>
              <a:t>Créés par la Constituante en </a:t>
            </a:r>
            <a:r>
              <a:rPr lang="fr-FR" dirty="0" smtClean="0"/>
              <a:t>1789</a:t>
            </a:r>
          </a:p>
          <a:p>
            <a:pPr marL="1543050" lvl="3" indent="-171450" algn="just">
              <a:lnSpc>
                <a:spcPct val="80000"/>
              </a:lnSpc>
              <a:buFont typeface="Arial" panose="020B0604020202020204" pitchFamily="34" charset="0"/>
              <a:buChar char="•"/>
            </a:pPr>
            <a:r>
              <a:rPr lang="fr-FR" dirty="0" smtClean="0"/>
              <a:t>Une journée de cheval… </a:t>
            </a:r>
            <a:endParaRPr lang="fr-FR" dirty="0"/>
          </a:p>
          <a:p>
            <a:pPr marL="1085850" lvl="2" indent="-171450" algn="just" eaLnBrk="1" hangingPunct="1">
              <a:lnSpc>
                <a:spcPct val="80000"/>
              </a:lnSpc>
              <a:buFont typeface="Arial" panose="020B0604020202020204" pitchFamily="34" charset="0"/>
              <a:buChar char="•"/>
            </a:pPr>
            <a:r>
              <a:rPr lang="fr-FR" dirty="0" smtClean="0"/>
              <a:t>1871 : collectivité territoriale </a:t>
            </a:r>
          </a:p>
          <a:p>
            <a:pPr marL="1085850" lvl="2" indent="-171450" algn="just">
              <a:lnSpc>
                <a:spcPct val="80000"/>
              </a:lnSpc>
              <a:buFont typeface="Arial" panose="020B0604020202020204" pitchFamily="34" charset="0"/>
              <a:buChar char="•"/>
            </a:pPr>
            <a:r>
              <a:rPr lang="fr-FR" dirty="0" smtClean="0"/>
              <a:t>Organe </a:t>
            </a:r>
            <a:r>
              <a:rPr lang="fr-FR" dirty="0"/>
              <a:t>délibératif élu : Conseil </a:t>
            </a:r>
            <a:r>
              <a:rPr lang="fr-FR" dirty="0" smtClean="0"/>
              <a:t>Général, </a:t>
            </a:r>
            <a:r>
              <a:rPr lang="fr-FR" dirty="0"/>
              <a:t>mais </a:t>
            </a:r>
            <a:r>
              <a:rPr lang="fr-FR" dirty="0" smtClean="0"/>
              <a:t>présidé par le préfet</a:t>
            </a:r>
            <a:endParaRPr lang="fr-FR" dirty="0"/>
          </a:p>
        </p:txBody>
      </p:sp>
      <p:sp>
        <p:nvSpPr>
          <p:cNvPr id="5" name="Titre 4"/>
          <p:cNvSpPr>
            <a:spLocks noGrp="1"/>
          </p:cNvSpPr>
          <p:nvPr>
            <p:ph type="title"/>
          </p:nvPr>
        </p:nvSpPr>
        <p:spPr>
          <a:xfrm>
            <a:off x="141890" y="111042"/>
            <a:ext cx="5586248" cy="849969"/>
          </a:xfrm>
        </p:spPr>
        <p:txBody>
          <a:bodyPr/>
          <a:lstStyle/>
          <a:p>
            <a:r>
              <a:rPr lang="fr-FR" sz="3200" dirty="0" smtClean="0">
                <a:solidFill>
                  <a:schemeClr val="bg1"/>
                </a:solidFill>
              </a:rPr>
              <a:t>I-a </a:t>
            </a:r>
            <a:r>
              <a:rPr lang="fr-FR" sz="3200" dirty="0" smtClean="0"/>
              <a:t>Le nombre de niveaux</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91701" y="135802"/>
            <a:ext cx="8229600" cy="692150"/>
          </a:xfrm>
        </p:spPr>
        <p:txBody>
          <a:bodyPr>
            <a:noAutofit/>
          </a:bodyPr>
          <a:lstStyle/>
          <a:p>
            <a:pPr marL="825500" indent="-825500" eaLnBrk="1" hangingPunct="1"/>
            <a:r>
              <a:rPr lang="fr-FR" sz="4000" dirty="0">
                <a:solidFill>
                  <a:schemeClr val="bg1"/>
                </a:solidFill>
              </a:rPr>
              <a:t>I-a</a:t>
            </a:r>
            <a:r>
              <a:rPr lang="fr-FR" sz="4000" dirty="0">
                <a:solidFill>
                  <a:schemeClr val="tx1"/>
                </a:solidFill>
              </a:rPr>
              <a:t> </a:t>
            </a:r>
            <a:r>
              <a:rPr lang="fr-FR" sz="4000" dirty="0"/>
              <a:t>Le nombre de </a:t>
            </a:r>
            <a:r>
              <a:rPr lang="fr-FR" sz="4000" dirty="0" smtClean="0"/>
              <a:t>niveaux</a:t>
            </a:r>
          </a:p>
        </p:txBody>
      </p:sp>
      <p:sp>
        <p:nvSpPr>
          <p:cNvPr id="33795" name="Rectangle 3"/>
          <p:cNvSpPr>
            <a:spLocks noGrp="1" noChangeArrowheads="1"/>
          </p:cNvSpPr>
          <p:nvPr>
            <p:ph idx="1"/>
          </p:nvPr>
        </p:nvSpPr>
        <p:spPr>
          <a:xfrm>
            <a:off x="117695" y="1292772"/>
            <a:ext cx="8381533" cy="5565228"/>
          </a:xfrm>
        </p:spPr>
        <p:txBody>
          <a:bodyPr/>
          <a:lstStyle/>
          <a:p>
            <a:pPr algn="just" eaLnBrk="1" hangingPunct="1">
              <a:lnSpc>
                <a:spcPct val="80000"/>
              </a:lnSpc>
            </a:pPr>
            <a:r>
              <a:rPr lang="fr-FR" sz="2800" dirty="0" smtClean="0"/>
              <a:t>Les tentatives avortées de réformes territoriales précédant l’acte I</a:t>
            </a:r>
          </a:p>
          <a:p>
            <a:pPr lvl="1" algn="just" eaLnBrk="1" hangingPunct="1">
              <a:lnSpc>
                <a:spcPct val="80000"/>
              </a:lnSpc>
            </a:pPr>
            <a:r>
              <a:rPr lang="fr-FR" sz="2400" dirty="0" smtClean="0"/>
              <a:t>Les communes</a:t>
            </a:r>
          </a:p>
          <a:p>
            <a:pPr lvl="2" algn="just" eaLnBrk="1" hangingPunct="1">
              <a:lnSpc>
                <a:spcPct val="80000"/>
              </a:lnSpc>
            </a:pPr>
            <a:r>
              <a:rPr lang="fr-FR" sz="1800" dirty="0" smtClean="0"/>
              <a:t>échec de la loi de 1971 sur les fusions et regroupements de communes, dite « loi Marcellin » : environ 3000 communes « nouvelles » concernées</a:t>
            </a:r>
          </a:p>
          <a:p>
            <a:pPr lvl="1" algn="just" eaLnBrk="1" hangingPunct="1">
              <a:lnSpc>
                <a:spcPct val="80000"/>
              </a:lnSpc>
            </a:pPr>
            <a:r>
              <a:rPr lang="fr-FR" sz="2400" dirty="0" smtClean="0"/>
              <a:t>Les régions</a:t>
            </a:r>
          </a:p>
          <a:p>
            <a:pPr lvl="2" eaLnBrk="1" hangingPunct="1">
              <a:lnSpc>
                <a:spcPct val="80000"/>
              </a:lnSpc>
            </a:pPr>
            <a:r>
              <a:rPr lang="fr-FR" sz="2000" dirty="0" smtClean="0"/>
              <a:t>Dès les années 50-60, projets de création de grands départements ou de régions</a:t>
            </a:r>
          </a:p>
          <a:p>
            <a:pPr lvl="3" eaLnBrk="1" hangingPunct="1">
              <a:lnSpc>
                <a:spcPct val="80000"/>
              </a:lnSpc>
            </a:pPr>
            <a:r>
              <a:rPr lang="fr-FR" sz="1400" dirty="0" smtClean="0"/>
              <a:t>Un double front : les étatistes et les séparatistes</a:t>
            </a:r>
          </a:p>
          <a:p>
            <a:pPr lvl="3" eaLnBrk="1" hangingPunct="1">
              <a:lnSpc>
                <a:spcPct val="80000"/>
              </a:lnSpc>
            </a:pPr>
            <a:r>
              <a:rPr lang="fr-FR" sz="1400" dirty="0" smtClean="0"/>
              <a:t>Premières reformes régionales d’inspiration étatiste</a:t>
            </a:r>
          </a:p>
          <a:p>
            <a:pPr lvl="4" eaLnBrk="1" hangingPunct="1">
              <a:lnSpc>
                <a:spcPct val="80000"/>
              </a:lnSpc>
            </a:pPr>
            <a:r>
              <a:rPr lang="fr-FR" sz="1400" dirty="0" smtClean="0"/>
              <a:t>1963-1964 : les CAR (commissions administratives régionales)+ les CODER (commission de développement économique régionale)</a:t>
            </a:r>
          </a:p>
          <a:p>
            <a:pPr lvl="4" eaLnBrk="1" hangingPunct="1">
              <a:lnSpc>
                <a:spcPct val="80000"/>
              </a:lnSpc>
            </a:pPr>
            <a:r>
              <a:rPr lang="fr-FR" sz="1400" dirty="0" smtClean="0"/>
              <a:t>La planification régionale</a:t>
            </a:r>
          </a:p>
          <a:p>
            <a:pPr lvl="2" eaLnBrk="1" hangingPunct="1">
              <a:lnSpc>
                <a:spcPct val="80000"/>
              </a:lnSpc>
            </a:pPr>
            <a:r>
              <a:rPr lang="fr-FR" sz="2000" dirty="0" smtClean="0"/>
              <a:t>1969-1972 : un statut pour la région ?</a:t>
            </a:r>
          </a:p>
          <a:p>
            <a:pPr lvl="3" eaLnBrk="1" hangingPunct="1">
              <a:lnSpc>
                <a:spcPct val="80000"/>
              </a:lnSpc>
            </a:pPr>
            <a:r>
              <a:rPr lang="fr-FR" sz="1400" dirty="0" smtClean="0"/>
              <a:t>Le référendum manqué de 1969</a:t>
            </a:r>
          </a:p>
          <a:p>
            <a:pPr lvl="3" eaLnBrk="1" hangingPunct="1">
              <a:lnSpc>
                <a:spcPct val="80000"/>
              </a:lnSpc>
            </a:pPr>
            <a:r>
              <a:rPr lang="fr-FR" sz="1400" dirty="0" smtClean="0"/>
              <a:t>Le statut d’établissement public en 1972</a:t>
            </a:r>
            <a:endParaRPr lang="fr-FR"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 y="0"/>
            <a:ext cx="4689695" cy="955675"/>
          </a:xfrm>
        </p:spPr>
        <p:txBody>
          <a:bodyPr>
            <a:noAutofit/>
          </a:bodyPr>
          <a:lstStyle/>
          <a:p>
            <a:pPr eaLnBrk="1" hangingPunct="1"/>
            <a:r>
              <a:rPr lang="fr-FR" sz="2400" dirty="0" smtClean="0">
                <a:solidFill>
                  <a:schemeClr val="bg1"/>
                </a:solidFill>
              </a:rPr>
              <a:t>I-b </a:t>
            </a:r>
            <a:r>
              <a:rPr lang="fr-FR" sz="2400" dirty="0">
                <a:solidFill>
                  <a:schemeClr val="bg1"/>
                </a:solidFill>
              </a:rPr>
              <a:t>L’hétérogénéité </a:t>
            </a:r>
            <a:r>
              <a:rPr lang="fr-FR" sz="2400" dirty="0" smtClean="0">
                <a:solidFill>
                  <a:schemeClr val="bg1"/>
                </a:solidFill>
              </a:rPr>
              <a:t>de la taille des gouvernements locaux</a:t>
            </a:r>
          </a:p>
        </p:txBody>
      </p:sp>
      <p:pic>
        <p:nvPicPr>
          <p:cNvPr id="29699" name="Picture 4"/>
          <p:cNvPicPr>
            <a:picLocks noGrp="1" noChangeAspect="1" noChangeArrowheads="1"/>
          </p:cNvPicPr>
          <p:nvPr>
            <p:ph idx="1"/>
          </p:nvPr>
        </p:nvPicPr>
        <p:blipFill>
          <a:blip r:embed="rId2" cstate="print"/>
          <a:srcRect/>
          <a:stretch>
            <a:fillRect/>
          </a:stretch>
        </p:blipFill>
        <p:spPr>
          <a:xfrm>
            <a:off x="4813300" y="0"/>
            <a:ext cx="4330700" cy="6411913"/>
          </a:xfrm>
          <a:noFill/>
        </p:spPr>
      </p:pic>
      <p:sp>
        <p:nvSpPr>
          <p:cNvPr id="29700" name="Rectangle 6"/>
          <p:cNvSpPr>
            <a:spLocks noChangeArrowheads="1"/>
          </p:cNvSpPr>
          <p:nvPr/>
        </p:nvSpPr>
        <p:spPr bwMode="auto">
          <a:xfrm>
            <a:off x="0" y="1090613"/>
            <a:ext cx="4344988" cy="4525962"/>
          </a:xfrm>
          <a:prstGeom prst="rect">
            <a:avLst/>
          </a:prstGeom>
          <a:noFill/>
          <a:ln w="9525">
            <a:noFill/>
            <a:miter lim="800000"/>
            <a:headEnd/>
            <a:tailEnd/>
          </a:ln>
        </p:spPr>
        <p:txBody>
          <a:bodyPr/>
          <a:lstStyle/>
          <a:p>
            <a:pPr marL="742950" lvl="1" indent="-285750">
              <a:spcBef>
                <a:spcPct val="20000"/>
              </a:spcBef>
              <a:buFontTx/>
              <a:buChar char="–"/>
            </a:pPr>
            <a:r>
              <a:rPr lang="fr-FR" sz="2000" dirty="0" smtClean="0"/>
              <a:t>Au </a:t>
            </a:r>
            <a:r>
              <a:rPr lang="fr-FR" sz="2000" dirty="0"/>
              <a:t>niveau régional : </a:t>
            </a:r>
          </a:p>
          <a:p>
            <a:pPr marL="1143000" lvl="2" indent="-228600">
              <a:spcBef>
                <a:spcPct val="20000"/>
              </a:spcBef>
              <a:buFontTx/>
              <a:buChar char="•"/>
            </a:pPr>
            <a:r>
              <a:rPr lang="fr-FR" sz="1600" dirty="0"/>
              <a:t>Allemagne : Rhénanie du Nord, 17 M d’hab. contre la Sarre (1 M) ou Brème (0,7 M)</a:t>
            </a:r>
          </a:p>
          <a:p>
            <a:pPr marL="1143000" lvl="2" indent="-228600">
              <a:spcBef>
                <a:spcPct val="20000"/>
              </a:spcBef>
              <a:buFontTx/>
              <a:buChar char="•"/>
            </a:pPr>
            <a:r>
              <a:rPr lang="fr-FR" sz="1600" dirty="0"/>
              <a:t>Italie : Lombardie (9 M) contre le val d’Aoste (0,12 M)</a:t>
            </a:r>
          </a:p>
          <a:p>
            <a:pPr marL="1143000" lvl="2" indent="-228600">
              <a:spcBef>
                <a:spcPct val="20000"/>
              </a:spcBef>
              <a:buFontTx/>
              <a:buChar char="•"/>
            </a:pPr>
            <a:r>
              <a:rPr lang="fr-FR" sz="1600" dirty="0"/>
              <a:t>Espagne : Andalousie (7M) contre La Rioja (0,26 M)</a:t>
            </a:r>
          </a:p>
          <a:p>
            <a:pPr marL="742950" lvl="1" indent="-285750">
              <a:spcBef>
                <a:spcPct val="20000"/>
              </a:spcBef>
              <a:buFontTx/>
              <a:buChar char="–"/>
            </a:pPr>
            <a:r>
              <a:rPr lang="fr-FR" sz="2000" dirty="0"/>
              <a:t>Au niveau municipal  : </a:t>
            </a:r>
          </a:p>
          <a:p>
            <a:pPr marL="1143000" lvl="2" indent="-228600">
              <a:spcBef>
                <a:spcPct val="20000"/>
              </a:spcBef>
              <a:buFontTx/>
              <a:buChar char="•"/>
            </a:pPr>
            <a:r>
              <a:rPr lang="fr-FR" sz="1400" dirty="0"/>
              <a:t>L’échelon de base regroupe 91316 municipalités, distribuées de manière inégale sur le territoire européen : Près de 80% d’entre elles se situent dans seulement 5 pays : </a:t>
            </a:r>
          </a:p>
          <a:p>
            <a:pPr marL="1143000" lvl="2" indent="-228600">
              <a:spcBef>
                <a:spcPct val="20000"/>
              </a:spcBef>
              <a:buFontTx/>
              <a:buChar char="•"/>
            </a:pPr>
            <a:r>
              <a:rPr lang="fr-FR" sz="1400" dirty="0"/>
              <a:t>la France (40%),</a:t>
            </a:r>
          </a:p>
          <a:p>
            <a:pPr marL="1143000" lvl="2" indent="-228600">
              <a:spcBef>
                <a:spcPct val="20000"/>
              </a:spcBef>
              <a:buFontTx/>
              <a:buChar char="•"/>
            </a:pPr>
            <a:r>
              <a:rPr lang="fr-FR" sz="1400" dirty="0"/>
              <a:t>l’Allemagne (14%), l’Espagne et l’Italie (9 % chacune) et la République tchèque (7%)</a:t>
            </a:r>
          </a:p>
        </p:txBody>
      </p:sp>
      <p:sp>
        <p:nvSpPr>
          <p:cNvPr id="29701" name="Rectangle 7"/>
          <p:cNvSpPr>
            <a:spLocks noChangeArrowheads="1"/>
          </p:cNvSpPr>
          <p:nvPr/>
        </p:nvSpPr>
        <p:spPr bwMode="auto">
          <a:xfrm>
            <a:off x="4930775" y="6380163"/>
            <a:ext cx="3911600" cy="365125"/>
          </a:xfrm>
          <a:prstGeom prst="rect">
            <a:avLst/>
          </a:prstGeom>
          <a:noFill/>
          <a:ln w="9525">
            <a:noFill/>
            <a:miter lim="800000"/>
            <a:headEnd/>
            <a:tailEnd/>
          </a:ln>
        </p:spPr>
        <p:txBody>
          <a:bodyPr>
            <a:spAutoFit/>
          </a:bodyPr>
          <a:lstStyle/>
          <a:p>
            <a:r>
              <a:rPr lang="fr-FR" sz="900"/>
              <a:t>Source:  Dexia, 2008, </a:t>
            </a:r>
            <a:r>
              <a:rPr lang="fr-FR" sz="900" i="1"/>
              <a:t>Finances publiques territoriales dans l’Union européenne</a:t>
            </a:r>
            <a:r>
              <a:rPr lang="fr-FR" sz="900"/>
              <a:t>, note de conjoncture, décembre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2962" y="0"/>
            <a:ext cx="9306962" cy="968721"/>
          </a:xfrm>
        </p:spPr>
        <p:txBody>
          <a:bodyPr>
            <a:noAutofit/>
          </a:bodyPr>
          <a:lstStyle/>
          <a:p>
            <a:pPr marL="825500" indent="-825500" eaLnBrk="1" hangingPunct="1"/>
            <a:r>
              <a:rPr lang="fr-FR" sz="3600" dirty="0" smtClean="0">
                <a:solidFill>
                  <a:schemeClr val="bg1"/>
                </a:solidFill>
              </a:rPr>
              <a:t>I-c </a:t>
            </a:r>
            <a:r>
              <a:rPr lang="fr-FR" sz="3600" dirty="0" smtClean="0"/>
              <a:t>L’acte I de la décentralisation en France</a:t>
            </a:r>
          </a:p>
        </p:txBody>
      </p:sp>
      <p:sp>
        <p:nvSpPr>
          <p:cNvPr id="2" name="Rectangle 1"/>
          <p:cNvSpPr/>
          <p:nvPr/>
        </p:nvSpPr>
        <p:spPr>
          <a:xfrm>
            <a:off x="199176" y="1522742"/>
            <a:ext cx="8355579" cy="3687163"/>
          </a:xfrm>
          <a:prstGeom prst="rect">
            <a:avLst/>
          </a:prstGeom>
        </p:spPr>
        <p:txBody>
          <a:bodyPr wrap="square">
            <a:spAutoFit/>
          </a:bodyPr>
          <a:lstStyle/>
          <a:p>
            <a:pPr marL="342900" indent="-342900" algn="just" eaLnBrk="1" hangingPunct="1">
              <a:lnSpc>
                <a:spcPct val="80000"/>
              </a:lnSpc>
              <a:buFont typeface="Arial" panose="020B0604020202020204" pitchFamily="34" charset="0"/>
              <a:buChar char="•"/>
            </a:pPr>
            <a:r>
              <a:rPr lang="fr-FR" sz="3200" dirty="0"/>
              <a:t>Les deux grands chantiers de l’acte I  </a:t>
            </a:r>
            <a:endParaRPr lang="fr-FR" sz="3200" dirty="0" smtClean="0"/>
          </a:p>
          <a:p>
            <a:pPr marL="342900" indent="-342900" algn="just" eaLnBrk="1" hangingPunct="1">
              <a:lnSpc>
                <a:spcPct val="80000"/>
              </a:lnSpc>
              <a:buFont typeface="Arial" panose="020B0604020202020204" pitchFamily="34" charset="0"/>
              <a:buChar char="•"/>
            </a:pPr>
            <a:endParaRPr lang="fr-FR" sz="3200" dirty="0"/>
          </a:p>
          <a:p>
            <a:pPr marL="971550" lvl="1" indent="-514350" algn="just" eaLnBrk="1" hangingPunct="1">
              <a:lnSpc>
                <a:spcPct val="80000"/>
              </a:lnSpc>
              <a:buFont typeface="+mj-lt"/>
              <a:buAutoNum type="arabicPeriod"/>
            </a:pPr>
            <a:r>
              <a:rPr lang="fr-FR" sz="2800" dirty="0"/>
              <a:t>La libre administration des collectivités territoriales</a:t>
            </a:r>
          </a:p>
          <a:p>
            <a:pPr marL="1200150" lvl="2" indent="-285750" algn="just" eaLnBrk="1" hangingPunct="1">
              <a:lnSpc>
                <a:spcPct val="80000"/>
              </a:lnSpc>
              <a:buFont typeface="Arial" panose="020B0604020202020204" pitchFamily="34" charset="0"/>
              <a:buChar char="•"/>
            </a:pPr>
            <a:r>
              <a:rPr lang="fr-FR" sz="2400" dirty="0"/>
              <a:t>Loi Defferre du 2 mars 1982 :"Loi relative aux droits et libertés des communes, des départements et des </a:t>
            </a:r>
            <a:r>
              <a:rPr lang="fr-FR" sz="2400" dirty="0" smtClean="0"/>
              <a:t>régions »</a:t>
            </a:r>
          </a:p>
          <a:p>
            <a:pPr marL="1200150" lvl="2" indent="-285750" algn="just" eaLnBrk="1" hangingPunct="1">
              <a:lnSpc>
                <a:spcPct val="80000"/>
              </a:lnSpc>
              <a:buFont typeface="Arial" panose="020B0604020202020204" pitchFamily="34" charset="0"/>
              <a:buChar char="•"/>
            </a:pPr>
            <a:endParaRPr lang="fr-FR" sz="2400" dirty="0" smtClean="0"/>
          </a:p>
          <a:p>
            <a:pPr marL="971550" lvl="1" indent="-514350" algn="just">
              <a:lnSpc>
                <a:spcPct val="80000"/>
              </a:lnSpc>
              <a:buFont typeface="+mj-lt"/>
              <a:buAutoNum type="arabicPeriod"/>
            </a:pPr>
            <a:r>
              <a:rPr lang="fr-FR" sz="2800" dirty="0" smtClean="0"/>
              <a:t>Les </a:t>
            </a:r>
            <a:r>
              <a:rPr lang="fr-FR" sz="2800" dirty="0"/>
              <a:t>transferts  de compétences</a:t>
            </a:r>
          </a:p>
          <a:p>
            <a:pPr marL="1200150" lvl="2" indent="-285750" algn="just" eaLnBrk="1" hangingPunct="1">
              <a:lnSpc>
                <a:spcPct val="80000"/>
              </a:lnSpc>
              <a:buFont typeface="Arial" panose="020B0604020202020204" pitchFamily="34" charset="0"/>
              <a:buChar char="•"/>
            </a:pPr>
            <a:r>
              <a:rPr lang="fr-FR" sz="2400" dirty="0"/>
              <a:t>Lois du 17 janvier 1983, 22 juillet 1983 et du 25 janvier 1985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1163" y="196850"/>
            <a:ext cx="8229600" cy="692150"/>
          </a:xfrm>
        </p:spPr>
        <p:txBody>
          <a:bodyPr>
            <a:normAutofit fontScale="90000"/>
          </a:bodyPr>
          <a:lstStyle/>
          <a:p>
            <a:pPr marL="825500" indent="-825500" eaLnBrk="1" hangingPunct="1"/>
            <a:r>
              <a:rPr lang="fr-FR" sz="3200" dirty="0" smtClean="0">
                <a:solidFill>
                  <a:schemeClr val="tx1"/>
                </a:solidFill>
              </a:rPr>
              <a:t>I c) </a:t>
            </a:r>
            <a:r>
              <a:rPr lang="fr-FR" sz="3200" dirty="0" smtClean="0"/>
              <a:t>L’acte I de la décentralisation en France</a:t>
            </a:r>
          </a:p>
        </p:txBody>
      </p:sp>
      <p:sp>
        <p:nvSpPr>
          <p:cNvPr id="34819" name="Rectangle 3"/>
          <p:cNvSpPr>
            <a:spLocks noGrp="1" noChangeArrowheads="1"/>
          </p:cNvSpPr>
          <p:nvPr>
            <p:ph idx="1"/>
          </p:nvPr>
        </p:nvSpPr>
        <p:spPr>
          <a:xfrm>
            <a:off x="103188" y="1202767"/>
            <a:ext cx="8845550" cy="5023181"/>
          </a:xfrm>
        </p:spPr>
        <p:txBody>
          <a:bodyPr/>
          <a:lstStyle/>
          <a:p>
            <a:pPr marL="514350" indent="-514350" algn="just" eaLnBrk="1" hangingPunct="1">
              <a:lnSpc>
                <a:spcPct val="80000"/>
              </a:lnSpc>
              <a:buAutoNum type="arabicParenR"/>
            </a:pPr>
            <a:r>
              <a:rPr lang="fr-FR" sz="2800" dirty="0" smtClean="0"/>
              <a:t>La libre administration des collectivités territoriales</a:t>
            </a:r>
          </a:p>
          <a:p>
            <a:pPr lvl="1" algn="just" eaLnBrk="1" hangingPunct="1">
              <a:lnSpc>
                <a:spcPct val="80000"/>
              </a:lnSpc>
            </a:pPr>
            <a:r>
              <a:rPr lang="fr-FR" sz="2000" dirty="0" smtClean="0"/>
              <a:t>Communes, départements et  régions: trois niveaux de collectivités territoriales</a:t>
            </a:r>
          </a:p>
          <a:p>
            <a:pPr lvl="2" algn="just" eaLnBrk="1" hangingPunct="1">
              <a:lnSpc>
                <a:spcPct val="80000"/>
              </a:lnSpc>
            </a:pPr>
            <a:r>
              <a:rPr lang="fr-FR" sz="1600" dirty="0" smtClean="0"/>
              <a:t>Transfert </a:t>
            </a:r>
            <a:r>
              <a:rPr lang="fr-FR" sz="1600" dirty="0"/>
              <a:t>de l'exécutif du département au président du Conseil </a:t>
            </a:r>
            <a:r>
              <a:rPr lang="fr-FR" sz="1600" dirty="0" smtClean="0"/>
              <a:t>Général</a:t>
            </a:r>
          </a:p>
          <a:p>
            <a:pPr lvl="2" algn="just" eaLnBrk="1" hangingPunct="1">
              <a:lnSpc>
                <a:spcPct val="80000"/>
              </a:lnSpc>
            </a:pPr>
            <a:r>
              <a:rPr lang="fr-FR" sz="1600" dirty="0" smtClean="0"/>
              <a:t>Attribution </a:t>
            </a:r>
            <a:r>
              <a:rPr lang="fr-FR" sz="1600" dirty="0"/>
              <a:t>aux régions du statut de collectivité territoriale </a:t>
            </a:r>
            <a:endParaRPr lang="fr-FR" sz="1600" dirty="0" smtClean="0"/>
          </a:p>
          <a:p>
            <a:pPr lvl="2" algn="just" eaLnBrk="1" hangingPunct="1">
              <a:lnSpc>
                <a:spcPct val="80000"/>
              </a:lnSpc>
            </a:pPr>
            <a:endParaRPr lang="fr-FR" sz="1600" dirty="0"/>
          </a:p>
          <a:p>
            <a:pPr lvl="1" algn="just" eaLnBrk="1" hangingPunct="1">
              <a:lnSpc>
                <a:spcPct val="80000"/>
              </a:lnSpc>
            </a:pPr>
            <a:r>
              <a:rPr lang="fr-FR" sz="2000" dirty="0" smtClean="0"/>
              <a:t>Le principe de libre administration des collectivités territoriales</a:t>
            </a:r>
          </a:p>
          <a:p>
            <a:pPr lvl="2" eaLnBrk="1" hangingPunct="1">
              <a:lnSpc>
                <a:spcPct val="80000"/>
              </a:lnSpc>
            </a:pPr>
            <a:r>
              <a:rPr lang="fr-FR" sz="1800" dirty="0" smtClean="0"/>
              <a:t>La loi du 2 mars 1982 harmonise les collectivités territoriales entre elles en énonçant dans son article 1er : « Les communes, les départements et les régions s’administrent librement par des conseils élus»</a:t>
            </a:r>
          </a:p>
          <a:p>
            <a:pPr lvl="2" eaLnBrk="1" hangingPunct="1">
              <a:lnSpc>
                <a:spcPct val="80000"/>
              </a:lnSpc>
            </a:pPr>
            <a:r>
              <a:rPr lang="fr-FR" sz="1800" dirty="0" smtClean="0"/>
              <a:t>La tutelle de l'Etat est allégée </a:t>
            </a:r>
          </a:p>
          <a:p>
            <a:pPr lvl="3" eaLnBrk="1" hangingPunct="1">
              <a:lnSpc>
                <a:spcPct val="80000"/>
              </a:lnSpc>
            </a:pPr>
            <a:r>
              <a:rPr lang="fr-FR" sz="1600" dirty="0" smtClean="0"/>
              <a:t>le contrôle  </a:t>
            </a:r>
            <a:r>
              <a:rPr lang="fr-FR" sz="1600" i="1" dirty="0" smtClean="0"/>
              <a:t>a priori</a:t>
            </a:r>
            <a:r>
              <a:rPr lang="fr-FR" sz="1600" dirty="0" smtClean="0"/>
              <a:t> des actes est supprimé : le représentant de l’Etat dans le département ne peut plus annuler lui-même les actes des collectivités ni en suspendre l’exécution</a:t>
            </a:r>
          </a:p>
          <a:p>
            <a:pPr lvl="3" eaLnBrk="1" hangingPunct="1">
              <a:lnSpc>
                <a:spcPct val="80000"/>
              </a:lnSpc>
            </a:pPr>
            <a:r>
              <a:rPr lang="fr-FR" sz="1600" dirty="0" smtClean="0"/>
              <a:t>Contrôle </a:t>
            </a:r>
            <a:r>
              <a:rPr lang="fr-FR" sz="1600" i="1" dirty="0" smtClean="0"/>
              <a:t>a posteriori  : </a:t>
            </a:r>
            <a:r>
              <a:rPr lang="fr-FR" sz="1600" dirty="0" smtClean="0"/>
              <a:t>de légalité et non d’opportunité</a:t>
            </a:r>
          </a:p>
          <a:p>
            <a:pPr lvl="4" eaLnBrk="1" hangingPunct="1">
              <a:lnSpc>
                <a:spcPct val="80000"/>
              </a:lnSpc>
            </a:pPr>
            <a:r>
              <a:rPr lang="fr-FR" sz="1600" dirty="0" smtClean="0"/>
              <a:t>par les préfets des actes obligatoirement transmis  : actes unilatéraux (délibérations, arrêtés…) ou contractuels (marchés publics, contrats d’emprunts…)</a:t>
            </a:r>
          </a:p>
          <a:p>
            <a:pPr lvl="4" eaLnBrk="1" hangingPunct="1">
              <a:lnSpc>
                <a:spcPct val="80000"/>
              </a:lnSpc>
            </a:pPr>
            <a:r>
              <a:rPr lang="fr-FR" sz="1600" dirty="0" smtClean="0"/>
              <a:t>par les tribunaux administratifs </a:t>
            </a:r>
          </a:p>
          <a:p>
            <a:pPr lvl="4" eaLnBrk="1" hangingPunct="1">
              <a:lnSpc>
                <a:spcPct val="80000"/>
              </a:lnSpc>
            </a:pPr>
            <a:r>
              <a:rPr lang="fr-FR" sz="1600" dirty="0" smtClean="0"/>
              <a:t>par les chambres régionales des comptes</a:t>
            </a:r>
          </a:p>
        </p:txBody>
      </p:sp>
    </p:spTree>
    <p:extLst>
      <p:ext uri="{BB962C8B-B14F-4D97-AF65-F5344CB8AC3E}">
        <p14:creationId xmlns:p14="http://schemas.microsoft.com/office/powerpoint/2010/main" val="1265663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itre 1 économie de la décentralisation ">
  <a:themeElements>
    <a:clrScheme name="Personnalisée 17">
      <a:dk1>
        <a:srgbClr val="000000"/>
      </a:dk1>
      <a:lt1>
        <a:srgbClr val="FFFFFF"/>
      </a:lt1>
      <a:dk2>
        <a:srgbClr val="BEAD8A"/>
      </a:dk2>
      <a:lt2>
        <a:srgbClr val="443A31"/>
      </a:lt2>
      <a:accent1>
        <a:srgbClr val="009DE0"/>
      </a:accent1>
      <a:accent2>
        <a:srgbClr val="63C6F5"/>
      </a:accent2>
      <a:accent3>
        <a:srgbClr val="9FDAF9"/>
      </a:accent3>
      <a:accent4>
        <a:srgbClr val="9F3E91"/>
      </a:accent4>
      <a:accent5>
        <a:srgbClr val="DACC52"/>
      </a:accent5>
      <a:accent6>
        <a:srgbClr val="EC6C43"/>
      </a:accent6>
      <a:hlink>
        <a:srgbClr val="9F3E91"/>
      </a:hlink>
      <a:folHlink>
        <a:srgbClr val="34B1A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chapitre 1 économie de la décentralisation </Template>
  <TotalTime>9812</TotalTime>
  <Words>4203</Words>
  <Application>Microsoft Office PowerPoint</Application>
  <PresentationFormat>Affichage à l'écran (4:3)</PresentationFormat>
  <Paragraphs>472</Paragraphs>
  <Slides>31</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Brix Slab Bold</vt:lpstr>
      <vt:lpstr>Calibri</vt:lpstr>
      <vt:lpstr>Lucida Grande</vt:lpstr>
      <vt:lpstr>MS Mincho</vt:lpstr>
      <vt:lpstr>Times New Roman</vt:lpstr>
      <vt:lpstr>TimesNewRoman</vt:lpstr>
      <vt:lpstr>Wingdings</vt:lpstr>
      <vt:lpstr>chapitre 1 économie de la décentralisation </vt:lpstr>
      <vt:lpstr>Chapitre 2 La répartition territoriale des compétences</vt:lpstr>
      <vt:lpstr>Plan du chapitre</vt:lpstr>
      <vt:lpstr>I- Le choix des niveaux de l’action territoriale</vt:lpstr>
      <vt:lpstr>I- Le choix des niveaux de l’action territoriale</vt:lpstr>
      <vt:lpstr>I-a Le nombre de niveaux</vt:lpstr>
      <vt:lpstr>I-a Le nombre de niveaux</vt:lpstr>
      <vt:lpstr>I-b L’hétérogénéité de la taille des gouvernements locaux</vt:lpstr>
      <vt:lpstr>I-c L’acte I de la décentralisation en France</vt:lpstr>
      <vt:lpstr>I c) L’acte I de la décentralisation en France</vt:lpstr>
      <vt:lpstr>I c) L’acte I de la décentralisation en France</vt:lpstr>
      <vt:lpstr>La décentralisation (acte I) : la répartition des compétences</vt:lpstr>
      <vt:lpstr>II Les modalités de répartition des compétences:  l’acte II de la décentralisation</vt:lpstr>
      <vt:lpstr>II- Les modalités de répartition des compétences:  l’acte II de la décentralisation</vt:lpstr>
      <vt:lpstr>II- Les modalités de répartition des compétences:  l’acte II de la décentralisation</vt:lpstr>
      <vt:lpstr>II- Les modalités de répartition des compétences:  l’acte II de la décentralisation</vt:lpstr>
      <vt:lpstr>Les nouveaux transferts de compétences de l’acte II : vue générale</vt:lpstr>
      <vt:lpstr>III- Les orientations récentes : l’acte III de la décentralisation  </vt:lpstr>
      <vt:lpstr>III-a La réforme régionale</vt:lpstr>
      <vt:lpstr>III-a) La réforme régionale</vt:lpstr>
      <vt:lpstr>Présentation PowerPoint</vt:lpstr>
      <vt:lpstr>III-a) La réforme régionale</vt:lpstr>
      <vt:lpstr>III-b La clarification des compétences des collectivités territoriales</vt:lpstr>
      <vt:lpstr>Exemple :  les aides aux entreprises</vt:lpstr>
      <vt:lpstr>Présentation PowerPoint</vt:lpstr>
      <vt:lpstr>III-b La clarification des compétences des collectivités territoriales</vt:lpstr>
      <vt:lpstr>IV-a Les caractéristiques budgétaires de la décentralisation  en France</vt:lpstr>
      <vt:lpstr>IV-a Le taux de décentralisation des dépenses publiques en France</vt:lpstr>
      <vt:lpstr>IV-a Le taux de décentralisation des dépenses publiques en France</vt:lpstr>
      <vt:lpstr>IV-a Le taux de décentralisation des dépenses publiques en France</vt:lpstr>
      <vt:lpstr>IV-b Les spécificités de la décentralisation en France</vt:lpstr>
      <vt:lpstr>IV-c) Les spécificités de la décentralisation : les domaines</vt:lpstr>
    </vt:vector>
  </TitlesOfParts>
  <Company>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Décentralisation et efficacité économique</dc:title>
  <dc:creator>Fred</dc:creator>
  <cp:lastModifiedBy>a-gaschet</cp:lastModifiedBy>
  <cp:revision>406</cp:revision>
  <dcterms:created xsi:type="dcterms:W3CDTF">2005-11-11T09:25:06Z</dcterms:created>
  <dcterms:modified xsi:type="dcterms:W3CDTF">2023-10-04T11:35:45Z</dcterms:modified>
</cp:coreProperties>
</file>