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9" r:id="rId4"/>
    <p:sldId id="260" r:id="rId5"/>
    <p:sldId id="261" r:id="rId6"/>
    <p:sldId id="262" r:id="rId7"/>
    <p:sldId id="263" r:id="rId8"/>
    <p:sldId id="265" r:id="rId9"/>
    <p:sldId id="264" r:id="rId10"/>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showGuides="1">
      <p:cViewPr varScale="1">
        <p:scale>
          <a:sx n="130" d="100"/>
          <a:sy n="130" d="100"/>
        </p:scale>
        <p:origin x="-1728"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Diapositive de titr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fr-FR" smtClean="0"/>
              <a:t>Cliquez et modifiez le titre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a:p>
        </p:txBody>
      </p:sp>
      <p:sp>
        <p:nvSpPr>
          <p:cNvPr id="4" name="Date Placeholder 3"/>
          <p:cNvSpPr>
            <a:spLocks noGrp="1"/>
          </p:cNvSpPr>
          <p:nvPr>
            <p:ph type="dt" sz="half" idx="10"/>
          </p:nvPr>
        </p:nvSpPr>
        <p:spPr/>
        <p:txBody>
          <a:bodyPr/>
          <a:lstStyle/>
          <a:p>
            <a:fld id="{1B580863-2744-3F46-8B41-6F6E3A3AD9ED}" type="datetimeFigureOut">
              <a:rPr lang="fr-FR" smtClean="0"/>
              <a:pPr/>
              <a:t>26/06/17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4776BE6-7F00-9843-B1B5-640A6FFCC8B1}"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fr-FR" smtClean="0"/>
              <a:t>Cliquez et modifiez le titre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1B580863-2744-3F46-8B41-6F6E3A3AD9ED}" type="datetimeFigureOut">
              <a:rPr lang="fr-FR" smtClean="0"/>
              <a:pPr/>
              <a:t>26/06/17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4776BE6-7F00-9843-B1B5-640A6FFCC8B1}" type="slidenum">
              <a:rPr lang="fr-FR" smtClean="0"/>
              <a:pPr/>
              <a:t>‹#›</a:t>
            </a:fld>
            <a:endParaRPr lang="fr-FR"/>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1B580863-2744-3F46-8B41-6F6E3A3AD9ED}" type="datetimeFigureOut">
              <a:rPr lang="fr-FR" smtClean="0"/>
              <a:pPr/>
              <a:t>26/06/17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4776BE6-7F00-9843-B1B5-640A6FFCC8B1}" type="slidenum">
              <a:rPr lang="fr-FR" smtClean="0"/>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fr-FR" smtClean="0"/>
              <a:t>Cliquez et modifiez le titre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1B580863-2744-3F46-8B41-6F6E3A3AD9ED}" type="datetimeFigureOut">
              <a:rPr lang="fr-FR" smtClean="0"/>
              <a:pPr/>
              <a:t>26/06/17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4776BE6-7F00-9843-B1B5-640A6FFCC8B1}"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1B580863-2744-3F46-8B41-6F6E3A3AD9ED}" type="datetimeFigureOut">
              <a:rPr lang="fr-FR" smtClean="0"/>
              <a:pPr/>
              <a:t>26/06/17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4776BE6-7F00-9843-B1B5-640A6FFCC8B1}"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Diapositive de titre avec imag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fr-FR" smtClean="0"/>
              <a:t>Cliquez et modifiez le titre</a:t>
            </a:r>
            <a:endParaRPr/>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a:p>
        </p:txBody>
      </p:sp>
      <p:sp>
        <p:nvSpPr>
          <p:cNvPr id="4" name="Date Placeholder 3"/>
          <p:cNvSpPr>
            <a:spLocks noGrp="1"/>
          </p:cNvSpPr>
          <p:nvPr>
            <p:ph type="dt" sz="half" idx="10"/>
          </p:nvPr>
        </p:nvSpPr>
        <p:spPr/>
        <p:txBody>
          <a:bodyPr/>
          <a:lstStyle/>
          <a:p>
            <a:fld id="{1B580863-2744-3F46-8B41-6F6E3A3AD9ED}" type="datetimeFigureOut">
              <a:rPr lang="fr-FR" smtClean="0"/>
              <a:pPr/>
              <a:t>26/06/17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1AA4845-A08A-4DF4-8D99-E2E7B6D41C67}" type="slidenum">
              <a:rPr/>
              <a:pPr/>
              <a:t>‹#›</a:t>
            </a:fld>
            <a:endParaRPr/>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fr-FR" smtClean="0"/>
              <a:t>Cliquez et modifiez le titre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1B580863-2744-3F46-8B41-6F6E3A3AD9ED}" type="datetimeFigureOut">
              <a:rPr lang="fr-FR" smtClean="0"/>
              <a:pPr/>
              <a:t>26/06/17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4776BE6-7F00-9843-B1B5-640A6FFCC8B1}"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fr-FR" smtClean="0"/>
              <a:t>Cliquez et modifiez le titre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1B580863-2744-3F46-8B41-6F6E3A3AD9ED}" type="datetimeFigureOut">
              <a:rPr lang="fr-FR" smtClean="0"/>
              <a:pPr/>
              <a:t>26/06/17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4776BE6-7F00-9843-B1B5-640A6FFCC8B1}"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7" name="Date Placeholder 6"/>
          <p:cNvSpPr>
            <a:spLocks noGrp="1"/>
          </p:cNvSpPr>
          <p:nvPr>
            <p:ph type="dt" sz="half" idx="10"/>
          </p:nvPr>
        </p:nvSpPr>
        <p:spPr/>
        <p:txBody>
          <a:bodyPr/>
          <a:lstStyle/>
          <a:p>
            <a:fld id="{1B580863-2744-3F46-8B41-6F6E3A3AD9ED}" type="datetimeFigureOut">
              <a:rPr lang="fr-FR" smtClean="0"/>
              <a:pPr/>
              <a:t>26/06/17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4776BE6-7F00-9843-B1B5-640A6FFCC8B1}"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1B580863-2744-3F46-8B41-6F6E3A3AD9ED}" type="datetimeFigureOut">
              <a:rPr lang="fr-FR" smtClean="0"/>
              <a:pPr/>
              <a:t>26/06/17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4776BE6-7F00-9843-B1B5-640A6FFCC8B1}"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580863-2744-3F46-8B41-6F6E3A3AD9ED}" type="datetimeFigureOut">
              <a:rPr lang="fr-FR" smtClean="0"/>
              <a:pPr/>
              <a:t>26/06/17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4776BE6-7F00-9843-B1B5-640A6FFCC8B1}"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fr-FR" smtClean="0"/>
              <a:t>Cliquez et modifiez le titre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1B580863-2744-3F46-8B41-6F6E3A3AD9ED}" type="datetimeFigureOut">
              <a:rPr lang="fr-FR" smtClean="0"/>
              <a:pPr/>
              <a:t>26/06/17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4776BE6-7F00-9843-B1B5-640A6FFCC8B1}"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fr-FR" smtClean="0"/>
              <a:t>Cliquez et modifiez le titre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1B580863-2744-3F46-8B41-6F6E3A3AD9ED}" type="datetimeFigureOut">
              <a:rPr lang="fr-FR" smtClean="0"/>
              <a:pPr/>
              <a:t>26/06/17</a:t>
            </a:fld>
            <a:endParaRPr lang="fr-FR"/>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fr-FR"/>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64776BE6-7F00-9843-B1B5-640A6FFCC8B1}"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les types de cours (résumé)</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52400"/>
            <a:ext cx="8042276" cy="758732"/>
          </a:xfrm>
        </p:spPr>
        <p:txBody>
          <a:bodyPr/>
          <a:lstStyle/>
          <a:p>
            <a:r>
              <a:rPr lang="fr-FR" dirty="0" smtClean="0"/>
              <a:t>Les types de cours</a:t>
            </a:r>
            <a:endParaRPr lang="fr-FR" dirty="0"/>
          </a:p>
        </p:txBody>
      </p:sp>
      <p:sp>
        <p:nvSpPr>
          <p:cNvPr id="3" name="Espace réservé du contenu 2"/>
          <p:cNvSpPr>
            <a:spLocks noGrp="1"/>
          </p:cNvSpPr>
          <p:nvPr>
            <p:ph idx="1"/>
          </p:nvPr>
        </p:nvSpPr>
        <p:spPr>
          <a:xfrm>
            <a:off x="457200" y="838200"/>
            <a:ext cx="8229600" cy="1295399"/>
          </a:xfrm>
        </p:spPr>
        <p:txBody>
          <a:bodyPr>
            <a:normAutofit/>
          </a:bodyPr>
          <a:lstStyle/>
          <a:p>
            <a:pPr>
              <a:buNone/>
            </a:pPr>
            <a:r>
              <a:rPr lang="fr-FR" dirty="0" smtClean="0"/>
              <a:t>C’est quoi ?</a:t>
            </a:r>
          </a:p>
          <a:p>
            <a:pPr>
              <a:buNone/>
            </a:pPr>
            <a:r>
              <a:rPr lang="fr-FR" dirty="0" smtClean="0"/>
              <a:t>			TD/TP/ED		(vs)			CM</a:t>
            </a:r>
            <a:endParaRPr lang="fr-FR" dirty="0"/>
          </a:p>
        </p:txBody>
      </p:sp>
      <p:sp>
        <p:nvSpPr>
          <p:cNvPr id="4" name="ZoneTexte 3"/>
          <p:cNvSpPr txBox="1"/>
          <p:nvPr/>
        </p:nvSpPr>
        <p:spPr>
          <a:xfrm>
            <a:off x="152400" y="1981200"/>
            <a:ext cx="5791200" cy="830997"/>
          </a:xfrm>
          <a:prstGeom prst="rect">
            <a:avLst/>
          </a:prstGeom>
          <a:noFill/>
        </p:spPr>
        <p:txBody>
          <a:bodyPr wrap="square" rtlCol="0">
            <a:spAutoFit/>
          </a:bodyPr>
          <a:lstStyle/>
          <a:p>
            <a:r>
              <a:rPr lang="fr-FR" sz="2400" b="1" dirty="0" smtClean="0"/>
              <a:t>T</a:t>
            </a:r>
            <a:r>
              <a:rPr lang="fr-FR" sz="2400" dirty="0" smtClean="0"/>
              <a:t> pour </a:t>
            </a:r>
            <a:r>
              <a:rPr lang="fr-FR" sz="2400" b="1" dirty="0" smtClean="0"/>
              <a:t>travaux   E</a:t>
            </a:r>
            <a:r>
              <a:rPr lang="fr-FR" sz="2400" dirty="0" smtClean="0"/>
              <a:t> pour </a:t>
            </a:r>
            <a:r>
              <a:rPr lang="fr-FR" sz="2400" b="1" dirty="0" smtClean="0"/>
              <a:t>enseignement</a:t>
            </a:r>
          </a:p>
          <a:p>
            <a:r>
              <a:rPr lang="fr-FR" sz="2400" b="1" dirty="0" smtClean="0"/>
              <a:t>P</a:t>
            </a:r>
            <a:r>
              <a:rPr lang="fr-FR" sz="2400" dirty="0" smtClean="0"/>
              <a:t> pour </a:t>
            </a:r>
            <a:r>
              <a:rPr lang="fr-FR" sz="2400" b="1" dirty="0" smtClean="0"/>
              <a:t>Pratique</a:t>
            </a:r>
            <a:r>
              <a:rPr lang="fr-FR" sz="2400" dirty="0" smtClean="0"/>
              <a:t>	</a:t>
            </a:r>
            <a:r>
              <a:rPr lang="fr-FR" sz="2400" b="1" dirty="0" smtClean="0"/>
              <a:t>D</a:t>
            </a:r>
            <a:r>
              <a:rPr lang="fr-FR" sz="2400" dirty="0" smtClean="0"/>
              <a:t> pour </a:t>
            </a:r>
            <a:r>
              <a:rPr lang="fr-FR" sz="2400" b="1" dirty="0" smtClean="0"/>
              <a:t>Dirigé</a:t>
            </a:r>
            <a:endParaRPr lang="fr-FR" sz="2400" dirty="0" smtClean="0"/>
          </a:p>
        </p:txBody>
      </p:sp>
      <p:sp>
        <p:nvSpPr>
          <p:cNvPr id="5" name="Espace réservé du contenu 2"/>
          <p:cNvSpPr txBox="1">
            <a:spLocks/>
          </p:cNvSpPr>
          <p:nvPr/>
        </p:nvSpPr>
        <p:spPr>
          <a:xfrm>
            <a:off x="457200" y="2819401"/>
            <a:ext cx="8229600" cy="685799"/>
          </a:xfrm>
          <a:prstGeom prst="rect">
            <a:avLst/>
          </a:prstGeom>
        </p:spPr>
        <p:txBody>
          <a:bodyPr vert="horz" lIns="91440" tIns="45720" rIns="91440" bIns="45720" rtlCol="0">
            <a:normAutofit/>
          </a:bodyPr>
          <a:lstStyle/>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Quelles</a:t>
            </a:r>
            <a:r>
              <a:rPr kumimoji="0" lang="fr-FR" sz="3200" b="0" i="0" u="none" strike="noStrike" kern="1200" cap="none" spc="0" normalizeH="0" noProof="0" dirty="0" smtClean="0">
                <a:ln>
                  <a:noFill/>
                </a:ln>
                <a:solidFill>
                  <a:schemeClr val="tx1"/>
                </a:solidFill>
                <a:effectLst/>
                <a:uLnTx/>
                <a:uFillTx/>
                <a:latin typeface="+mn-lt"/>
                <a:ea typeface="+mn-ea"/>
                <a:cs typeface="+mn-cs"/>
              </a:rPr>
              <a:t> sont les trois différences ?</a:t>
            </a: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ZoneTexte 5"/>
          <p:cNvSpPr txBox="1"/>
          <p:nvPr/>
        </p:nvSpPr>
        <p:spPr>
          <a:xfrm>
            <a:off x="0" y="3482876"/>
            <a:ext cx="9372600" cy="3046988"/>
          </a:xfrm>
          <a:prstGeom prst="rect">
            <a:avLst/>
          </a:prstGeom>
          <a:noFill/>
        </p:spPr>
        <p:txBody>
          <a:bodyPr wrap="square" rtlCol="0">
            <a:spAutoFit/>
          </a:bodyPr>
          <a:lstStyle/>
          <a:p>
            <a:pPr marL="457200" indent="-457200">
              <a:buAutoNum type="arabicPeriod"/>
            </a:pPr>
            <a:r>
              <a:rPr lang="fr-FR" sz="2400" dirty="0" smtClean="0"/>
              <a:t>Lieux :             </a:t>
            </a:r>
            <a:r>
              <a:rPr lang="fr-FR" sz="2400" dirty="0" smtClean="0">
                <a:latin typeface="Times New Roman"/>
                <a:cs typeface="Times New Roman"/>
              </a:rPr>
              <a:t>salle/laboratoire 	  (vs) amphithéâ</a:t>
            </a:r>
            <a:r>
              <a:rPr lang="fr-FR" sz="2400" dirty="0" smtClean="0"/>
              <a:t>tre</a:t>
            </a:r>
          </a:p>
          <a:p>
            <a:pPr marL="457200" indent="-457200">
              <a:buAutoNum type="arabicPeriod"/>
            </a:pPr>
            <a:r>
              <a:rPr lang="fr-FR" sz="2400" dirty="0" smtClean="0"/>
              <a:t>Nombre d’étudiants: </a:t>
            </a:r>
            <a:r>
              <a:rPr lang="fr-FR" sz="2400" dirty="0" smtClean="0">
                <a:latin typeface="Times New Roman"/>
                <a:cs typeface="Times New Roman"/>
              </a:rPr>
              <a:t>(max 30)	  (vs)  minimum 30</a:t>
            </a:r>
          </a:p>
          <a:p>
            <a:pPr marL="457200" indent="-457200">
              <a:buAutoNum type="arabicPeriod"/>
            </a:pPr>
            <a:r>
              <a:rPr lang="fr-FR" sz="2400" dirty="0" smtClean="0"/>
              <a:t>Enseignement: </a:t>
            </a:r>
            <a:r>
              <a:rPr lang="fr-FR" sz="2400" dirty="0" smtClean="0">
                <a:latin typeface="Times New Roman"/>
                <a:cs typeface="Times New Roman"/>
              </a:rPr>
              <a:t>pratique interactif ?(vs) théories magistral</a:t>
            </a:r>
          </a:p>
          <a:p>
            <a:pPr marL="457200" indent="-457200"/>
            <a:r>
              <a:rPr lang="fr-FR" sz="2400" dirty="0" smtClean="0"/>
              <a:t>              </a:t>
            </a:r>
            <a:r>
              <a:rPr lang="fr-FR" sz="2400" dirty="0" smtClean="0">
                <a:latin typeface="Times New Roman"/>
                <a:cs typeface="Times New Roman"/>
              </a:rPr>
              <a:t>répondre à des questions ?     	      prendre des notes sans parler </a:t>
            </a:r>
          </a:p>
          <a:p>
            <a:pPr marL="457200" indent="-457200"/>
            <a:r>
              <a:rPr lang="fr-FR" sz="2400" dirty="0" smtClean="0">
                <a:latin typeface="Times New Roman"/>
                <a:cs typeface="Times New Roman"/>
              </a:rPr>
              <a:t>                     faire du sport agir ? 			explication très approfondie			</a:t>
            </a:r>
            <a:endParaRPr lang="fr-FR" sz="2400" dirty="0" smtClean="0"/>
          </a:p>
          <a:p>
            <a:pPr marL="457200" indent="-457200" algn="ctr"/>
            <a:r>
              <a:rPr lang="fr-FR" sz="2400" dirty="0" smtClean="0"/>
              <a:t>Un CM est toujours lié à un TD/TP/ED</a:t>
            </a:r>
          </a:p>
          <a:p>
            <a:pPr marL="457200" indent="-457200">
              <a:buAutoNum type="arabicPeriod"/>
            </a:pPr>
            <a:endParaRPr lang="fr-FR" sz="2400" dirty="0"/>
          </a:p>
        </p:txBody>
      </p:sp>
      <p:sp>
        <p:nvSpPr>
          <p:cNvPr id="7" name="ZoneTexte 6"/>
          <p:cNvSpPr txBox="1"/>
          <p:nvPr/>
        </p:nvSpPr>
        <p:spPr>
          <a:xfrm>
            <a:off x="6172200" y="2129135"/>
            <a:ext cx="2819400" cy="461665"/>
          </a:xfrm>
          <a:prstGeom prst="rect">
            <a:avLst/>
          </a:prstGeom>
          <a:noFill/>
        </p:spPr>
        <p:txBody>
          <a:bodyPr wrap="square" rtlCol="0">
            <a:spAutoFit/>
          </a:bodyPr>
          <a:lstStyle/>
          <a:p>
            <a:r>
              <a:rPr lang="fr-FR" sz="2400" b="1" dirty="0" smtClean="0"/>
              <a:t>C</a:t>
            </a:r>
            <a:r>
              <a:rPr lang="fr-FR" sz="2400" dirty="0" smtClean="0"/>
              <a:t>ours</a:t>
            </a:r>
            <a:r>
              <a:rPr lang="fr-FR" sz="2400" b="1" dirty="0" smtClean="0"/>
              <a:t> M</a:t>
            </a:r>
            <a:r>
              <a:rPr lang="fr-FR" sz="2400" dirty="0" smtClean="0"/>
              <a:t>agistraux</a:t>
            </a:r>
          </a:p>
        </p:txBody>
      </p:sp>
      <p:sp>
        <p:nvSpPr>
          <p:cNvPr id="11" name="Rectangle 10"/>
          <p:cNvSpPr/>
          <p:nvPr/>
        </p:nvSpPr>
        <p:spPr>
          <a:xfrm>
            <a:off x="4752478" y="4800600"/>
            <a:ext cx="581522" cy="369332"/>
          </a:xfrm>
          <a:prstGeom prst="rect">
            <a:avLst/>
          </a:prstGeom>
        </p:spPr>
        <p:txBody>
          <a:bodyPr wrap="none">
            <a:spAutoFit/>
          </a:bodyPr>
          <a:lstStyle/>
          <a:p>
            <a:r>
              <a:rPr lang="fr-FR" dirty="0" smtClean="0"/>
              <a:t>(vs)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durée des cours</a:t>
            </a:r>
            <a:endParaRPr lang="fr-FR" dirty="0"/>
          </a:p>
        </p:txBody>
      </p:sp>
      <p:sp>
        <p:nvSpPr>
          <p:cNvPr id="3" name="Espace réservé du contenu 2"/>
          <p:cNvSpPr>
            <a:spLocks noGrp="1"/>
          </p:cNvSpPr>
          <p:nvPr>
            <p:ph idx="1"/>
          </p:nvPr>
        </p:nvSpPr>
        <p:spPr>
          <a:xfrm>
            <a:off x="457200" y="1371600"/>
            <a:ext cx="8229600" cy="609600"/>
          </a:xfrm>
        </p:spPr>
        <p:txBody>
          <a:bodyPr>
            <a:normAutofit/>
          </a:bodyPr>
          <a:lstStyle/>
          <a:p>
            <a:pPr marL="0" indent="15875">
              <a:buNone/>
            </a:pPr>
            <a:r>
              <a:rPr lang="fr-FR" sz="3351" dirty="0" smtClean="0">
                <a:solidFill>
                  <a:schemeClr val="accent5">
                    <a:lumMod val="50000"/>
                  </a:schemeClr>
                </a:solidFill>
              </a:rPr>
              <a:t>durée d’un cours à l’université</a:t>
            </a:r>
            <a:endParaRPr lang="fr-FR" dirty="0">
              <a:solidFill>
                <a:schemeClr val="accent5">
                  <a:lumMod val="50000"/>
                </a:schemeClr>
              </a:solidFill>
            </a:endParaRPr>
          </a:p>
        </p:txBody>
      </p:sp>
      <p:sp>
        <p:nvSpPr>
          <p:cNvPr id="4" name="ZoneTexte 3"/>
          <p:cNvSpPr txBox="1"/>
          <p:nvPr/>
        </p:nvSpPr>
        <p:spPr>
          <a:xfrm>
            <a:off x="457200" y="1905000"/>
            <a:ext cx="8229600" cy="1569660"/>
          </a:xfrm>
          <a:prstGeom prst="rect">
            <a:avLst/>
          </a:prstGeom>
          <a:noFill/>
        </p:spPr>
        <p:txBody>
          <a:bodyPr wrap="square" rtlCol="0">
            <a:spAutoFit/>
          </a:bodyPr>
          <a:lstStyle/>
          <a:p>
            <a:r>
              <a:rPr lang="fr-FR" sz="2400" dirty="0" smtClean="0"/>
              <a:t>2h00 sans pause… </a:t>
            </a:r>
            <a:r>
              <a:rPr lang="fr-FR" sz="2400" b="1" dirty="0" smtClean="0"/>
              <a:t>Parce que c</a:t>
            </a:r>
            <a:r>
              <a:rPr lang="fr-FR" sz="2400" dirty="0" smtClean="0"/>
              <a:t>ontrairement aux anglo-saxons, le professeur doit donner toutes les informations en cours et les étudiants n’ont pas besoin de le préparer à la BU ou en lisant des articles.  </a:t>
            </a:r>
            <a:endParaRPr lang="fr-FR" sz="2400" dirty="0"/>
          </a:p>
        </p:txBody>
      </p:sp>
      <p:sp>
        <p:nvSpPr>
          <p:cNvPr id="7" name="Espace réservé du contenu 2"/>
          <p:cNvSpPr txBox="1">
            <a:spLocks/>
          </p:cNvSpPr>
          <p:nvPr/>
        </p:nvSpPr>
        <p:spPr>
          <a:xfrm>
            <a:off x="457200" y="4191000"/>
            <a:ext cx="8229600" cy="1219200"/>
          </a:xfrm>
          <a:prstGeom prst="rect">
            <a:avLst/>
          </a:prstGeom>
        </p:spPr>
        <p:txBody>
          <a:bodyPr vert="horz" lIns="91440" tIns="45720" rIns="91440" bIns="45720" rtlCol="0">
            <a:normAutofit/>
          </a:bodyPr>
          <a:lstStyle/>
          <a:p>
            <a:pPr marR="0" lvl="0" indent="15875" defTabSz="914400" fontAlgn="auto">
              <a:lnSpc>
                <a:spcPct val="100000"/>
              </a:lnSpc>
              <a:spcBef>
                <a:spcPts val="2000"/>
              </a:spcBef>
              <a:spcAft>
                <a:spcPts val="0"/>
              </a:spcAft>
              <a:buClr>
                <a:schemeClr val="accent1">
                  <a:lumMod val="60000"/>
                  <a:lumOff val="40000"/>
                </a:schemeClr>
              </a:buClr>
              <a:buSzPct val="110000"/>
              <a:tabLst/>
              <a:defRPr/>
            </a:pPr>
            <a:r>
              <a:rPr lang="fr-FR" sz="3351" dirty="0" smtClean="0">
                <a:solidFill>
                  <a:schemeClr val="accent5">
                    <a:lumMod val="50000"/>
                  </a:schemeClr>
                </a:solidFill>
              </a:rPr>
              <a:t>Est-il très difficile de suivre un cours pendant deux heures ?</a:t>
            </a:r>
          </a:p>
        </p:txBody>
      </p:sp>
      <p:sp>
        <p:nvSpPr>
          <p:cNvPr id="8" name="ZoneTexte 7"/>
          <p:cNvSpPr txBox="1"/>
          <p:nvPr/>
        </p:nvSpPr>
        <p:spPr>
          <a:xfrm>
            <a:off x="381000" y="4787205"/>
            <a:ext cx="8153400" cy="1384995"/>
          </a:xfrm>
          <a:prstGeom prst="rect">
            <a:avLst/>
          </a:prstGeom>
          <a:noFill/>
        </p:spPr>
        <p:txBody>
          <a:bodyPr wrap="square" rtlCol="0">
            <a:spAutoFit/>
          </a:bodyPr>
          <a:lstStyle/>
          <a:p>
            <a:r>
              <a:rPr lang="fr-FR" sz="2800" dirty="0" smtClean="0"/>
              <a:t>                                                OUI !! Au début jusqu’en octobre/février à peu près… puis on s’y habitue.</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types de professeur de TD</a:t>
            </a:r>
            <a:endParaRPr lang="fr-FR" dirty="0"/>
          </a:p>
        </p:txBody>
      </p:sp>
      <p:sp>
        <p:nvSpPr>
          <p:cNvPr id="3" name="Espace réservé du contenu 2"/>
          <p:cNvSpPr>
            <a:spLocks noGrp="1"/>
          </p:cNvSpPr>
          <p:nvPr>
            <p:ph idx="1"/>
          </p:nvPr>
        </p:nvSpPr>
        <p:spPr>
          <a:xfrm>
            <a:off x="533400" y="2133600"/>
            <a:ext cx="685800" cy="4153893"/>
          </a:xfrm>
        </p:spPr>
        <p:txBody>
          <a:bodyPr>
            <a:noAutofit/>
          </a:bodyPr>
          <a:lstStyle/>
          <a:p>
            <a:pPr>
              <a:buNone/>
            </a:pPr>
            <a:r>
              <a:rPr lang="fr-FR" sz="3400" dirty="0" err="1" smtClean="0">
                <a:sym typeface="Wingdings"/>
              </a:rPr>
              <a:t></a:t>
            </a:r>
            <a:endParaRPr lang="fr-FR" sz="3400" dirty="0" smtClean="0">
              <a:sym typeface="Wingdings"/>
            </a:endParaRPr>
          </a:p>
          <a:p>
            <a:pPr>
              <a:buNone/>
            </a:pPr>
            <a:endParaRPr lang="fr-FR" sz="200" dirty="0" smtClean="0">
              <a:sym typeface="Wingdings"/>
            </a:endParaRPr>
          </a:p>
          <a:p>
            <a:pPr>
              <a:buNone/>
            </a:pPr>
            <a:r>
              <a:rPr lang="fr-FR" sz="3400" dirty="0" err="1" smtClean="0">
                <a:sym typeface="Wingdings"/>
              </a:rPr>
              <a:t></a:t>
            </a:r>
            <a:endParaRPr lang="fr-FR" sz="3400" dirty="0" smtClean="0"/>
          </a:p>
          <a:p>
            <a:pPr>
              <a:buNone/>
            </a:pPr>
            <a:endParaRPr lang="fr-FR" sz="2700" dirty="0" smtClean="0">
              <a:sym typeface="Wingdings"/>
            </a:endParaRPr>
          </a:p>
          <a:p>
            <a:pPr>
              <a:buNone/>
            </a:pPr>
            <a:endParaRPr lang="fr-FR" sz="3400" dirty="0" smtClean="0">
              <a:sym typeface="Wingdings"/>
            </a:endParaRPr>
          </a:p>
          <a:p>
            <a:pPr>
              <a:buNone/>
            </a:pPr>
            <a:r>
              <a:rPr lang="fr-FR" sz="3400" dirty="0" err="1" smtClean="0">
                <a:sym typeface="Wingdings"/>
              </a:rPr>
              <a:t></a:t>
            </a:r>
            <a:endParaRPr lang="fr-FR" sz="3400" dirty="0"/>
          </a:p>
        </p:txBody>
      </p:sp>
      <p:sp>
        <p:nvSpPr>
          <p:cNvPr id="4" name="ZoneTexte 3"/>
          <p:cNvSpPr txBox="1"/>
          <p:nvPr/>
        </p:nvSpPr>
        <p:spPr>
          <a:xfrm>
            <a:off x="1143000" y="1972270"/>
            <a:ext cx="8001000" cy="923330"/>
          </a:xfrm>
          <a:prstGeom prst="rect">
            <a:avLst/>
          </a:prstGeom>
          <a:noFill/>
        </p:spPr>
        <p:txBody>
          <a:bodyPr wrap="square" rtlCol="0">
            <a:spAutoFit/>
          </a:bodyPr>
          <a:lstStyle/>
          <a:p>
            <a:r>
              <a:rPr lang="fr-FR" sz="2700" dirty="0" smtClean="0"/>
              <a:t>Le sympa : ce professeur veut des questions: il les accepte, vous y répond et vous aide</a:t>
            </a:r>
            <a:endParaRPr lang="fr-FR" sz="2700" dirty="0"/>
          </a:p>
        </p:txBody>
      </p:sp>
      <p:sp>
        <p:nvSpPr>
          <p:cNvPr id="5" name="ZoneTexte 4"/>
          <p:cNvSpPr txBox="1"/>
          <p:nvPr/>
        </p:nvSpPr>
        <p:spPr>
          <a:xfrm>
            <a:off x="990600" y="3200400"/>
            <a:ext cx="8001000" cy="923330"/>
          </a:xfrm>
          <a:prstGeom prst="rect">
            <a:avLst/>
          </a:prstGeom>
          <a:noFill/>
        </p:spPr>
        <p:txBody>
          <a:bodyPr wrap="square" rtlCol="0">
            <a:spAutoFit/>
          </a:bodyPr>
          <a:lstStyle/>
          <a:p>
            <a:r>
              <a:rPr lang="fr-FR" sz="2700" dirty="0" smtClean="0"/>
              <a:t>Le bof : ce professeur fait son TD comme un cours magistral. Il ne pose pas de questions.</a:t>
            </a:r>
            <a:endParaRPr lang="fr-FR" sz="2700" dirty="0"/>
          </a:p>
        </p:txBody>
      </p:sp>
      <p:sp>
        <p:nvSpPr>
          <p:cNvPr id="6" name="ZoneTexte 5"/>
          <p:cNvSpPr txBox="1"/>
          <p:nvPr/>
        </p:nvSpPr>
        <p:spPr>
          <a:xfrm>
            <a:off x="990600" y="5334000"/>
            <a:ext cx="8001000" cy="923330"/>
          </a:xfrm>
          <a:prstGeom prst="rect">
            <a:avLst/>
          </a:prstGeom>
          <a:noFill/>
        </p:spPr>
        <p:txBody>
          <a:bodyPr wrap="square" rtlCol="0">
            <a:spAutoFit/>
          </a:bodyPr>
          <a:lstStyle/>
          <a:p>
            <a:r>
              <a:rPr lang="fr-FR" sz="2700" dirty="0" smtClean="0"/>
              <a:t>Le pervers (1%): ce professeur veut paraître comme le sympa, mais à la 1</a:t>
            </a:r>
            <a:r>
              <a:rPr lang="fr-FR" sz="2700" baseline="30000" dirty="0" smtClean="0"/>
              <a:t>ère</a:t>
            </a:r>
            <a:r>
              <a:rPr lang="fr-FR" sz="2700" dirty="0" smtClean="0"/>
              <a:t> question, il se montre agressif...</a:t>
            </a:r>
            <a:endParaRPr lang="fr-FR"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dirty="0"/>
              <a:t>Les types de professeur de </a:t>
            </a:r>
            <a:r>
              <a:rPr lang="fr-FR" dirty="0" smtClean="0"/>
              <a:t>CM</a:t>
            </a:r>
            <a:endParaRPr lang="fr-FR" dirty="0"/>
          </a:p>
        </p:txBody>
      </p:sp>
      <p:sp>
        <p:nvSpPr>
          <p:cNvPr id="4" name="Titre 1"/>
          <p:cNvSpPr txBox="1">
            <a:spLocks/>
          </p:cNvSpPr>
          <p:nvPr/>
        </p:nvSpPr>
        <p:spPr>
          <a:xfrm>
            <a:off x="457200" y="274638"/>
            <a:ext cx="8229600" cy="1143000"/>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endParaRPr kumimoji="0" lang="fr-FR"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5" name="Espace réservé du contenu 2"/>
          <p:cNvSpPr txBox="1">
            <a:spLocks/>
          </p:cNvSpPr>
          <p:nvPr/>
        </p:nvSpPr>
        <p:spPr>
          <a:xfrm>
            <a:off x="457200" y="1722437"/>
            <a:ext cx="685800" cy="4525963"/>
          </a:xfrm>
          <a:prstGeom prst="rect">
            <a:avLst/>
          </a:prstGeom>
        </p:spPr>
        <p:txBody>
          <a:bodyPr vert="horz" lIns="91440" tIns="45720" rIns="91440" bIns="45720" rtlCol="0">
            <a:noAutofit/>
          </a:bodyPr>
          <a:lstStyle/>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0" lang="fr-FR" sz="5600" b="0" i="0" u="none" strike="noStrike" kern="1200" cap="none" spc="0" normalizeH="0" baseline="0" noProof="0" dirty="0" err="1" smtClean="0">
                <a:ln>
                  <a:noFill/>
                </a:ln>
                <a:solidFill>
                  <a:schemeClr val="tx1"/>
                </a:solidFill>
                <a:effectLst/>
                <a:uLnTx/>
                <a:uFillTx/>
                <a:latin typeface="+mn-lt"/>
                <a:ea typeface="+mn-ea"/>
                <a:cs typeface="+mn-cs"/>
                <a:sym typeface="Wingdings"/>
              </a:rPr>
              <a:t></a:t>
            </a:r>
            <a:endParaRPr kumimoji="0" lang="fr-FR" sz="2400" b="0" i="0" u="none" strike="noStrike" kern="1200" cap="none" spc="0" normalizeH="0" baseline="0" noProof="0" dirty="0" smtClean="0">
              <a:ln>
                <a:noFill/>
              </a:ln>
              <a:solidFill>
                <a:schemeClr val="tx1"/>
              </a:solidFill>
              <a:effectLst/>
              <a:uLnTx/>
              <a:uFillTx/>
              <a:latin typeface="+mn-lt"/>
              <a:ea typeface="+mn-ea"/>
              <a:cs typeface="+mn-cs"/>
              <a:sym typeface="Wingdings"/>
            </a:endParaRP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0" lang="fr-FR" sz="5600" b="0" i="0" u="none" strike="noStrike" kern="1200" cap="none" spc="0" normalizeH="0" baseline="0" noProof="0" dirty="0" err="1" smtClean="0">
                <a:ln>
                  <a:noFill/>
                </a:ln>
                <a:solidFill>
                  <a:schemeClr val="tx1"/>
                </a:solidFill>
                <a:effectLst/>
                <a:uLnTx/>
                <a:uFillTx/>
                <a:latin typeface="+mn-lt"/>
                <a:ea typeface="+mn-ea"/>
                <a:cs typeface="+mn-cs"/>
                <a:sym typeface="Wingdings"/>
              </a:rPr>
              <a:t></a:t>
            </a:r>
            <a:endParaRPr kumimoji="0" lang="fr-FR" sz="2700" b="0" i="0" u="none" strike="noStrike" kern="1200" cap="none" spc="0" normalizeH="0" baseline="0" noProof="0" dirty="0" smtClean="0">
              <a:ln>
                <a:noFill/>
              </a:ln>
              <a:solidFill>
                <a:schemeClr val="tx1"/>
              </a:solidFill>
              <a:effectLst/>
              <a:uLnTx/>
              <a:uFillTx/>
              <a:latin typeface="+mn-lt"/>
              <a:ea typeface="+mn-ea"/>
              <a:cs typeface="+mn-cs"/>
              <a:sym typeface="Wingdings"/>
            </a:endParaRP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0" lang="fr-FR" sz="5600" b="0" i="0" u="none" strike="noStrike" kern="1200" cap="none" spc="0" normalizeH="0" baseline="0" noProof="0" dirty="0" err="1" smtClean="0">
                <a:ln>
                  <a:noFill/>
                </a:ln>
                <a:solidFill>
                  <a:schemeClr val="tx1"/>
                </a:solidFill>
                <a:effectLst/>
                <a:uLnTx/>
                <a:uFillTx/>
                <a:latin typeface="+mn-lt"/>
                <a:ea typeface="+mn-ea"/>
                <a:cs typeface="+mn-cs"/>
                <a:sym typeface="Wingdings"/>
              </a:rPr>
              <a:t></a:t>
            </a:r>
            <a:endParaRPr kumimoji="0" lang="fr-FR" sz="56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ZoneTexte 6"/>
          <p:cNvSpPr txBox="1"/>
          <p:nvPr/>
        </p:nvSpPr>
        <p:spPr>
          <a:xfrm>
            <a:off x="1066800" y="3191470"/>
            <a:ext cx="8001000" cy="923330"/>
          </a:xfrm>
          <a:prstGeom prst="rect">
            <a:avLst/>
          </a:prstGeom>
          <a:noFill/>
        </p:spPr>
        <p:txBody>
          <a:bodyPr wrap="square" rtlCol="0">
            <a:spAutoFit/>
          </a:bodyPr>
          <a:lstStyle/>
          <a:p>
            <a:r>
              <a:rPr lang="fr-FR" sz="2700" dirty="0" smtClean="0"/>
              <a:t>Le bof : ce professeur fait son CM en écrivant parfois au tableau. On peut le suivre mais difficilement.</a:t>
            </a:r>
            <a:endParaRPr lang="fr-FR" sz="2700" dirty="0"/>
          </a:p>
        </p:txBody>
      </p:sp>
      <p:sp>
        <p:nvSpPr>
          <p:cNvPr id="8" name="ZoneTexte 7"/>
          <p:cNvSpPr txBox="1"/>
          <p:nvPr/>
        </p:nvSpPr>
        <p:spPr>
          <a:xfrm>
            <a:off x="1066800" y="4724400"/>
            <a:ext cx="8001000" cy="1754327"/>
          </a:xfrm>
          <a:prstGeom prst="rect">
            <a:avLst/>
          </a:prstGeom>
          <a:noFill/>
        </p:spPr>
        <p:txBody>
          <a:bodyPr wrap="square" rtlCol="0">
            <a:spAutoFit/>
          </a:bodyPr>
          <a:lstStyle/>
          <a:p>
            <a:r>
              <a:rPr lang="fr-FR" sz="2700" dirty="0" smtClean="0"/>
              <a:t>Le difficile: ce professeur fait son CM sans note. Il parle pendant deux heures sans s’arrêter. Il est âgé et donc fait plein de parenthèses dans son cours. Il ne suit pas de plan.</a:t>
            </a:r>
            <a:endParaRPr lang="fr-FR" sz="2700" dirty="0"/>
          </a:p>
        </p:txBody>
      </p:sp>
      <p:sp>
        <p:nvSpPr>
          <p:cNvPr id="9" name="ZoneTexte 8"/>
          <p:cNvSpPr txBox="1"/>
          <p:nvPr/>
        </p:nvSpPr>
        <p:spPr>
          <a:xfrm>
            <a:off x="1066800" y="1896070"/>
            <a:ext cx="8001000" cy="923330"/>
          </a:xfrm>
          <a:prstGeom prst="rect">
            <a:avLst/>
          </a:prstGeom>
          <a:noFill/>
        </p:spPr>
        <p:txBody>
          <a:bodyPr wrap="square" rtlCol="0">
            <a:spAutoFit/>
          </a:bodyPr>
          <a:lstStyle/>
          <a:p>
            <a:r>
              <a:rPr lang="fr-FR" sz="2700" dirty="0" smtClean="0"/>
              <a:t>Le sympa : ce professeur fait son CM avec un power point. Il est clair et facile à suivre.</a:t>
            </a:r>
            <a:endParaRPr lang="fr-FR"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types de cours et comportement</a:t>
            </a:r>
            <a:endParaRPr lang="fr-FR" dirty="0"/>
          </a:p>
        </p:txBody>
      </p:sp>
      <p:sp>
        <p:nvSpPr>
          <p:cNvPr id="3" name="Espace réservé du contenu 2"/>
          <p:cNvSpPr>
            <a:spLocks noGrp="1"/>
          </p:cNvSpPr>
          <p:nvPr>
            <p:ph idx="1"/>
          </p:nvPr>
        </p:nvSpPr>
        <p:spPr>
          <a:xfrm>
            <a:off x="457200" y="1981201"/>
            <a:ext cx="8229600" cy="1142999"/>
          </a:xfrm>
        </p:spPr>
        <p:txBody>
          <a:bodyPr>
            <a:normAutofit fontScale="77500" lnSpcReduction="20000"/>
          </a:bodyPr>
          <a:lstStyle/>
          <a:p>
            <a:pPr>
              <a:buNone/>
            </a:pPr>
            <a:r>
              <a:rPr lang="fr-FR" sz="5081" b="1" dirty="0" smtClean="0"/>
              <a:t>Où je peux intervenir ? </a:t>
            </a:r>
            <a:r>
              <a:rPr lang="fr-FR" sz="3100" dirty="0" smtClean="0"/>
              <a:t>(dire que je ne comprends pas ou dire que je ne suis pas d’accord)</a:t>
            </a:r>
            <a:endParaRPr lang="fr-FR" sz="3100" dirty="0"/>
          </a:p>
        </p:txBody>
      </p:sp>
      <p:sp>
        <p:nvSpPr>
          <p:cNvPr id="4" name="ZoneTexte 3"/>
          <p:cNvSpPr txBox="1"/>
          <p:nvPr/>
        </p:nvSpPr>
        <p:spPr>
          <a:xfrm>
            <a:off x="457200" y="2971800"/>
            <a:ext cx="8229600" cy="830997"/>
          </a:xfrm>
          <a:prstGeom prst="rect">
            <a:avLst/>
          </a:prstGeom>
          <a:noFill/>
        </p:spPr>
        <p:txBody>
          <a:bodyPr wrap="square" rtlCol="0">
            <a:spAutoFit/>
          </a:bodyPr>
          <a:lstStyle/>
          <a:p>
            <a:r>
              <a:rPr lang="fr-FR" sz="2400" dirty="0" smtClean="0"/>
              <a:t>En </a:t>
            </a:r>
            <a:r>
              <a:rPr lang="fr-FR" sz="2400" b="1" dirty="0" smtClean="0"/>
              <a:t>CM </a:t>
            </a:r>
            <a:r>
              <a:rPr lang="fr-FR" sz="2400" dirty="0" smtClean="0"/>
              <a:t>: par convention je n’interviens JAMAIS. Je me contente de prendre des notes de ce que le professeur dit.</a:t>
            </a:r>
            <a:endParaRPr lang="fr-FR" sz="2400" dirty="0"/>
          </a:p>
        </p:txBody>
      </p:sp>
      <p:sp>
        <p:nvSpPr>
          <p:cNvPr id="5" name="Rectangle 4"/>
          <p:cNvSpPr/>
          <p:nvPr/>
        </p:nvSpPr>
        <p:spPr>
          <a:xfrm>
            <a:off x="457200" y="4191000"/>
            <a:ext cx="8229600" cy="1200328"/>
          </a:xfrm>
          <a:prstGeom prst="rect">
            <a:avLst/>
          </a:prstGeom>
        </p:spPr>
        <p:txBody>
          <a:bodyPr wrap="square">
            <a:spAutoFit/>
          </a:bodyPr>
          <a:lstStyle/>
          <a:p>
            <a:r>
              <a:rPr lang="fr-FR" sz="2400" dirty="0" smtClean="0"/>
              <a:t>En </a:t>
            </a:r>
            <a:r>
              <a:rPr lang="fr-FR" sz="2400" b="1" dirty="0" smtClean="0"/>
              <a:t>TD/TP</a:t>
            </a:r>
            <a:r>
              <a:rPr lang="fr-FR" sz="2400" dirty="0" smtClean="0"/>
              <a:t>…: je peux intervenir dire que je ne comprends pas ou que je ne suis pas d’accord. Je peux aussi demander des explications sur le CM lié au TD…</a:t>
            </a:r>
            <a:endParaRPr lang="fr-FR" sz="2400" dirty="0"/>
          </a:p>
        </p:txBody>
      </p:sp>
      <p:sp>
        <p:nvSpPr>
          <p:cNvPr id="6" name="Rectangle 5"/>
          <p:cNvSpPr/>
          <p:nvPr/>
        </p:nvSpPr>
        <p:spPr>
          <a:xfrm>
            <a:off x="457200" y="5543728"/>
            <a:ext cx="8229600" cy="461665"/>
          </a:xfrm>
          <a:prstGeom prst="rect">
            <a:avLst/>
          </a:prstGeom>
        </p:spPr>
        <p:txBody>
          <a:bodyPr wrap="square">
            <a:spAutoFit/>
          </a:bodyPr>
          <a:lstStyle/>
          <a:p>
            <a:pPr algn="ctr"/>
            <a:r>
              <a:rPr lang="fr-FR" sz="2400" dirty="0" smtClean="0"/>
              <a:t>… mais tout ceci dépend du type de professeur…</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644244"/>
            <a:ext cx="8042276" cy="1336956"/>
          </a:xfrm>
        </p:spPr>
        <p:txBody>
          <a:bodyPr/>
          <a:lstStyle/>
          <a:p>
            <a:r>
              <a:rPr lang="fr-FR" dirty="0" smtClean="0"/>
              <a:t>Dois-je aller à tous les cours?</a:t>
            </a:r>
            <a:endParaRPr lang="fr-FR" dirty="0"/>
          </a:p>
        </p:txBody>
      </p:sp>
      <p:sp>
        <p:nvSpPr>
          <p:cNvPr id="3" name="Espace réservé du contenu 2"/>
          <p:cNvSpPr>
            <a:spLocks noGrp="1"/>
          </p:cNvSpPr>
          <p:nvPr>
            <p:ph idx="1"/>
          </p:nvPr>
        </p:nvSpPr>
        <p:spPr>
          <a:xfrm>
            <a:off x="457200" y="2209800"/>
            <a:ext cx="8229600" cy="1600200"/>
          </a:xfrm>
        </p:spPr>
        <p:txBody>
          <a:bodyPr>
            <a:normAutofit/>
          </a:bodyPr>
          <a:lstStyle/>
          <a:p>
            <a:pPr marL="0" indent="0">
              <a:buNone/>
            </a:pPr>
            <a:r>
              <a:rPr lang="fr-FR" sz="2500" dirty="0" smtClean="0"/>
              <a:t>Certains étudiants français vont seulement aux cours qui les intéressent. À votre avis, pouvez-vous faire la même chose ?</a:t>
            </a:r>
            <a:endParaRPr lang="fr-FR" sz="2500" dirty="0"/>
          </a:p>
        </p:txBody>
      </p:sp>
      <p:sp>
        <p:nvSpPr>
          <p:cNvPr id="4" name="Espace réservé du contenu 2"/>
          <p:cNvSpPr txBox="1">
            <a:spLocks/>
          </p:cNvSpPr>
          <p:nvPr/>
        </p:nvSpPr>
        <p:spPr>
          <a:xfrm>
            <a:off x="457200" y="3276600"/>
            <a:ext cx="8229600" cy="3124200"/>
          </a:xfrm>
          <a:prstGeom prst="rect">
            <a:avLst/>
          </a:prstGeom>
        </p:spPr>
        <p:txBody>
          <a:bodyPr vert="horz" lIns="91440" tIns="45720" rIns="91440" bIns="45720" rtlCol="0">
            <a:normAutofit fontScale="85000" lnSpcReduction="10000"/>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Ce serait une </a:t>
            </a:r>
            <a:r>
              <a:rPr kumimoji="0" lang="fr-FR" sz="3200" b="0" i="0" u="none" strike="noStrike" kern="1200" cap="none" spc="0" normalizeH="0" baseline="0" noProof="0" dirty="0" smtClean="0">
                <a:ln>
                  <a:noFill/>
                </a:ln>
                <a:solidFill>
                  <a:srgbClr val="FF0000"/>
                </a:solidFill>
                <a:effectLst/>
                <a:uLnTx/>
                <a:uFillTx/>
                <a:latin typeface="+mn-lt"/>
                <a:ea typeface="+mn-ea"/>
                <a:cs typeface="+mn-cs"/>
              </a:rPr>
              <a:t>erreur stratégique</a:t>
            </a:r>
            <a:r>
              <a:rPr kumimoji="0" lang="fr-FR" sz="3200" b="0" i="0" u="none" strike="noStrike" kern="1200" cap="none" spc="0" normalizeH="0" baseline="0" noProof="0" dirty="0" smtClean="0">
                <a:ln>
                  <a:noFill/>
                </a:ln>
                <a:solidFill>
                  <a:schemeClr val="tx1"/>
                </a:solidFill>
                <a:effectLst/>
                <a:uLnTx/>
                <a:uFillTx/>
                <a:latin typeface="+mn-lt"/>
                <a:ea typeface="+mn-ea"/>
                <a:cs typeface="+mn-cs"/>
              </a:rPr>
              <a:t> pour 2 raisons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fr-FR" sz="3200" dirty="0" smtClean="0"/>
              <a:t>1/ Les professeurs qui ne vous verront pas ne vous aideront pas en cas de problèmes pour suivre les cours ou valider vos crédits.</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2/ Plus vous allez en cours,</a:t>
            </a:r>
            <a:r>
              <a:rPr kumimoji="0" lang="fr-FR" sz="3200" b="0" i="0" u="none" strike="noStrike" kern="1200" cap="none" spc="0" normalizeH="0" noProof="0" dirty="0" smtClean="0">
                <a:ln>
                  <a:noFill/>
                </a:ln>
                <a:solidFill>
                  <a:schemeClr val="tx1"/>
                </a:solidFill>
                <a:effectLst/>
                <a:uLnTx/>
                <a:uFillTx/>
                <a:latin typeface="+mn-lt"/>
                <a:ea typeface="+mn-ea"/>
                <a:cs typeface="+mn-cs"/>
              </a:rPr>
              <a:t> plus vous améliorez votre technique de prise de note et donc de compréhension orale.</a:t>
            </a: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177644"/>
            <a:ext cx="8042276" cy="1336956"/>
          </a:xfrm>
        </p:spPr>
        <p:txBody>
          <a:bodyPr/>
          <a:lstStyle/>
          <a:p>
            <a:r>
              <a:rPr lang="fr-FR" dirty="0" smtClean="0"/>
              <a:t>les problèmes rencontrés par vos camarades des années précédentes</a:t>
            </a:r>
            <a:endParaRPr lang="fr-FR" dirty="0"/>
          </a:p>
        </p:txBody>
      </p:sp>
      <p:sp>
        <p:nvSpPr>
          <p:cNvPr id="3" name="Espace réservé du contenu 2"/>
          <p:cNvSpPr>
            <a:spLocks noGrp="1"/>
          </p:cNvSpPr>
          <p:nvPr>
            <p:ph idx="1"/>
          </p:nvPr>
        </p:nvSpPr>
        <p:spPr>
          <a:xfrm>
            <a:off x="549275" y="2514599"/>
            <a:ext cx="8042276" cy="3429001"/>
          </a:xfrm>
        </p:spPr>
        <p:txBody>
          <a:bodyPr/>
          <a:lstStyle/>
          <a:p>
            <a:r>
              <a:rPr lang="fr-FR" dirty="0" smtClean="0"/>
              <a:t>l’emploi du temps qui change par semaine</a:t>
            </a:r>
          </a:p>
          <a:p>
            <a:r>
              <a:rPr lang="fr-FR" dirty="0" smtClean="0"/>
              <a:t>le professeur qui change</a:t>
            </a:r>
          </a:p>
          <a:p>
            <a:r>
              <a:rPr lang="fr-FR" dirty="0" smtClean="0"/>
              <a:t>le professeur qui déplace un cours</a:t>
            </a:r>
          </a:p>
          <a:p>
            <a:r>
              <a:rPr lang="fr-FR" dirty="0" smtClean="0"/>
              <a:t>la solution : le bureau virtuel =&gt; demandez à vos camarades</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900" dirty="0" smtClean="0"/>
              <a:t>fin</a:t>
            </a:r>
            <a:endParaRPr lang="fr-FR" sz="6900" dirty="0"/>
          </a:p>
        </p:txBody>
      </p:sp>
      <p:sp>
        <p:nvSpPr>
          <p:cNvPr id="3" name="Espace réservé du contenu 2"/>
          <p:cNvSpPr>
            <a:spLocks noGrp="1"/>
          </p:cNvSpPr>
          <p:nvPr>
            <p:ph idx="1"/>
          </p:nvPr>
        </p:nvSpPr>
        <p:spPr/>
        <p:txBody>
          <a:bodyPr/>
          <a:lstStyle/>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ise">
  <a:themeElements>
    <a:clrScheme name="Bris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is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is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Brise.thmx</Template>
  <TotalTime>165</TotalTime>
  <Words>601</Words>
  <Application>Microsoft Macintosh PowerPoint</Application>
  <PresentationFormat>Présentation à l'écran (4:3)</PresentationFormat>
  <Paragraphs>53</Paragraphs>
  <Slides>9</Slides>
  <Notes>0</Notes>
  <HiddenSlides>0</HiddenSlides>
  <MMClips>0</MMClips>
  <ScaleCrop>false</ScaleCrop>
  <HeadingPairs>
    <vt:vector size="4" baseType="variant">
      <vt:variant>
        <vt:lpstr>Modèle de conception</vt:lpstr>
      </vt:variant>
      <vt:variant>
        <vt:i4>1</vt:i4>
      </vt:variant>
      <vt:variant>
        <vt:lpstr>Titres des diapositives</vt:lpstr>
      </vt:variant>
      <vt:variant>
        <vt:i4>9</vt:i4>
      </vt:variant>
    </vt:vector>
  </HeadingPairs>
  <TitlesOfParts>
    <vt:vector size="10" baseType="lpstr">
      <vt:lpstr>Brise</vt:lpstr>
      <vt:lpstr>les types de cours (résumé)</vt:lpstr>
      <vt:lpstr>Les types de cours</vt:lpstr>
      <vt:lpstr>La durée des cours</vt:lpstr>
      <vt:lpstr>Les types de professeur de TD</vt:lpstr>
      <vt:lpstr>Les types de professeur de CM</vt:lpstr>
      <vt:lpstr>Les types de cours et comportement</vt:lpstr>
      <vt:lpstr>Dois-je aller à tous les cours?</vt:lpstr>
      <vt:lpstr>les problèmes rencontrés par vos camarades des années précédentes</vt:lpstr>
      <vt:lpstr>fin</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types de cours (résumé)</dc:title>
  <dc:creator>Bruno LE MIERE</dc:creator>
  <cp:lastModifiedBy>Bruno LE MIERE</cp:lastModifiedBy>
  <cp:revision>9</cp:revision>
  <dcterms:created xsi:type="dcterms:W3CDTF">2017-06-26T15:22:09Z</dcterms:created>
  <dcterms:modified xsi:type="dcterms:W3CDTF">2017-06-26T15:46:02Z</dcterms:modified>
</cp:coreProperties>
</file>