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Default Extension="tiff" ContentType="image/tiff"/>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5"/>
  </p:notesMasterIdLst>
  <p:sldIdLst>
    <p:sldId id="256" r:id="rId2"/>
    <p:sldId id="266" r:id="rId3"/>
    <p:sldId id="267" r:id="rId4"/>
    <p:sldId id="257" r:id="rId5"/>
    <p:sldId id="258" r:id="rId6"/>
    <p:sldId id="260" r:id="rId7"/>
    <p:sldId id="268" r:id="rId8"/>
    <p:sldId id="261" r:id="rId9"/>
    <p:sldId id="262" r:id="rId10"/>
    <p:sldId id="263" r:id="rId11"/>
    <p:sldId id="264" r:id="rId12"/>
    <p:sldId id="265" r:id="rId13"/>
    <p:sldId id="269" r:id="rId14"/>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CBCB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130" d="100"/>
          <a:sy n="130" d="100"/>
        </p:scale>
        <p:origin x="-1728"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567BE0-D7A9-884B-8820-5D3CB8AE506E}" type="datetimeFigureOut">
              <a:rPr lang="fr-FR" smtClean="0"/>
              <a:pPr/>
              <a:t>4/07/17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44C59B-FC29-0347-9DA4-2EB172E4B782}"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D44C59B-FC29-0347-9DA4-2EB172E4B782}" type="slidenum">
              <a:rPr lang="fr-FR" smtClean="0"/>
              <a:pPr/>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B2FE417-ECE3-E04B-9074-EA317D5891EB}" type="datetimeFigureOut">
              <a:rPr lang="fr-FR" smtClean="0"/>
              <a:pPr/>
              <a:t>4/07/17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2FE417-ECE3-E04B-9074-EA317D5891EB}" type="datetimeFigureOut">
              <a:rPr lang="fr-FR" smtClean="0"/>
              <a:pPr/>
              <a:t>4/07/17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2FE417-ECE3-E04B-9074-EA317D5891EB}" type="datetimeFigureOut">
              <a:rPr lang="fr-FR" smtClean="0"/>
              <a:pPr/>
              <a:t>4/07/17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2FE417-ECE3-E04B-9074-EA317D5891EB}" type="datetimeFigureOut">
              <a:rPr lang="fr-FR" smtClean="0"/>
              <a:pPr/>
              <a:t>4/07/17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B2FE417-ECE3-E04B-9074-EA317D5891EB}" type="datetimeFigureOut">
              <a:rPr lang="fr-FR" smtClean="0"/>
              <a:pPr/>
              <a:t>4/07/17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B2FE417-ECE3-E04B-9074-EA317D5891EB}" type="datetimeFigureOut">
              <a:rPr lang="fr-FR" smtClean="0"/>
              <a:pPr/>
              <a:t>4/07/17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B2FE417-ECE3-E04B-9074-EA317D5891EB}" type="datetimeFigureOut">
              <a:rPr lang="fr-FR" smtClean="0"/>
              <a:pPr/>
              <a:t>4/07/17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2B2FE417-ECE3-E04B-9074-EA317D5891EB}" type="datetimeFigureOut">
              <a:rPr lang="fr-FR" smtClean="0"/>
              <a:pPr/>
              <a:t>4/07/17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B2FE417-ECE3-E04B-9074-EA317D5891EB}" type="datetimeFigureOut">
              <a:rPr lang="fr-FR" smtClean="0"/>
              <a:pPr/>
              <a:t>4/07/17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B2FE417-ECE3-E04B-9074-EA317D5891EB}" type="datetimeFigureOut">
              <a:rPr lang="fr-FR" smtClean="0"/>
              <a:pPr/>
              <a:t>4/07/17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B2FE417-ECE3-E04B-9074-EA317D5891EB}" type="datetimeFigureOut">
              <a:rPr lang="fr-FR" smtClean="0"/>
              <a:pPr/>
              <a:t>4/07/17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32FB19B-AD35-864E-9684-C2880CC3DC51}"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FE417-ECE3-E04B-9074-EA317D5891EB}" type="datetimeFigureOut">
              <a:rPr lang="fr-FR" smtClean="0"/>
              <a:pPr/>
              <a:t>4/07/17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2FB19B-AD35-864E-9684-C2880CC3DC51}"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tif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observer un texte pour voir comment s’organise un cours</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combien de partie dans cette introduction : 2, 3, 4 …2754 ?</a:t>
            </a:r>
            <a:endParaRPr lang="fr-FR" dirty="0"/>
          </a:p>
        </p:txBody>
      </p:sp>
      <p:sp>
        <p:nvSpPr>
          <p:cNvPr id="3" name="Sous-titre 2"/>
          <p:cNvSpPr>
            <a:spLocks noGrp="1"/>
          </p:cNvSpPr>
          <p:nvPr>
            <p:ph type="subTitle" idx="1"/>
          </p:nvPr>
        </p:nvSpPr>
        <p:spPr/>
        <p:txBody>
          <a:bodyPr>
            <a:normAutofit/>
          </a:bodyPr>
          <a:lstStyle/>
          <a:p>
            <a:r>
              <a:rPr lang="fr-FR" dirty="0" smtClean="0"/>
              <a:t>par groupe de deux diviser l’introduction</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4" name="Image 13" descr="intro.tiff"/>
          <p:cNvPicPr>
            <a:picLocks noChangeAspect="1"/>
          </p:cNvPicPr>
          <p:nvPr/>
        </p:nvPicPr>
        <p:blipFill>
          <a:blip r:embed="rId2"/>
          <a:stretch>
            <a:fillRect/>
          </a:stretch>
        </p:blipFill>
        <p:spPr>
          <a:xfrm>
            <a:off x="-289560" y="457200"/>
            <a:ext cx="9509760" cy="4953000"/>
          </a:xfrm>
          <a:prstGeom prst="rect">
            <a:avLst/>
          </a:prstGeom>
        </p:spPr>
      </p:pic>
      <p:sp>
        <p:nvSpPr>
          <p:cNvPr id="18" name="Forme libre 17"/>
          <p:cNvSpPr/>
          <p:nvPr/>
        </p:nvSpPr>
        <p:spPr>
          <a:xfrm>
            <a:off x="-1981200" y="838200"/>
            <a:ext cx="11353800" cy="1453241"/>
          </a:xfrm>
          <a:custGeom>
            <a:avLst/>
            <a:gdLst>
              <a:gd name="connsiteX0" fmla="*/ 419811 w 8609865"/>
              <a:gd name="connsiteY0" fmla="*/ 10496 h 1394213"/>
              <a:gd name="connsiteX1" fmla="*/ 965564 w 8609865"/>
              <a:gd name="connsiteY1" fmla="*/ 20992 h 1394213"/>
              <a:gd name="connsiteX2" fmla="*/ 2718274 w 8609865"/>
              <a:gd name="connsiteY2" fmla="*/ 0 h 1394213"/>
              <a:gd name="connsiteX3" fmla="*/ 5100699 w 8609865"/>
              <a:gd name="connsiteY3" fmla="*/ 10496 h 1394213"/>
              <a:gd name="connsiteX4" fmla="*/ 5709424 w 8609865"/>
              <a:gd name="connsiteY4" fmla="*/ 31489 h 1394213"/>
              <a:gd name="connsiteX5" fmla="*/ 7063314 w 8609865"/>
              <a:gd name="connsiteY5" fmla="*/ 20992 h 1394213"/>
              <a:gd name="connsiteX6" fmla="*/ 7357181 w 8609865"/>
              <a:gd name="connsiteY6" fmla="*/ 10496 h 1394213"/>
              <a:gd name="connsiteX7" fmla="*/ 7860954 w 8609865"/>
              <a:gd name="connsiteY7" fmla="*/ 0 h 1394213"/>
              <a:gd name="connsiteX8" fmla="*/ 8312250 w 8609865"/>
              <a:gd name="connsiteY8" fmla="*/ 31489 h 1394213"/>
              <a:gd name="connsiteX9" fmla="*/ 8511660 w 8609865"/>
              <a:gd name="connsiteY9" fmla="*/ 52481 h 1394213"/>
              <a:gd name="connsiteX10" fmla="*/ 8585127 w 8609865"/>
              <a:gd name="connsiteY10" fmla="*/ 62978 h 1394213"/>
              <a:gd name="connsiteX11" fmla="*/ 8480174 w 8609865"/>
              <a:gd name="connsiteY11" fmla="*/ 52481 h 1394213"/>
              <a:gd name="connsiteX12" fmla="*/ 8438193 w 8609865"/>
              <a:gd name="connsiteY12" fmla="*/ 41985 h 1394213"/>
              <a:gd name="connsiteX13" fmla="*/ 8406708 w 8609865"/>
              <a:gd name="connsiteY13" fmla="*/ 31489 h 1394213"/>
              <a:gd name="connsiteX14" fmla="*/ 8469679 w 8609865"/>
              <a:gd name="connsiteY14" fmla="*/ 62978 h 1394213"/>
              <a:gd name="connsiteX15" fmla="*/ 8501165 w 8609865"/>
              <a:gd name="connsiteY15" fmla="*/ 188933 h 1394213"/>
              <a:gd name="connsiteX16" fmla="*/ 8522155 w 8609865"/>
              <a:gd name="connsiteY16" fmla="*/ 251910 h 1394213"/>
              <a:gd name="connsiteX17" fmla="*/ 8532651 w 8609865"/>
              <a:gd name="connsiteY17" fmla="*/ 283399 h 1394213"/>
              <a:gd name="connsiteX18" fmla="*/ 8522155 w 8609865"/>
              <a:gd name="connsiteY18" fmla="*/ 566798 h 1394213"/>
              <a:gd name="connsiteX19" fmla="*/ 8511660 w 8609865"/>
              <a:gd name="connsiteY19" fmla="*/ 598287 h 1394213"/>
              <a:gd name="connsiteX20" fmla="*/ 8501165 w 8609865"/>
              <a:gd name="connsiteY20" fmla="*/ 745235 h 1394213"/>
              <a:gd name="connsiteX21" fmla="*/ 8480174 w 8609865"/>
              <a:gd name="connsiteY21" fmla="*/ 776724 h 1394213"/>
              <a:gd name="connsiteX22" fmla="*/ 8417203 w 8609865"/>
              <a:gd name="connsiteY22" fmla="*/ 850198 h 1394213"/>
              <a:gd name="connsiteX23" fmla="*/ 8354231 w 8609865"/>
              <a:gd name="connsiteY23" fmla="*/ 871190 h 1394213"/>
              <a:gd name="connsiteX24" fmla="*/ 8291260 w 8609865"/>
              <a:gd name="connsiteY24" fmla="*/ 892183 h 1394213"/>
              <a:gd name="connsiteX25" fmla="*/ 7619563 w 8609865"/>
              <a:gd name="connsiteY25" fmla="*/ 902679 h 1394213"/>
              <a:gd name="connsiteX26" fmla="*/ 6612017 w 8609865"/>
              <a:gd name="connsiteY26" fmla="*/ 923672 h 1394213"/>
              <a:gd name="connsiteX27" fmla="*/ 6496569 w 8609865"/>
              <a:gd name="connsiteY27" fmla="*/ 934168 h 1394213"/>
              <a:gd name="connsiteX28" fmla="*/ 6055768 w 8609865"/>
              <a:gd name="connsiteY28" fmla="*/ 923672 h 1394213"/>
              <a:gd name="connsiteX29" fmla="*/ 5499519 w 8609865"/>
              <a:gd name="connsiteY29" fmla="*/ 902679 h 1394213"/>
              <a:gd name="connsiteX30" fmla="*/ 5457538 w 8609865"/>
              <a:gd name="connsiteY30" fmla="*/ 892183 h 1394213"/>
              <a:gd name="connsiteX31" fmla="*/ 5405062 w 8609865"/>
              <a:gd name="connsiteY31" fmla="*/ 881687 h 1394213"/>
              <a:gd name="connsiteX32" fmla="*/ 5342090 w 8609865"/>
              <a:gd name="connsiteY32" fmla="*/ 860694 h 1394213"/>
              <a:gd name="connsiteX33" fmla="*/ 5279118 w 8609865"/>
              <a:gd name="connsiteY33" fmla="*/ 850198 h 1394213"/>
              <a:gd name="connsiteX34" fmla="*/ 5184661 w 8609865"/>
              <a:gd name="connsiteY34" fmla="*/ 829205 h 1394213"/>
              <a:gd name="connsiteX35" fmla="*/ 4303059 w 8609865"/>
              <a:gd name="connsiteY35" fmla="*/ 839701 h 1394213"/>
              <a:gd name="connsiteX36" fmla="*/ 4177116 w 8609865"/>
              <a:gd name="connsiteY36" fmla="*/ 860694 h 1394213"/>
              <a:gd name="connsiteX37" fmla="*/ 4061668 w 8609865"/>
              <a:gd name="connsiteY37" fmla="*/ 871190 h 1394213"/>
              <a:gd name="connsiteX38" fmla="*/ 3988201 w 8609865"/>
              <a:gd name="connsiteY38" fmla="*/ 881687 h 1394213"/>
              <a:gd name="connsiteX39" fmla="*/ 3925229 w 8609865"/>
              <a:gd name="connsiteY39" fmla="*/ 892183 h 1394213"/>
              <a:gd name="connsiteX40" fmla="*/ 3190561 w 8609865"/>
              <a:gd name="connsiteY40" fmla="*/ 913175 h 1394213"/>
              <a:gd name="connsiteX41" fmla="*/ 2854712 w 8609865"/>
              <a:gd name="connsiteY41" fmla="*/ 934168 h 1394213"/>
              <a:gd name="connsiteX42" fmla="*/ 2718274 w 8609865"/>
              <a:gd name="connsiteY42" fmla="*/ 955160 h 1394213"/>
              <a:gd name="connsiteX43" fmla="*/ 2718274 w 8609865"/>
              <a:gd name="connsiteY43" fmla="*/ 1238560 h 1394213"/>
              <a:gd name="connsiteX44" fmla="*/ 2655302 w 8609865"/>
              <a:gd name="connsiteY44" fmla="*/ 1259552 h 1394213"/>
              <a:gd name="connsiteX45" fmla="*/ 2518864 w 8609865"/>
              <a:gd name="connsiteY45" fmla="*/ 1280545 h 1394213"/>
              <a:gd name="connsiteX46" fmla="*/ 1994100 w 8609865"/>
              <a:gd name="connsiteY46" fmla="*/ 1291041 h 1394213"/>
              <a:gd name="connsiteX47" fmla="*/ 1952119 w 8609865"/>
              <a:gd name="connsiteY47" fmla="*/ 1301537 h 1394213"/>
              <a:gd name="connsiteX48" fmla="*/ 1836671 w 8609865"/>
              <a:gd name="connsiteY48" fmla="*/ 1333026 h 1394213"/>
              <a:gd name="connsiteX49" fmla="*/ 1637261 w 8609865"/>
              <a:gd name="connsiteY49" fmla="*/ 1354019 h 1394213"/>
              <a:gd name="connsiteX50" fmla="*/ 1217451 w 8609865"/>
              <a:gd name="connsiteY50" fmla="*/ 1354019 h 1394213"/>
              <a:gd name="connsiteX51" fmla="*/ 976060 w 8609865"/>
              <a:gd name="connsiteY51" fmla="*/ 1333026 h 1394213"/>
              <a:gd name="connsiteX52" fmla="*/ 818631 w 8609865"/>
              <a:gd name="connsiteY52" fmla="*/ 1312034 h 1394213"/>
              <a:gd name="connsiteX53" fmla="*/ 73467 w 8609865"/>
              <a:gd name="connsiteY53" fmla="*/ 1301537 h 1394213"/>
              <a:gd name="connsiteX54" fmla="*/ 62972 w 8609865"/>
              <a:gd name="connsiteY54" fmla="*/ 1238560 h 1394213"/>
              <a:gd name="connsiteX55" fmla="*/ 52476 w 8609865"/>
              <a:gd name="connsiteY55" fmla="*/ 1207071 h 1394213"/>
              <a:gd name="connsiteX56" fmla="*/ 31486 w 8609865"/>
              <a:gd name="connsiteY56" fmla="*/ 1123101 h 1394213"/>
              <a:gd name="connsiteX57" fmla="*/ 10495 w 8609865"/>
              <a:gd name="connsiteY57" fmla="*/ 1028634 h 1394213"/>
              <a:gd name="connsiteX58" fmla="*/ 0 w 8609865"/>
              <a:gd name="connsiteY58" fmla="*/ 997146 h 1394213"/>
              <a:gd name="connsiteX59" fmla="*/ 10495 w 8609865"/>
              <a:gd name="connsiteY59" fmla="*/ 818709 h 1394213"/>
              <a:gd name="connsiteX60" fmla="*/ 41981 w 8609865"/>
              <a:gd name="connsiteY60" fmla="*/ 682257 h 1394213"/>
              <a:gd name="connsiteX61" fmla="*/ 52476 w 8609865"/>
              <a:gd name="connsiteY61" fmla="*/ 640272 h 1394213"/>
              <a:gd name="connsiteX62" fmla="*/ 83962 w 8609865"/>
              <a:gd name="connsiteY62" fmla="*/ 524813 h 1394213"/>
              <a:gd name="connsiteX63" fmla="*/ 94457 w 8609865"/>
              <a:gd name="connsiteY63" fmla="*/ 472332 h 1394213"/>
              <a:gd name="connsiteX64" fmla="*/ 115448 w 8609865"/>
              <a:gd name="connsiteY64" fmla="*/ 409354 h 1394213"/>
              <a:gd name="connsiteX65" fmla="*/ 136438 w 8609865"/>
              <a:gd name="connsiteY65" fmla="*/ 283399 h 1394213"/>
              <a:gd name="connsiteX66" fmla="*/ 157429 w 8609865"/>
              <a:gd name="connsiteY66" fmla="*/ 209925 h 1394213"/>
              <a:gd name="connsiteX67" fmla="*/ 188915 w 8609865"/>
              <a:gd name="connsiteY67" fmla="*/ 104963 h 1394213"/>
              <a:gd name="connsiteX68" fmla="*/ 209905 w 8609865"/>
              <a:gd name="connsiteY68" fmla="*/ 62978 h 1394213"/>
              <a:gd name="connsiteX69" fmla="*/ 251886 w 8609865"/>
              <a:gd name="connsiteY69" fmla="*/ 20992 h 1394213"/>
              <a:gd name="connsiteX70" fmla="*/ 283372 w 8609865"/>
              <a:gd name="connsiteY70" fmla="*/ 10496 h 1394213"/>
              <a:gd name="connsiteX71" fmla="*/ 472287 w 8609865"/>
              <a:gd name="connsiteY71" fmla="*/ 10496 h 1394213"/>
              <a:gd name="connsiteX72" fmla="*/ 472287 w 8609865"/>
              <a:gd name="connsiteY72" fmla="*/ 10496 h 139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8609865" h="1394213">
                <a:moveTo>
                  <a:pt x="419811" y="10496"/>
                </a:moveTo>
                <a:lnTo>
                  <a:pt x="965564" y="20992"/>
                </a:lnTo>
                <a:cubicBezTo>
                  <a:pt x="1505694" y="20992"/>
                  <a:pt x="2160162" y="9002"/>
                  <a:pt x="2718274" y="0"/>
                </a:cubicBezTo>
                <a:lnTo>
                  <a:pt x="5100699" y="10496"/>
                </a:lnTo>
                <a:cubicBezTo>
                  <a:pt x="5577465" y="13951"/>
                  <a:pt x="5457339" y="3475"/>
                  <a:pt x="5709424" y="31489"/>
                </a:cubicBezTo>
                <a:lnTo>
                  <a:pt x="7063314" y="20992"/>
                </a:lnTo>
                <a:cubicBezTo>
                  <a:pt x="7161324" y="19743"/>
                  <a:pt x="7259197" y="13075"/>
                  <a:pt x="7357181" y="10496"/>
                </a:cubicBezTo>
                <a:lnTo>
                  <a:pt x="7860954" y="0"/>
                </a:lnTo>
                <a:cubicBezTo>
                  <a:pt x="7976673" y="7466"/>
                  <a:pt x="8175563" y="18260"/>
                  <a:pt x="8312250" y="31489"/>
                </a:cubicBezTo>
                <a:cubicBezTo>
                  <a:pt x="8378776" y="37928"/>
                  <a:pt x="8445495" y="43027"/>
                  <a:pt x="8511660" y="52481"/>
                </a:cubicBezTo>
                <a:cubicBezTo>
                  <a:pt x="8536149" y="55980"/>
                  <a:pt x="8609865" y="62978"/>
                  <a:pt x="8585127" y="62978"/>
                </a:cubicBezTo>
                <a:cubicBezTo>
                  <a:pt x="8549968" y="62978"/>
                  <a:pt x="8515158" y="55980"/>
                  <a:pt x="8480174" y="52481"/>
                </a:cubicBezTo>
                <a:cubicBezTo>
                  <a:pt x="8466180" y="48982"/>
                  <a:pt x="8452337" y="44814"/>
                  <a:pt x="8438193" y="41985"/>
                </a:cubicBezTo>
                <a:cubicBezTo>
                  <a:pt x="8377090" y="29763"/>
                  <a:pt x="8347915" y="31489"/>
                  <a:pt x="8406708" y="31489"/>
                </a:cubicBezTo>
                <a:cubicBezTo>
                  <a:pt x="8427698" y="41985"/>
                  <a:pt x="8455876" y="43998"/>
                  <a:pt x="8469679" y="62978"/>
                </a:cubicBezTo>
                <a:cubicBezTo>
                  <a:pt x="8476140" y="71863"/>
                  <a:pt x="8492688" y="163498"/>
                  <a:pt x="8501165" y="188933"/>
                </a:cubicBezTo>
                <a:lnTo>
                  <a:pt x="8522155" y="251910"/>
                </a:lnTo>
                <a:lnTo>
                  <a:pt x="8532651" y="283399"/>
                </a:lnTo>
                <a:cubicBezTo>
                  <a:pt x="8529152" y="377865"/>
                  <a:pt x="8528443" y="472476"/>
                  <a:pt x="8522155" y="566798"/>
                </a:cubicBezTo>
                <a:cubicBezTo>
                  <a:pt x="8521419" y="577837"/>
                  <a:pt x="8512953" y="587299"/>
                  <a:pt x="8511660" y="598287"/>
                </a:cubicBezTo>
                <a:cubicBezTo>
                  <a:pt x="8505923" y="647058"/>
                  <a:pt x="8509698" y="696875"/>
                  <a:pt x="8501165" y="745235"/>
                </a:cubicBezTo>
                <a:cubicBezTo>
                  <a:pt x="8498973" y="757658"/>
                  <a:pt x="8487171" y="766228"/>
                  <a:pt x="8480174" y="776724"/>
                </a:cubicBezTo>
                <a:cubicBezTo>
                  <a:pt x="8452821" y="858791"/>
                  <a:pt x="8481825" y="830809"/>
                  <a:pt x="8417203" y="850198"/>
                </a:cubicBezTo>
                <a:cubicBezTo>
                  <a:pt x="8396010" y="856557"/>
                  <a:pt x="8375222" y="864192"/>
                  <a:pt x="8354231" y="871190"/>
                </a:cubicBezTo>
                <a:cubicBezTo>
                  <a:pt x="8333241" y="878187"/>
                  <a:pt x="8313383" y="891837"/>
                  <a:pt x="8291260" y="892183"/>
                </a:cubicBezTo>
                <a:lnTo>
                  <a:pt x="7619563" y="902679"/>
                </a:lnTo>
                <a:cubicBezTo>
                  <a:pt x="7192299" y="941524"/>
                  <a:pt x="7663202" y="901770"/>
                  <a:pt x="6612017" y="923672"/>
                </a:cubicBezTo>
                <a:cubicBezTo>
                  <a:pt x="6573384" y="924477"/>
                  <a:pt x="6535052" y="930669"/>
                  <a:pt x="6496569" y="934168"/>
                </a:cubicBezTo>
                <a:lnTo>
                  <a:pt x="6055768" y="923672"/>
                </a:lnTo>
                <a:lnTo>
                  <a:pt x="5499519" y="902679"/>
                </a:lnTo>
                <a:cubicBezTo>
                  <a:pt x="5485525" y="899180"/>
                  <a:pt x="5471619" y="895312"/>
                  <a:pt x="5457538" y="892183"/>
                </a:cubicBezTo>
                <a:cubicBezTo>
                  <a:pt x="5440124" y="888313"/>
                  <a:pt x="5422272" y="886381"/>
                  <a:pt x="5405062" y="881687"/>
                </a:cubicBezTo>
                <a:cubicBezTo>
                  <a:pt x="5383715" y="875865"/>
                  <a:pt x="5363556" y="866061"/>
                  <a:pt x="5342090" y="860694"/>
                </a:cubicBezTo>
                <a:cubicBezTo>
                  <a:pt x="5321445" y="855532"/>
                  <a:pt x="5299985" y="854372"/>
                  <a:pt x="5279118" y="850198"/>
                </a:cubicBezTo>
                <a:cubicBezTo>
                  <a:pt x="5247491" y="843872"/>
                  <a:pt x="5216147" y="836203"/>
                  <a:pt x="5184661" y="829205"/>
                </a:cubicBezTo>
                <a:lnTo>
                  <a:pt x="4303059" y="839701"/>
                </a:lnTo>
                <a:cubicBezTo>
                  <a:pt x="4241397" y="841056"/>
                  <a:pt x="4232602" y="853758"/>
                  <a:pt x="4177116" y="860694"/>
                </a:cubicBezTo>
                <a:cubicBezTo>
                  <a:pt x="4138773" y="865487"/>
                  <a:pt x="4100073" y="866922"/>
                  <a:pt x="4061668" y="871190"/>
                </a:cubicBezTo>
                <a:cubicBezTo>
                  <a:pt x="4037082" y="873922"/>
                  <a:pt x="4012651" y="877925"/>
                  <a:pt x="3988201" y="881687"/>
                </a:cubicBezTo>
                <a:cubicBezTo>
                  <a:pt x="3967168" y="884923"/>
                  <a:pt x="3946392" y="889955"/>
                  <a:pt x="3925229" y="892183"/>
                </a:cubicBezTo>
                <a:cubicBezTo>
                  <a:pt x="3698262" y="916076"/>
                  <a:pt x="3360764" y="910189"/>
                  <a:pt x="3190561" y="913175"/>
                </a:cubicBezTo>
                <a:lnTo>
                  <a:pt x="2854712" y="934168"/>
                </a:lnTo>
                <a:cubicBezTo>
                  <a:pt x="2769261" y="940421"/>
                  <a:pt x="2780360" y="939637"/>
                  <a:pt x="2718274" y="955160"/>
                </a:cubicBezTo>
                <a:cubicBezTo>
                  <a:pt x="2750985" y="1053306"/>
                  <a:pt x="2762330" y="1074908"/>
                  <a:pt x="2718274" y="1238560"/>
                </a:cubicBezTo>
                <a:cubicBezTo>
                  <a:pt x="2712522" y="1259926"/>
                  <a:pt x="2677171" y="1256187"/>
                  <a:pt x="2655302" y="1259552"/>
                </a:cubicBezTo>
                <a:cubicBezTo>
                  <a:pt x="2609823" y="1266550"/>
                  <a:pt x="2564826" y="1278356"/>
                  <a:pt x="2518864" y="1280545"/>
                </a:cubicBezTo>
                <a:cubicBezTo>
                  <a:pt x="2344106" y="1288868"/>
                  <a:pt x="2169021" y="1287542"/>
                  <a:pt x="1994100" y="1291041"/>
                </a:cubicBezTo>
                <a:cubicBezTo>
                  <a:pt x="1980106" y="1294540"/>
                  <a:pt x="1965935" y="1297392"/>
                  <a:pt x="1952119" y="1301537"/>
                </a:cubicBezTo>
                <a:cubicBezTo>
                  <a:pt x="1896427" y="1318246"/>
                  <a:pt x="1891331" y="1326193"/>
                  <a:pt x="1836671" y="1333026"/>
                </a:cubicBezTo>
                <a:cubicBezTo>
                  <a:pt x="1770350" y="1341317"/>
                  <a:pt x="1703731" y="1347021"/>
                  <a:pt x="1637261" y="1354019"/>
                </a:cubicBezTo>
                <a:cubicBezTo>
                  <a:pt x="1476495" y="1394213"/>
                  <a:pt x="1579618" y="1372436"/>
                  <a:pt x="1217451" y="1354019"/>
                </a:cubicBezTo>
                <a:cubicBezTo>
                  <a:pt x="1136788" y="1349917"/>
                  <a:pt x="1056384" y="1341482"/>
                  <a:pt x="976060" y="1333026"/>
                </a:cubicBezTo>
                <a:cubicBezTo>
                  <a:pt x="923410" y="1327483"/>
                  <a:pt x="871540" y="1313880"/>
                  <a:pt x="818631" y="1312034"/>
                </a:cubicBezTo>
                <a:cubicBezTo>
                  <a:pt x="570369" y="1303373"/>
                  <a:pt x="321855" y="1305036"/>
                  <a:pt x="73467" y="1301537"/>
                </a:cubicBezTo>
                <a:cubicBezTo>
                  <a:pt x="69969" y="1280545"/>
                  <a:pt x="67588" y="1259335"/>
                  <a:pt x="62972" y="1238560"/>
                </a:cubicBezTo>
                <a:cubicBezTo>
                  <a:pt x="60572" y="1227759"/>
                  <a:pt x="55387" y="1217745"/>
                  <a:pt x="52476" y="1207071"/>
                </a:cubicBezTo>
                <a:cubicBezTo>
                  <a:pt x="44885" y="1179236"/>
                  <a:pt x="37144" y="1151392"/>
                  <a:pt x="31486" y="1123101"/>
                </a:cubicBezTo>
                <a:cubicBezTo>
                  <a:pt x="24273" y="1087034"/>
                  <a:pt x="20374" y="1063216"/>
                  <a:pt x="10495" y="1028634"/>
                </a:cubicBezTo>
                <a:cubicBezTo>
                  <a:pt x="7456" y="1017996"/>
                  <a:pt x="3498" y="1007642"/>
                  <a:pt x="0" y="997146"/>
                </a:cubicBezTo>
                <a:cubicBezTo>
                  <a:pt x="3498" y="937667"/>
                  <a:pt x="5101" y="878046"/>
                  <a:pt x="10495" y="818709"/>
                </a:cubicBezTo>
                <a:cubicBezTo>
                  <a:pt x="12803" y="793321"/>
                  <a:pt x="39054" y="693966"/>
                  <a:pt x="41981" y="682257"/>
                </a:cubicBezTo>
                <a:cubicBezTo>
                  <a:pt x="45479" y="668262"/>
                  <a:pt x="50436" y="654553"/>
                  <a:pt x="52476" y="640272"/>
                </a:cubicBezTo>
                <a:cubicBezTo>
                  <a:pt x="65185" y="551309"/>
                  <a:pt x="51909" y="588927"/>
                  <a:pt x="83962" y="524813"/>
                </a:cubicBezTo>
                <a:cubicBezTo>
                  <a:pt x="87460" y="507319"/>
                  <a:pt x="89763" y="489544"/>
                  <a:pt x="94457" y="472332"/>
                </a:cubicBezTo>
                <a:cubicBezTo>
                  <a:pt x="100279" y="450984"/>
                  <a:pt x="111811" y="431181"/>
                  <a:pt x="115448" y="409354"/>
                </a:cubicBezTo>
                <a:cubicBezTo>
                  <a:pt x="122445" y="367369"/>
                  <a:pt x="128595" y="325234"/>
                  <a:pt x="136438" y="283399"/>
                </a:cubicBezTo>
                <a:cubicBezTo>
                  <a:pt x="145384" y="235682"/>
                  <a:pt x="145619" y="251264"/>
                  <a:pt x="157429" y="209925"/>
                </a:cubicBezTo>
                <a:cubicBezTo>
                  <a:pt x="167473" y="174765"/>
                  <a:pt x="172285" y="138227"/>
                  <a:pt x="188915" y="104963"/>
                </a:cubicBezTo>
                <a:cubicBezTo>
                  <a:pt x="195912" y="90968"/>
                  <a:pt x="200518" y="75496"/>
                  <a:pt x="209905" y="62978"/>
                </a:cubicBezTo>
                <a:cubicBezTo>
                  <a:pt x="221779" y="47144"/>
                  <a:pt x="235782" y="32496"/>
                  <a:pt x="251886" y="20992"/>
                </a:cubicBezTo>
                <a:cubicBezTo>
                  <a:pt x="260888" y="14561"/>
                  <a:pt x="272321" y="11022"/>
                  <a:pt x="283372" y="10496"/>
                </a:cubicBezTo>
                <a:cubicBezTo>
                  <a:pt x="346272" y="7501"/>
                  <a:pt x="409315" y="10496"/>
                  <a:pt x="472287" y="10496"/>
                </a:cubicBezTo>
                <a:lnTo>
                  <a:pt x="472287" y="10496"/>
                </a:lnTo>
              </a:path>
            </a:pathLst>
          </a:custGeom>
          <a:solidFill>
            <a:srgbClr val="CCFFCC">
              <a:alpha val="27000"/>
            </a:srgbClr>
          </a:solidFill>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22" name="Connecteur droit avec flèche 21"/>
          <p:cNvCxnSpPr/>
          <p:nvPr/>
        </p:nvCxnSpPr>
        <p:spPr>
          <a:xfrm flipV="1">
            <a:off x="944574" y="457200"/>
            <a:ext cx="503226" cy="374323"/>
          </a:xfrm>
          <a:prstGeom prst="straightConnector1">
            <a:avLst/>
          </a:prstGeom>
          <a:ln>
            <a:solidFill>
              <a:srgbClr val="CCFFCC"/>
            </a:solidFill>
            <a:tailEnd type="arrow"/>
          </a:ln>
        </p:spPr>
        <p:style>
          <a:lnRef idx="2">
            <a:schemeClr val="accent1"/>
          </a:lnRef>
          <a:fillRef idx="0">
            <a:schemeClr val="accent1"/>
          </a:fillRef>
          <a:effectRef idx="1">
            <a:schemeClr val="accent1"/>
          </a:effectRef>
          <a:fontRef idx="minor">
            <a:schemeClr val="tx1"/>
          </a:fontRef>
        </p:style>
      </p:cxnSp>
      <p:sp>
        <p:nvSpPr>
          <p:cNvPr id="23" name="ZoneTexte 22"/>
          <p:cNvSpPr txBox="1"/>
          <p:nvPr/>
        </p:nvSpPr>
        <p:spPr>
          <a:xfrm>
            <a:off x="381000" y="76200"/>
            <a:ext cx="4297374" cy="461665"/>
          </a:xfrm>
          <a:prstGeom prst="rect">
            <a:avLst/>
          </a:prstGeom>
          <a:noFill/>
        </p:spPr>
        <p:txBody>
          <a:bodyPr wrap="square" rtlCol="0">
            <a:spAutoFit/>
          </a:bodyPr>
          <a:lstStyle/>
          <a:p>
            <a:r>
              <a:rPr lang="fr-FR" dirty="0" smtClean="0">
                <a:solidFill>
                  <a:srgbClr val="008000"/>
                </a:solidFill>
              </a:rPr>
              <a:t>le </a:t>
            </a:r>
            <a:r>
              <a:rPr lang="fr-FR" sz="2400" dirty="0" smtClean="0">
                <a:solidFill>
                  <a:srgbClr val="008000"/>
                </a:solidFill>
              </a:rPr>
              <a:t>lancement</a:t>
            </a:r>
            <a:r>
              <a:rPr lang="fr-FR" dirty="0" smtClean="0">
                <a:solidFill>
                  <a:srgbClr val="008000"/>
                </a:solidFill>
              </a:rPr>
              <a:t>: </a:t>
            </a:r>
            <a:r>
              <a:rPr lang="fr-FR" sz="2400" dirty="0" smtClean="0">
                <a:solidFill>
                  <a:srgbClr val="008000"/>
                </a:solidFill>
              </a:rPr>
              <a:t>annonce du sujet</a:t>
            </a:r>
            <a:endParaRPr lang="fr-FR" sz="2400" dirty="0">
              <a:solidFill>
                <a:srgbClr val="008000"/>
              </a:solidFill>
            </a:endParaRPr>
          </a:p>
        </p:txBody>
      </p:sp>
      <p:sp>
        <p:nvSpPr>
          <p:cNvPr id="26" name="Forme libre 25"/>
          <p:cNvSpPr/>
          <p:nvPr/>
        </p:nvSpPr>
        <p:spPr>
          <a:xfrm>
            <a:off x="-76200" y="1807308"/>
            <a:ext cx="9246692" cy="2536092"/>
          </a:xfrm>
          <a:custGeom>
            <a:avLst/>
            <a:gdLst>
              <a:gd name="connsiteX0" fmla="*/ 1699846 w 8763000"/>
              <a:gd name="connsiteY0" fmla="*/ 420077 h 2794000"/>
              <a:gd name="connsiteX1" fmla="*/ 1709615 w 8763000"/>
              <a:gd name="connsiteY1" fmla="*/ 0 h 2794000"/>
              <a:gd name="connsiteX2" fmla="*/ 8763000 w 8763000"/>
              <a:gd name="connsiteY2" fmla="*/ 39077 h 2794000"/>
              <a:gd name="connsiteX3" fmla="*/ 8733692 w 8763000"/>
              <a:gd name="connsiteY3" fmla="*/ 2295769 h 2794000"/>
              <a:gd name="connsiteX4" fmla="*/ 2100384 w 8763000"/>
              <a:gd name="connsiteY4" fmla="*/ 2315307 h 2794000"/>
              <a:gd name="connsiteX5" fmla="*/ 2100384 w 8763000"/>
              <a:gd name="connsiteY5" fmla="*/ 2794000 h 2794000"/>
              <a:gd name="connsiteX6" fmla="*/ 0 w 8763000"/>
              <a:gd name="connsiteY6" fmla="*/ 2774461 h 2794000"/>
              <a:gd name="connsiteX7" fmla="*/ 29307 w 8763000"/>
              <a:gd name="connsiteY7" fmla="*/ 439615 h 2794000"/>
              <a:gd name="connsiteX8" fmla="*/ 1699846 w 8763000"/>
              <a:gd name="connsiteY8" fmla="*/ 420077 h 2794000"/>
              <a:gd name="connsiteX0" fmla="*/ 1699846 w 8763000"/>
              <a:gd name="connsiteY0" fmla="*/ 420077 h 2794000"/>
              <a:gd name="connsiteX1" fmla="*/ 1709615 w 8763000"/>
              <a:gd name="connsiteY1" fmla="*/ 0 h 2794000"/>
              <a:gd name="connsiteX2" fmla="*/ 8763000 w 8763000"/>
              <a:gd name="connsiteY2" fmla="*/ 39077 h 2794000"/>
              <a:gd name="connsiteX3" fmla="*/ 8733692 w 8763000"/>
              <a:gd name="connsiteY3" fmla="*/ 2295769 h 2794000"/>
              <a:gd name="connsiteX4" fmla="*/ 2100384 w 8763000"/>
              <a:gd name="connsiteY4" fmla="*/ 2315307 h 2794000"/>
              <a:gd name="connsiteX5" fmla="*/ 2100384 w 8763000"/>
              <a:gd name="connsiteY5" fmla="*/ 2794000 h 2794000"/>
              <a:gd name="connsiteX6" fmla="*/ 2077849 w 8763000"/>
              <a:gd name="connsiteY6" fmla="*/ 2325827 h 2794000"/>
              <a:gd name="connsiteX7" fmla="*/ 0 w 8763000"/>
              <a:gd name="connsiteY7" fmla="*/ 2774461 h 2794000"/>
              <a:gd name="connsiteX8" fmla="*/ 29307 w 8763000"/>
              <a:gd name="connsiteY8" fmla="*/ 439615 h 2794000"/>
              <a:gd name="connsiteX9" fmla="*/ 1699846 w 8763000"/>
              <a:gd name="connsiteY9" fmla="*/ 420077 h 2794000"/>
              <a:gd name="connsiteX0" fmla="*/ 1699846 w 8763000"/>
              <a:gd name="connsiteY0" fmla="*/ 420077 h 2794000"/>
              <a:gd name="connsiteX1" fmla="*/ 1709615 w 8763000"/>
              <a:gd name="connsiteY1" fmla="*/ 0 h 2794000"/>
              <a:gd name="connsiteX2" fmla="*/ 8763000 w 8763000"/>
              <a:gd name="connsiteY2" fmla="*/ 39077 h 2794000"/>
              <a:gd name="connsiteX3" fmla="*/ 8733692 w 8763000"/>
              <a:gd name="connsiteY3" fmla="*/ 2295769 h 2794000"/>
              <a:gd name="connsiteX4" fmla="*/ 2100384 w 8763000"/>
              <a:gd name="connsiteY4" fmla="*/ 2315307 h 2794000"/>
              <a:gd name="connsiteX5" fmla="*/ 2100384 w 8763000"/>
              <a:gd name="connsiteY5" fmla="*/ 2794000 h 2794000"/>
              <a:gd name="connsiteX6" fmla="*/ 2077849 w 8763000"/>
              <a:gd name="connsiteY6" fmla="*/ 2325827 h 2794000"/>
              <a:gd name="connsiteX7" fmla="*/ 0 w 8763000"/>
              <a:gd name="connsiteY7" fmla="*/ 2241061 h 2794000"/>
              <a:gd name="connsiteX8" fmla="*/ 29307 w 8763000"/>
              <a:gd name="connsiteY8" fmla="*/ 439615 h 2794000"/>
              <a:gd name="connsiteX9" fmla="*/ 1699846 w 8763000"/>
              <a:gd name="connsiteY9" fmla="*/ 420077 h 2794000"/>
              <a:gd name="connsiteX0" fmla="*/ 1699846 w 8763000"/>
              <a:gd name="connsiteY0" fmla="*/ 420077 h 2794000"/>
              <a:gd name="connsiteX1" fmla="*/ 1709615 w 8763000"/>
              <a:gd name="connsiteY1" fmla="*/ 0 h 2794000"/>
              <a:gd name="connsiteX2" fmla="*/ 8763000 w 8763000"/>
              <a:gd name="connsiteY2" fmla="*/ 39077 h 2794000"/>
              <a:gd name="connsiteX3" fmla="*/ 8733692 w 8763000"/>
              <a:gd name="connsiteY3" fmla="*/ 2295769 h 2794000"/>
              <a:gd name="connsiteX4" fmla="*/ 2100384 w 8763000"/>
              <a:gd name="connsiteY4" fmla="*/ 2315307 h 2794000"/>
              <a:gd name="connsiteX5" fmla="*/ 2100384 w 8763000"/>
              <a:gd name="connsiteY5" fmla="*/ 2794000 h 2794000"/>
              <a:gd name="connsiteX6" fmla="*/ 2077849 w 8763000"/>
              <a:gd name="connsiteY6" fmla="*/ 2325827 h 2794000"/>
              <a:gd name="connsiteX7" fmla="*/ 2068343 w 8763000"/>
              <a:gd name="connsiteY7" fmla="*/ 2312992 h 2794000"/>
              <a:gd name="connsiteX8" fmla="*/ 0 w 8763000"/>
              <a:gd name="connsiteY8" fmla="*/ 2241061 h 2794000"/>
              <a:gd name="connsiteX9" fmla="*/ 29307 w 8763000"/>
              <a:gd name="connsiteY9" fmla="*/ 439615 h 2794000"/>
              <a:gd name="connsiteX10" fmla="*/ 1699846 w 8763000"/>
              <a:gd name="connsiteY10" fmla="*/ 420077 h 2794000"/>
              <a:gd name="connsiteX0" fmla="*/ 1699846 w 8763000"/>
              <a:gd name="connsiteY0" fmla="*/ 420077 h 2794000"/>
              <a:gd name="connsiteX1" fmla="*/ 1709615 w 8763000"/>
              <a:gd name="connsiteY1" fmla="*/ 0 h 2794000"/>
              <a:gd name="connsiteX2" fmla="*/ 8763000 w 8763000"/>
              <a:gd name="connsiteY2" fmla="*/ 39077 h 2794000"/>
              <a:gd name="connsiteX3" fmla="*/ 8733692 w 8763000"/>
              <a:gd name="connsiteY3" fmla="*/ 2295769 h 2794000"/>
              <a:gd name="connsiteX4" fmla="*/ 2100384 w 8763000"/>
              <a:gd name="connsiteY4" fmla="*/ 2315307 h 2794000"/>
              <a:gd name="connsiteX5" fmla="*/ 2100384 w 8763000"/>
              <a:gd name="connsiteY5" fmla="*/ 2794000 h 2794000"/>
              <a:gd name="connsiteX6" fmla="*/ 2077849 w 8763000"/>
              <a:gd name="connsiteY6" fmla="*/ 2325827 h 2794000"/>
              <a:gd name="connsiteX7" fmla="*/ 2068343 w 8763000"/>
              <a:gd name="connsiteY7" fmla="*/ 2312992 h 2794000"/>
              <a:gd name="connsiteX8" fmla="*/ 0 w 8763000"/>
              <a:gd name="connsiteY8" fmla="*/ 2241061 h 2794000"/>
              <a:gd name="connsiteX9" fmla="*/ 29307 w 8763000"/>
              <a:gd name="connsiteY9" fmla="*/ 439615 h 2794000"/>
              <a:gd name="connsiteX10" fmla="*/ 1699846 w 8763000"/>
              <a:gd name="connsiteY10" fmla="*/ 420077 h 2794000"/>
              <a:gd name="connsiteX0" fmla="*/ 1699846 w 8763000"/>
              <a:gd name="connsiteY0" fmla="*/ 420077 h 2336800"/>
              <a:gd name="connsiteX1" fmla="*/ 1709615 w 8763000"/>
              <a:gd name="connsiteY1" fmla="*/ 0 h 2336800"/>
              <a:gd name="connsiteX2" fmla="*/ 8763000 w 8763000"/>
              <a:gd name="connsiteY2" fmla="*/ 39077 h 2336800"/>
              <a:gd name="connsiteX3" fmla="*/ 8733692 w 8763000"/>
              <a:gd name="connsiteY3" fmla="*/ 2295769 h 2336800"/>
              <a:gd name="connsiteX4" fmla="*/ 2100384 w 8763000"/>
              <a:gd name="connsiteY4" fmla="*/ 2315307 h 2336800"/>
              <a:gd name="connsiteX5" fmla="*/ 2998121 w 8763000"/>
              <a:gd name="connsiteY5" fmla="*/ 2336800 h 2336800"/>
              <a:gd name="connsiteX6" fmla="*/ 2077849 w 8763000"/>
              <a:gd name="connsiteY6" fmla="*/ 2325827 h 2336800"/>
              <a:gd name="connsiteX7" fmla="*/ 2068343 w 8763000"/>
              <a:gd name="connsiteY7" fmla="*/ 2312992 h 2336800"/>
              <a:gd name="connsiteX8" fmla="*/ 0 w 8763000"/>
              <a:gd name="connsiteY8" fmla="*/ 2241061 h 2336800"/>
              <a:gd name="connsiteX9" fmla="*/ 29307 w 8763000"/>
              <a:gd name="connsiteY9" fmla="*/ 439615 h 2336800"/>
              <a:gd name="connsiteX10" fmla="*/ 1699846 w 8763000"/>
              <a:gd name="connsiteY10" fmla="*/ 420077 h 2336800"/>
              <a:gd name="connsiteX0" fmla="*/ 1699846 w 8763000"/>
              <a:gd name="connsiteY0" fmla="*/ 420077 h 2336800"/>
              <a:gd name="connsiteX1" fmla="*/ 1709615 w 8763000"/>
              <a:gd name="connsiteY1" fmla="*/ 0 h 2336800"/>
              <a:gd name="connsiteX2" fmla="*/ 8763000 w 8763000"/>
              <a:gd name="connsiteY2" fmla="*/ 39077 h 2336800"/>
              <a:gd name="connsiteX3" fmla="*/ 8733692 w 8763000"/>
              <a:gd name="connsiteY3" fmla="*/ 2295769 h 2336800"/>
              <a:gd name="connsiteX4" fmla="*/ 2100384 w 8763000"/>
              <a:gd name="connsiteY4" fmla="*/ 2315307 h 2336800"/>
              <a:gd name="connsiteX5" fmla="*/ 2998121 w 8763000"/>
              <a:gd name="connsiteY5" fmla="*/ 2336800 h 2336800"/>
              <a:gd name="connsiteX6" fmla="*/ 2077849 w 8763000"/>
              <a:gd name="connsiteY6" fmla="*/ 2325827 h 2336800"/>
              <a:gd name="connsiteX7" fmla="*/ 2068343 w 8763000"/>
              <a:gd name="connsiteY7" fmla="*/ 2312992 h 2336800"/>
              <a:gd name="connsiteX8" fmla="*/ 0 w 8763000"/>
              <a:gd name="connsiteY8" fmla="*/ 2241061 h 2336800"/>
              <a:gd name="connsiteX9" fmla="*/ 29307 w 8763000"/>
              <a:gd name="connsiteY9" fmla="*/ 439615 h 2336800"/>
              <a:gd name="connsiteX10" fmla="*/ 1699846 w 8763000"/>
              <a:gd name="connsiteY10" fmla="*/ 420077 h 2336800"/>
              <a:gd name="connsiteX0" fmla="*/ 1699846 w 8763000"/>
              <a:gd name="connsiteY0" fmla="*/ 420077 h 2336800"/>
              <a:gd name="connsiteX1" fmla="*/ 1709615 w 8763000"/>
              <a:gd name="connsiteY1" fmla="*/ 0 h 2336800"/>
              <a:gd name="connsiteX2" fmla="*/ 8763000 w 8763000"/>
              <a:gd name="connsiteY2" fmla="*/ 39077 h 2336800"/>
              <a:gd name="connsiteX3" fmla="*/ 8154320 w 8763000"/>
              <a:gd name="connsiteY3" fmla="*/ 1762369 h 2336800"/>
              <a:gd name="connsiteX4" fmla="*/ 2100384 w 8763000"/>
              <a:gd name="connsiteY4" fmla="*/ 2315307 h 2336800"/>
              <a:gd name="connsiteX5" fmla="*/ 2998121 w 8763000"/>
              <a:gd name="connsiteY5" fmla="*/ 2336800 h 2336800"/>
              <a:gd name="connsiteX6" fmla="*/ 2077849 w 8763000"/>
              <a:gd name="connsiteY6" fmla="*/ 2325827 h 2336800"/>
              <a:gd name="connsiteX7" fmla="*/ 2068343 w 8763000"/>
              <a:gd name="connsiteY7" fmla="*/ 2312992 h 2336800"/>
              <a:gd name="connsiteX8" fmla="*/ 0 w 8763000"/>
              <a:gd name="connsiteY8" fmla="*/ 2241061 h 2336800"/>
              <a:gd name="connsiteX9" fmla="*/ 29307 w 8763000"/>
              <a:gd name="connsiteY9" fmla="*/ 439615 h 2336800"/>
              <a:gd name="connsiteX10" fmla="*/ 1699846 w 8763000"/>
              <a:gd name="connsiteY10" fmla="*/ 420077 h 2336800"/>
              <a:gd name="connsiteX0" fmla="*/ 1699846 w 8788178"/>
              <a:gd name="connsiteY0" fmla="*/ 420077 h 2336800"/>
              <a:gd name="connsiteX1" fmla="*/ 1709615 w 8788178"/>
              <a:gd name="connsiteY1" fmla="*/ 0 h 2336800"/>
              <a:gd name="connsiteX2" fmla="*/ 8763000 w 8788178"/>
              <a:gd name="connsiteY2" fmla="*/ 39077 h 2336800"/>
              <a:gd name="connsiteX3" fmla="*/ 8154320 w 8788178"/>
              <a:gd name="connsiteY3" fmla="*/ 1762369 h 2336800"/>
              <a:gd name="connsiteX4" fmla="*/ 2100384 w 8788178"/>
              <a:gd name="connsiteY4" fmla="*/ 2315307 h 2336800"/>
              <a:gd name="connsiteX5" fmla="*/ 2998121 w 8788178"/>
              <a:gd name="connsiteY5" fmla="*/ 2336800 h 2336800"/>
              <a:gd name="connsiteX6" fmla="*/ 2077849 w 8788178"/>
              <a:gd name="connsiteY6" fmla="*/ 2325827 h 2336800"/>
              <a:gd name="connsiteX7" fmla="*/ 2068343 w 8788178"/>
              <a:gd name="connsiteY7" fmla="*/ 2312992 h 2336800"/>
              <a:gd name="connsiteX8" fmla="*/ 0 w 8788178"/>
              <a:gd name="connsiteY8" fmla="*/ 2241061 h 2336800"/>
              <a:gd name="connsiteX9" fmla="*/ 29307 w 8788178"/>
              <a:gd name="connsiteY9" fmla="*/ 439615 h 2336800"/>
              <a:gd name="connsiteX10" fmla="*/ 1699846 w 8788178"/>
              <a:gd name="connsiteY10" fmla="*/ 420077 h 2336800"/>
              <a:gd name="connsiteX0" fmla="*/ 1699846 w 8788178"/>
              <a:gd name="connsiteY0" fmla="*/ 420077 h 2336800"/>
              <a:gd name="connsiteX1" fmla="*/ 1709615 w 8788178"/>
              <a:gd name="connsiteY1" fmla="*/ 0 h 2336800"/>
              <a:gd name="connsiteX2" fmla="*/ 8763000 w 8788178"/>
              <a:gd name="connsiteY2" fmla="*/ 39077 h 2336800"/>
              <a:gd name="connsiteX3" fmla="*/ 8154320 w 8788178"/>
              <a:gd name="connsiteY3" fmla="*/ 1762369 h 2336800"/>
              <a:gd name="connsiteX4" fmla="*/ 2100384 w 8788178"/>
              <a:gd name="connsiteY4" fmla="*/ 2315307 h 2336800"/>
              <a:gd name="connsiteX5" fmla="*/ 2998121 w 8788178"/>
              <a:gd name="connsiteY5" fmla="*/ 2336800 h 2336800"/>
              <a:gd name="connsiteX6" fmla="*/ 2077849 w 8788178"/>
              <a:gd name="connsiteY6" fmla="*/ 2325827 h 2336800"/>
              <a:gd name="connsiteX7" fmla="*/ 2068343 w 8788178"/>
              <a:gd name="connsiteY7" fmla="*/ 2312992 h 2336800"/>
              <a:gd name="connsiteX8" fmla="*/ 0 w 8788178"/>
              <a:gd name="connsiteY8" fmla="*/ 2241061 h 2336800"/>
              <a:gd name="connsiteX9" fmla="*/ 29307 w 8788178"/>
              <a:gd name="connsiteY9" fmla="*/ 439615 h 2336800"/>
              <a:gd name="connsiteX10" fmla="*/ 1699846 w 8788178"/>
              <a:gd name="connsiteY10" fmla="*/ 420077 h 2336800"/>
              <a:gd name="connsiteX0" fmla="*/ 1699846 w 8788178"/>
              <a:gd name="connsiteY0" fmla="*/ 420077 h 2722590"/>
              <a:gd name="connsiteX1" fmla="*/ 1709615 w 8788178"/>
              <a:gd name="connsiteY1" fmla="*/ 0 h 2722590"/>
              <a:gd name="connsiteX2" fmla="*/ 8763000 w 8788178"/>
              <a:gd name="connsiteY2" fmla="*/ 39077 h 2722590"/>
              <a:gd name="connsiteX3" fmla="*/ 8154320 w 8788178"/>
              <a:gd name="connsiteY3" fmla="*/ 1762369 h 2722590"/>
              <a:gd name="connsiteX4" fmla="*/ 2100384 w 8788178"/>
              <a:gd name="connsiteY4" fmla="*/ 2315307 h 2722590"/>
              <a:gd name="connsiteX5" fmla="*/ 2998121 w 8788178"/>
              <a:gd name="connsiteY5" fmla="*/ 2336800 h 2722590"/>
              <a:gd name="connsiteX6" fmla="*/ 2077849 w 8788178"/>
              <a:gd name="connsiteY6" fmla="*/ 2325827 h 2722590"/>
              <a:gd name="connsiteX7" fmla="*/ 2068343 w 8788178"/>
              <a:gd name="connsiteY7" fmla="*/ 2312992 h 2722590"/>
              <a:gd name="connsiteX8" fmla="*/ 0 w 8788178"/>
              <a:gd name="connsiteY8" fmla="*/ 2241061 h 2722590"/>
              <a:gd name="connsiteX9" fmla="*/ 29307 w 8788178"/>
              <a:gd name="connsiteY9" fmla="*/ 439615 h 2722590"/>
              <a:gd name="connsiteX10" fmla="*/ 1699846 w 8788178"/>
              <a:gd name="connsiteY10" fmla="*/ 420077 h 2722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88178" h="2722590">
                <a:moveTo>
                  <a:pt x="1699846" y="420077"/>
                </a:moveTo>
                <a:cubicBezTo>
                  <a:pt x="1710359" y="52113"/>
                  <a:pt x="1709615" y="192175"/>
                  <a:pt x="1709615" y="0"/>
                </a:cubicBezTo>
                <a:lnTo>
                  <a:pt x="8763000" y="39077"/>
                </a:lnTo>
                <a:cubicBezTo>
                  <a:pt x="8560107" y="613508"/>
                  <a:pt x="8788178" y="1736395"/>
                  <a:pt x="8154320" y="1762369"/>
                </a:cubicBezTo>
                <a:cubicBezTo>
                  <a:pt x="8600489" y="2722590"/>
                  <a:pt x="4311487" y="2308794"/>
                  <a:pt x="2100384" y="2315307"/>
                </a:cubicBezTo>
                <a:lnTo>
                  <a:pt x="2998121" y="2336800"/>
                </a:lnTo>
                <a:lnTo>
                  <a:pt x="2077849" y="2325827"/>
                </a:lnTo>
                <a:cubicBezTo>
                  <a:pt x="2074680" y="2321549"/>
                  <a:pt x="2068146" y="2196567"/>
                  <a:pt x="2068343" y="2312992"/>
                </a:cubicBezTo>
                <a:lnTo>
                  <a:pt x="0" y="2241061"/>
                </a:lnTo>
                <a:lnTo>
                  <a:pt x="29307" y="439615"/>
                </a:lnTo>
                <a:lnTo>
                  <a:pt x="1699846" y="420077"/>
                </a:lnTo>
                <a:close/>
              </a:path>
            </a:pathLst>
          </a:custGeom>
          <a:solidFill>
            <a:srgbClr val="FFFF00">
              <a:alpha val="13000"/>
            </a:srgbClr>
          </a:solidFill>
          <a:ln>
            <a:solidFill>
              <a:srgbClr val="CBCB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7" name="Connecteur droit avec flèche 26"/>
          <p:cNvCxnSpPr/>
          <p:nvPr/>
        </p:nvCxnSpPr>
        <p:spPr>
          <a:xfrm rot="16200000" flipH="1">
            <a:off x="30175" y="4800598"/>
            <a:ext cx="1828798" cy="1"/>
          </a:xfrm>
          <a:prstGeom prst="straightConnector1">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sp>
        <p:nvSpPr>
          <p:cNvPr id="29" name="ZoneTexte 28"/>
          <p:cNvSpPr txBox="1"/>
          <p:nvPr/>
        </p:nvSpPr>
        <p:spPr>
          <a:xfrm>
            <a:off x="381000" y="5715000"/>
            <a:ext cx="2057400" cy="738664"/>
          </a:xfrm>
          <a:prstGeom prst="rect">
            <a:avLst/>
          </a:prstGeom>
          <a:solidFill>
            <a:schemeClr val="bg1">
              <a:lumMod val="75000"/>
            </a:schemeClr>
          </a:solidFill>
        </p:spPr>
        <p:txBody>
          <a:bodyPr wrap="square" rtlCol="0">
            <a:spAutoFit/>
          </a:bodyPr>
          <a:lstStyle/>
          <a:p>
            <a:pPr algn="ctr"/>
            <a:r>
              <a:rPr lang="fr-FR" dirty="0" smtClean="0">
                <a:solidFill>
                  <a:srgbClr val="FFFF00"/>
                </a:solidFill>
              </a:rPr>
              <a:t>la </a:t>
            </a:r>
            <a:r>
              <a:rPr lang="fr-FR" sz="2400" dirty="0" smtClean="0">
                <a:solidFill>
                  <a:srgbClr val="FFFF00"/>
                </a:solidFill>
              </a:rPr>
              <a:t>problématique</a:t>
            </a:r>
            <a:endParaRPr lang="fr-FR" sz="2400" dirty="0">
              <a:solidFill>
                <a:srgbClr val="FFFF00"/>
              </a:solidFill>
            </a:endParaRPr>
          </a:p>
        </p:txBody>
      </p:sp>
      <p:cxnSp>
        <p:nvCxnSpPr>
          <p:cNvPr id="31" name="Connecteur droit avec flèche 30"/>
          <p:cNvCxnSpPr/>
          <p:nvPr/>
        </p:nvCxnSpPr>
        <p:spPr>
          <a:xfrm>
            <a:off x="4572000" y="5257800"/>
            <a:ext cx="1295400" cy="838202"/>
          </a:xfrm>
          <a:prstGeom prst="straightConnector1">
            <a:avLst/>
          </a:prstGeom>
          <a:ln>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32" name="ZoneTexte 31"/>
          <p:cNvSpPr txBox="1"/>
          <p:nvPr/>
        </p:nvSpPr>
        <p:spPr>
          <a:xfrm>
            <a:off x="5562600" y="6031468"/>
            <a:ext cx="3124200" cy="461665"/>
          </a:xfrm>
          <a:prstGeom prst="rect">
            <a:avLst/>
          </a:prstGeom>
          <a:noFill/>
        </p:spPr>
        <p:txBody>
          <a:bodyPr wrap="square" rtlCol="0">
            <a:spAutoFit/>
          </a:bodyPr>
          <a:lstStyle/>
          <a:p>
            <a:r>
              <a:rPr lang="fr-FR" sz="2400" dirty="0" smtClean="0">
                <a:solidFill>
                  <a:srgbClr val="3366FF"/>
                </a:solidFill>
              </a:rPr>
              <a:t>l’annonce du plan</a:t>
            </a:r>
            <a:endParaRPr lang="fr-FR" sz="2400" dirty="0">
              <a:solidFill>
                <a:srgbClr val="3366FF"/>
              </a:solidFill>
            </a:endParaRPr>
          </a:p>
        </p:txBody>
      </p:sp>
      <p:sp>
        <p:nvSpPr>
          <p:cNvPr id="33" name="ZoneTexte 32"/>
          <p:cNvSpPr txBox="1"/>
          <p:nvPr/>
        </p:nvSpPr>
        <p:spPr>
          <a:xfrm>
            <a:off x="2514600" y="1249740"/>
            <a:ext cx="4991100" cy="1569660"/>
          </a:xfrm>
          <a:prstGeom prst="rect">
            <a:avLst/>
          </a:prstGeom>
          <a:solidFill>
            <a:srgbClr val="FF0000"/>
          </a:solidFill>
        </p:spPr>
        <p:txBody>
          <a:bodyPr wrap="square" rtlCol="0">
            <a:spAutoFit/>
          </a:bodyPr>
          <a:lstStyle/>
          <a:p>
            <a:pPr algn="ctr"/>
            <a:r>
              <a:rPr lang="fr-FR" sz="2400" dirty="0" smtClean="0"/>
              <a:t>un introduction a 3 parties:</a:t>
            </a:r>
          </a:p>
          <a:p>
            <a:pPr algn="ctr">
              <a:buFont typeface="Wingdings" charset="2"/>
              <a:buChar char="§"/>
            </a:pPr>
            <a:r>
              <a:rPr lang="fr-FR" sz="2400" dirty="0" smtClean="0"/>
              <a:t>le lancement ou annonce du sujet</a:t>
            </a:r>
          </a:p>
          <a:p>
            <a:pPr algn="ctr">
              <a:buFont typeface="Wingdings" charset="2"/>
              <a:buChar char="§"/>
            </a:pPr>
            <a:r>
              <a:rPr lang="fr-FR" sz="2400" dirty="0" smtClean="0"/>
              <a:t>la problématique</a:t>
            </a:r>
          </a:p>
          <a:p>
            <a:pPr algn="ctr">
              <a:buFont typeface="Wingdings" charset="2"/>
              <a:buChar char="§"/>
            </a:pPr>
            <a:r>
              <a:rPr lang="fr-FR" sz="2400" dirty="0" smtClean="0"/>
              <a:t>l’annonce du plan</a:t>
            </a:r>
            <a:endParaRPr lang="fr-FR" sz="2400" dirty="0"/>
          </a:p>
        </p:txBody>
      </p:sp>
      <p:sp>
        <p:nvSpPr>
          <p:cNvPr id="34" name="ZoneTexte 33"/>
          <p:cNvSpPr txBox="1"/>
          <p:nvPr/>
        </p:nvSpPr>
        <p:spPr>
          <a:xfrm>
            <a:off x="1905000" y="3429000"/>
            <a:ext cx="4991100" cy="1200328"/>
          </a:xfrm>
          <a:prstGeom prst="rect">
            <a:avLst/>
          </a:prstGeom>
          <a:solidFill>
            <a:srgbClr val="FF0000"/>
          </a:solidFill>
        </p:spPr>
        <p:txBody>
          <a:bodyPr wrap="square" rtlCol="0">
            <a:spAutoFit/>
          </a:bodyPr>
          <a:lstStyle/>
          <a:p>
            <a:pPr algn="ctr"/>
            <a:r>
              <a:rPr lang="fr-FR" sz="2400" dirty="0" smtClean="0"/>
              <a:t>à votre avis quelle est la partie la plus importante pour suivre un cours? DECIDEZ, VOTEZ</a:t>
            </a:r>
            <a:endParaRPr lang="fr-FR" sz="2400" dirty="0"/>
          </a:p>
        </p:txBody>
      </p:sp>
      <p:sp>
        <p:nvSpPr>
          <p:cNvPr id="15" name="Forme libre 14"/>
          <p:cNvSpPr/>
          <p:nvPr/>
        </p:nvSpPr>
        <p:spPr>
          <a:xfrm>
            <a:off x="576385" y="3575538"/>
            <a:ext cx="8606692" cy="1836616"/>
          </a:xfrm>
          <a:custGeom>
            <a:avLst/>
            <a:gdLst>
              <a:gd name="connsiteX0" fmla="*/ 8020538 w 8606692"/>
              <a:gd name="connsiteY0" fmla="*/ 0 h 1836616"/>
              <a:gd name="connsiteX1" fmla="*/ 8606692 w 8606692"/>
              <a:gd name="connsiteY1" fmla="*/ 9770 h 1836616"/>
              <a:gd name="connsiteX2" fmla="*/ 8489461 w 8606692"/>
              <a:gd name="connsiteY2" fmla="*/ 1660770 h 1836616"/>
              <a:gd name="connsiteX3" fmla="*/ 0 w 8606692"/>
              <a:gd name="connsiteY3" fmla="*/ 1836616 h 1836616"/>
              <a:gd name="connsiteX4" fmla="*/ 29307 w 8606692"/>
              <a:gd name="connsiteY4" fmla="*/ 459154 h 1836616"/>
              <a:gd name="connsiteX5" fmla="*/ 7952153 w 8606692"/>
              <a:gd name="connsiteY5" fmla="*/ 468924 h 1836616"/>
              <a:gd name="connsiteX6" fmla="*/ 8020538 w 8606692"/>
              <a:gd name="connsiteY6" fmla="*/ 0 h 1836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06692" h="1836616">
                <a:moveTo>
                  <a:pt x="8020538" y="0"/>
                </a:moveTo>
                <a:lnTo>
                  <a:pt x="8606692" y="9770"/>
                </a:lnTo>
                <a:lnTo>
                  <a:pt x="8489461" y="1660770"/>
                </a:lnTo>
                <a:lnTo>
                  <a:pt x="0" y="1836616"/>
                </a:lnTo>
                <a:lnTo>
                  <a:pt x="29307" y="459154"/>
                </a:lnTo>
                <a:lnTo>
                  <a:pt x="7952153" y="468924"/>
                </a:lnTo>
                <a:lnTo>
                  <a:pt x="8020538" y="0"/>
                </a:lnTo>
                <a:close/>
              </a:path>
            </a:pathLst>
          </a:custGeom>
          <a:solidFill>
            <a:schemeClr val="accent1">
              <a:lumMod val="60000"/>
              <a:lumOff val="40000"/>
              <a:alpha val="29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3" grpId="0"/>
      <p:bldP spid="26" grpId="0" animBg="1"/>
      <p:bldP spid="29" grpId="0" animBg="1"/>
      <p:bldP spid="32" grpId="0"/>
      <p:bldP spid="33" grpId="0" animBg="1"/>
      <p:bldP spid="34" grpId="0" animBg="1"/>
      <p:bldP spid="15"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err="1" smtClean="0">
                <a:sym typeface="Wingdings"/>
              </a:rPr>
              <a:t></a:t>
            </a:r>
            <a:r>
              <a:rPr lang="fr-FR" dirty="0" smtClean="0"/>
              <a:t> </a:t>
            </a:r>
            <a:r>
              <a:rPr lang="fr-FR" dirty="0" smtClean="0">
                <a:latin typeface="Times New Roman"/>
                <a:cs typeface="Times New Roman"/>
              </a:rPr>
              <a:t>je sais comment se construit une introduction d’un discours</a:t>
            </a:r>
            <a:endParaRPr lang="fr-FR" dirty="0">
              <a:latin typeface="Times New Roman"/>
              <a:cs typeface="Times New Roman"/>
            </a:endParaRPr>
          </a:p>
        </p:txBody>
      </p:sp>
      <p:sp>
        <p:nvSpPr>
          <p:cNvPr id="7" name="Sous-titre 6"/>
          <p:cNvSpPr>
            <a:spLocks noGrp="1"/>
          </p:cNvSpPr>
          <p:nvPr>
            <p:ph type="subTitle" idx="1"/>
          </p:nvPr>
        </p:nvSpPr>
        <p:spPr/>
        <p:txBody>
          <a:bodyPr/>
          <a:lstStyle/>
          <a:p>
            <a:r>
              <a:rPr lang="fr-FR" dirty="0" smtClean="0"/>
              <a:t>focalisons-nous sur l’annonce du plan</a:t>
            </a:r>
            <a:endParaRPr lang="fr-FR" dirty="0"/>
          </a:p>
        </p:txBody>
      </p:sp>
      <p:sp>
        <p:nvSpPr>
          <p:cNvPr id="4" name="ZoneTexte 3"/>
          <p:cNvSpPr txBox="1"/>
          <p:nvPr/>
        </p:nvSpPr>
        <p:spPr>
          <a:xfrm>
            <a:off x="1066800" y="2219980"/>
            <a:ext cx="533400" cy="523220"/>
          </a:xfrm>
          <a:prstGeom prst="rect">
            <a:avLst/>
          </a:prstGeom>
          <a:noFill/>
        </p:spPr>
        <p:txBody>
          <a:bodyPr wrap="square" rtlCol="0">
            <a:spAutoFit/>
          </a:bodyPr>
          <a:lstStyle/>
          <a:p>
            <a:r>
              <a:rPr lang="fr-FR" sz="2800" dirty="0" smtClean="0">
                <a:solidFill>
                  <a:srgbClr val="FF0000"/>
                </a:solidFill>
                <a:latin typeface="Zapf Dingbats"/>
                <a:ea typeface="Zapf Dingbats"/>
                <a:cs typeface="Zapf Dingbats"/>
              </a:rPr>
              <a:t>✔</a:t>
            </a:r>
            <a:endParaRPr lang="fr-FR" sz="2800" dirty="0">
              <a:solidFill>
                <a:srgbClr val="FF0000"/>
              </a:solidFill>
            </a:endParaRPr>
          </a:p>
        </p:txBody>
      </p:sp>
      <p:sp>
        <p:nvSpPr>
          <p:cNvPr id="8" name="ZoneTexte 7"/>
          <p:cNvSpPr txBox="1"/>
          <p:nvPr/>
        </p:nvSpPr>
        <p:spPr>
          <a:xfrm>
            <a:off x="457200" y="4614208"/>
            <a:ext cx="8229600" cy="1938992"/>
          </a:xfrm>
          <a:prstGeom prst="rect">
            <a:avLst/>
          </a:prstGeom>
          <a:noFill/>
        </p:spPr>
        <p:txBody>
          <a:bodyPr wrap="square" rtlCol="0">
            <a:spAutoFit/>
          </a:bodyPr>
          <a:lstStyle/>
          <a:p>
            <a:r>
              <a:rPr lang="fr-FR" sz="2400" dirty="0" smtClean="0">
                <a:latin typeface="Times New Roman"/>
                <a:cs typeface="Times New Roman"/>
              </a:rPr>
              <a:t>Nous allons donc envisager successivement ces deux sens, en nous focalisant sur le second, puis nous étudierons les trois différences de la dissociation entre Sigmund Freud dans le </a:t>
            </a:r>
            <a:r>
              <a:rPr lang="fr-FR" sz="2400" i="1" dirty="0" smtClean="0">
                <a:latin typeface="Times New Roman"/>
                <a:cs typeface="Times New Roman"/>
              </a:rPr>
              <a:t>clivage du Moi, </a:t>
            </a:r>
            <a:r>
              <a:rPr lang="fr-FR" sz="2400" dirty="0" smtClean="0">
                <a:latin typeface="Times New Roman"/>
                <a:cs typeface="Times New Roman"/>
              </a:rPr>
              <a:t>et le concept de discordance</a:t>
            </a:r>
            <a:r>
              <a:rPr lang="fr-FR" sz="2400" i="1" dirty="0" smtClean="0">
                <a:latin typeface="Times New Roman"/>
                <a:cs typeface="Times New Roman"/>
              </a:rPr>
              <a:t> </a:t>
            </a:r>
            <a:r>
              <a:rPr lang="fr-FR" sz="2400" dirty="0" smtClean="0">
                <a:latin typeface="Times New Roman"/>
                <a:cs typeface="Times New Roman"/>
              </a:rPr>
              <a:t>développé par Philipe </a:t>
            </a:r>
            <a:r>
              <a:rPr lang="fr-FR" sz="2400" dirty="0" err="1" smtClean="0">
                <a:latin typeface="Times New Roman"/>
                <a:cs typeface="Times New Roman"/>
              </a:rPr>
              <a:t>Chaslin</a:t>
            </a:r>
            <a:r>
              <a:rPr lang="fr-FR" sz="2400" dirty="0" smtClean="0">
                <a:latin typeface="Times New Roman"/>
                <a:cs typeface="Times New Roman"/>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70" decel="100000"/>
                                        <p:tgtEl>
                                          <p:spTgt spid="4"/>
                                        </p:tgtEl>
                                      </p:cBhvr>
                                    </p:animEffect>
                                    <p:animScale>
                                      <p:cBhvr>
                                        <p:cTn id="8" dur="770" decel="100000"/>
                                        <p:tgtEl>
                                          <p:spTgt spid="4"/>
                                        </p:tgtEl>
                                      </p:cBhvr>
                                      <p:from x="10000" y="10000"/>
                                      <p:to x="200000" y="450000"/>
                                    </p:animScale>
                                    <p:animScale>
                                      <p:cBhvr>
                                        <p:cTn id="9" dur="1230" accel="100000" fill="hold">
                                          <p:stCondLst>
                                            <p:cond delay="770"/>
                                          </p:stCondLst>
                                        </p:cTn>
                                        <p:tgtEl>
                                          <p:spTgt spid="4"/>
                                        </p:tgtEl>
                                      </p:cBhvr>
                                      <p:from x="200000" y="450000"/>
                                      <p:to x="100000" y="100000"/>
                                    </p:animScale>
                                    <p:set>
                                      <p:cBhvr>
                                        <p:cTn id="10" dur="770" fill="hold"/>
                                        <p:tgtEl>
                                          <p:spTgt spid="4"/>
                                        </p:tgtEl>
                                        <p:attrNameLst>
                                          <p:attrName>ppt_x</p:attrName>
                                        </p:attrNameLst>
                                      </p:cBhvr>
                                      <p:to>
                                        <p:strVal val="(0.5)"/>
                                      </p:to>
                                    </p:set>
                                    <p:anim from="(0.5)" to="(#ppt_x)" calcmode="lin" valueType="num">
                                      <p:cBhvr>
                                        <p:cTn id="11" dur="1230" accel="100000" fill="hold">
                                          <p:stCondLst>
                                            <p:cond delay="770"/>
                                          </p:stCondLst>
                                        </p:cTn>
                                        <p:tgtEl>
                                          <p:spTgt spid="4"/>
                                        </p:tgtEl>
                                        <p:attrNameLst>
                                          <p:attrName>ppt_x</p:attrName>
                                        </p:attrNameLst>
                                      </p:cBhvr>
                                    </p:anim>
                                    <p:set>
                                      <p:cBhvr>
                                        <p:cTn id="12" dur="770" fill="hold"/>
                                        <p:tgtEl>
                                          <p:spTgt spid="4"/>
                                        </p:tgtEl>
                                        <p:attrNameLst>
                                          <p:attrName>ppt_y</p:attrName>
                                        </p:attrNameLst>
                                      </p:cBhvr>
                                      <p:to>
                                        <p:strVal val="(#ppt_y+0.4)"/>
                                      </p:to>
                                    </p:set>
                                    <p:anim from="(#ppt_y+0.4)" to="(#ppt_y)" calcmode="lin" valueType="num">
                                      <p:cBhvr>
                                        <p:cTn id="13" dur="1230" accel="100000" fill="hold">
                                          <p:stCondLst>
                                            <p:cond delay="770"/>
                                          </p:stCondLst>
                                        </p:cTn>
                                        <p:tgtEl>
                                          <p:spTgt spid="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0"/>
            <a:ext cx="8839200" cy="1143000"/>
          </a:xfrm>
        </p:spPr>
        <p:txBody>
          <a:bodyPr>
            <a:noAutofit/>
          </a:bodyPr>
          <a:lstStyle/>
          <a:p>
            <a:r>
              <a:rPr lang="fr-FR" sz="3200" dirty="0" err="1" smtClean="0">
                <a:latin typeface="Times New Roman"/>
                <a:cs typeface="Times New Roman"/>
                <a:sym typeface="Wingdings"/>
              </a:rPr>
              <a:t></a:t>
            </a:r>
            <a:r>
              <a:rPr lang="fr-FR" sz="3200" dirty="0" smtClean="0">
                <a:latin typeface="Times New Roman"/>
                <a:cs typeface="Times New Roman"/>
              </a:rPr>
              <a:t> je suis capable de prendre en note le plus important de l’introduction pour suivre un discours.</a:t>
            </a:r>
            <a:endParaRPr lang="fr-FR" sz="3200" dirty="0">
              <a:latin typeface="Times New Roman"/>
              <a:cs typeface="Times New Roman"/>
            </a:endParaRPr>
          </a:p>
        </p:txBody>
      </p:sp>
      <p:sp>
        <p:nvSpPr>
          <p:cNvPr id="3" name="ZoneTexte 2"/>
          <p:cNvSpPr txBox="1"/>
          <p:nvPr/>
        </p:nvSpPr>
        <p:spPr>
          <a:xfrm>
            <a:off x="457200" y="1676400"/>
            <a:ext cx="8229600" cy="1938992"/>
          </a:xfrm>
          <a:prstGeom prst="rect">
            <a:avLst/>
          </a:prstGeom>
          <a:noFill/>
        </p:spPr>
        <p:txBody>
          <a:bodyPr wrap="square" rtlCol="0">
            <a:spAutoFit/>
          </a:bodyPr>
          <a:lstStyle/>
          <a:p>
            <a:r>
              <a:rPr lang="fr-FR" sz="2400" dirty="0" smtClean="0">
                <a:latin typeface="Times New Roman"/>
                <a:cs typeface="Times New Roman"/>
              </a:rPr>
              <a:t>Nous allons donc envisager successivement ces deux sens, en nous focalisant sur le second, puis nous étudierons les trois différences de la dissociation entre Sigmund Freud dans le </a:t>
            </a:r>
            <a:r>
              <a:rPr lang="fr-FR" sz="2400" i="1" dirty="0" smtClean="0">
                <a:latin typeface="Times New Roman"/>
                <a:cs typeface="Times New Roman"/>
              </a:rPr>
              <a:t>clivage du Moi, </a:t>
            </a:r>
            <a:r>
              <a:rPr lang="fr-FR" sz="2400" dirty="0" smtClean="0">
                <a:latin typeface="Times New Roman"/>
                <a:cs typeface="Times New Roman"/>
              </a:rPr>
              <a:t>et le concept de discordance</a:t>
            </a:r>
            <a:r>
              <a:rPr lang="fr-FR" sz="2400" i="1" dirty="0" smtClean="0">
                <a:latin typeface="Times New Roman"/>
                <a:cs typeface="Times New Roman"/>
              </a:rPr>
              <a:t> </a:t>
            </a:r>
            <a:r>
              <a:rPr lang="fr-FR" sz="2400" dirty="0" smtClean="0">
                <a:latin typeface="Times New Roman"/>
                <a:cs typeface="Times New Roman"/>
              </a:rPr>
              <a:t>développé par Philipe </a:t>
            </a:r>
            <a:r>
              <a:rPr lang="fr-FR" sz="2400" dirty="0" err="1" smtClean="0">
                <a:latin typeface="Times New Roman"/>
                <a:cs typeface="Times New Roman"/>
              </a:rPr>
              <a:t>Chaslin</a:t>
            </a:r>
            <a:r>
              <a:rPr lang="fr-FR" sz="2400" dirty="0" smtClean="0">
                <a:latin typeface="Times New Roman"/>
                <a:cs typeface="Times New Roman"/>
              </a:rPr>
              <a:t>.</a:t>
            </a:r>
          </a:p>
        </p:txBody>
      </p:sp>
      <p:sp>
        <p:nvSpPr>
          <p:cNvPr id="4" name="ZoneTexte 3"/>
          <p:cNvSpPr txBox="1"/>
          <p:nvPr/>
        </p:nvSpPr>
        <p:spPr>
          <a:xfrm>
            <a:off x="1219200" y="1143000"/>
            <a:ext cx="6705600" cy="461665"/>
          </a:xfrm>
          <a:prstGeom prst="rect">
            <a:avLst/>
          </a:prstGeom>
          <a:solidFill>
            <a:schemeClr val="accent2">
              <a:lumMod val="60000"/>
              <a:lumOff val="40000"/>
            </a:schemeClr>
          </a:solidFill>
        </p:spPr>
        <p:txBody>
          <a:bodyPr wrap="square" rtlCol="0">
            <a:spAutoFit/>
          </a:bodyPr>
          <a:lstStyle/>
          <a:p>
            <a:pPr algn="ctr"/>
            <a:r>
              <a:rPr lang="fr-FR" sz="2400" dirty="0" smtClean="0"/>
              <a:t>combien de parties dans le plan qui suit ? 2, 3, 4 … ?</a:t>
            </a:r>
            <a:endParaRPr lang="fr-FR" sz="2400" dirty="0"/>
          </a:p>
        </p:txBody>
      </p:sp>
      <p:sp>
        <p:nvSpPr>
          <p:cNvPr id="5" name="Rectangle 4"/>
          <p:cNvSpPr/>
          <p:nvPr/>
        </p:nvSpPr>
        <p:spPr>
          <a:xfrm>
            <a:off x="457200" y="1604665"/>
            <a:ext cx="7696200" cy="528935"/>
          </a:xfrm>
          <a:prstGeom prst="rect">
            <a:avLst/>
          </a:prstGeom>
          <a:solidFill>
            <a:srgbClr val="0000FF">
              <a:alpha val="3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Rectangle 5"/>
          <p:cNvSpPr/>
          <p:nvPr/>
        </p:nvSpPr>
        <p:spPr>
          <a:xfrm>
            <a:off x="457200" y="2133600"/>
            <a:ext cx="3733800" cy="381000"/>
          </a:xfrm>
          <a:prstGeom prst="rect">
            <a:avLst/>
          </a:prstGeom>
          <a:solidFill>
            <a:srgbClr val="0000FF">
              <a:alpha val="3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8" name="Connecteur en angle 7"/>
          <p:cNvCxnSpPr/>
          <p:nvPr/>
        </p:nvCxnSpPr>
        <p:spPr>
          <a:xfrm rot="5400000">
            <a:off x="-189309" y="3162697"/>
            <a:ext cx="1294606"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ZoneTexte 13"/>
          <p:cNvSpPr txBox="1"/>
          <p:nvPr/>
        </p:nvSpPr>
        <p:spPr>
          <a:xfrm>
            <a:off x="-76200" y="3810794"/>
            <a:ext cx="5638800" cy="1200328"/>
          </a:xfrm>
          <a:prstGeom prst="rect">
            <a:avLst/>
          </a:prstGeom>
          <a:noFill/>
        </p:spPr>
        <p:txBody>
          <a:bodyPr wrap="square" rtlCol="0">
            <a:spAutoFit/>
          </a:bodyPr>
          <a:lstStyle/>
          <a:p>
            <a:pPr marL="514350" indent="-514350">
              <a:buAutoNum type="romanUcParenR"/>
            </a:pPr>
            <a:r>
              <a:rPr lang="fr-FR" sz="2400" dirty="0" smtClean="0">
                <a:latin typeface="Handwriting - Dakota"/>
                <a:cs typeface="Handwriting - Dakota"/>
              </a:rPr>
              <a:t>2 sens de </a:t>
            </a:r>
            <a:r>
              <a:rPr lang="fr-FR" sz="2400" dirty="0" err="1" smtClean="0">
                <a:latin typeface="Handwriting - Dakota"/>
                <a:cs typeface="Handwriting - Dakota"/>
              </a:rPr>
              <a:t>dissociaθ</a:t>
            </a:r>
            <a:endParaRPr lang="fr-FR" sz="2400" dirty="0" smtClean="0">
              <a:latin typeface="Handwriting - Dakota"/>
              <a:cs typeface="Handwriting - Dakota"/>
            </a:endParaRPr>
          </a:p>
          <a:p>
            <a:pPr marL="514350" indent="-514350"/>
            <a:r>
              <a:rPr lang="fr-FR" sz="2400" dirty="0" smtClean="0">
                <a:latin typeface="Handwriting - Dakota"/>
                <a:cs typeface="Handwriting - Dakota"/>
              </a:rPr>
              <a:t>	1) état de C =&gt; perso. </a:t>
            </a:r>
            <a:r>
              <a:rPr lang="fr-FR" sz="2400" dirty="0" err="1" smtClean="0">
                <a:latin typeface="Handwriting - Dakota"/>
                <a:cs typeface="Handwriting - Dakota"/>
              </a:rPr>
              <a:t>x</a:t>
            </a:r>
            <a:r>
              <a:rPr lang="fr-FR" sz="2400" baseline="30000" dirty="0" err="1" smtClean="0">
                <a:latin typeface="Handwriting - Dakota"/>
                <a:cs typeface="Handwriting - Dakota"/>
              </a:rPr>
              <a:t>iple</a:t>
            </a:r>
            <a:endParaRPr lang="fr-FR" sz="2400" baseline="30000" dirty="0" smtClean="0">
              <a:latin typeface="Handwriting - Dakota"/>
              <a:cs typeface="Handwriting - Dakota"/>
            </a:endParaRPr>
          </a:p>
          <a:p>
            <a:pPr marL="514350" indent="-514350"/>
            <a:r>
              <a:rPr lang="fr-FR" sz="2400" baseline="30000" dirty="0" smtClean="0">
                <a:latin typeface="Handwriting - Dakota"/>
                <a:cs typeface="Handwriting - Dakota"/>
              </a:rPr>
              <a:t>	</a:t>
            </a:r>
            <a:r>
              <a:rPr lang="fr-FR" sz="2400" dirty="0" smtClean="0">
                <a:latin typeface="Handwriting - Dakota"/>
                <a:cs typeface="Handwriting - Dakota"/>
              </a:rPr>
              <a:t>2) sens de scission</a:t>
            </a:r>
            <a:endParaRPr lang="fr-FR" sz="2400" dirty="0">
              <a:latin typeface="Handwriting - Dakota"/>
              <a:cs typeface="Handwriting - Dakota"/>
            </a:endParaRPr>
          </a:p>
        </p:txBody>
      </p:sp>
      <p:sp>
        <p:nvSpPr>
          <p:cNvPr id="15" name="Rectangle 14"/>
          <p:cNvSpPr/>
          <p:nvPr/>
        </p:nvSpPr>
        <p:spPr>
          <a:xfrm>
            <a:off x="4191000" y="2133600"/>
            <a:ext cx="3733800" cy="381000"/>
          </a:xfrm>
          <a:prstGeom prst="rect">
            <a:avLst/>
          </a:prstGeom>
          <a:solidFill>
            <a:srgbClr val="FFFF00">
              <a:alpha val="3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 name="Rectangle 15"/>
          <p:cNvSpPr/>
          <p:nvPr/>
        </p:nvSpPr>
        <p:spPr>
          <a:xfrm>
            <a:off x="458788" y="2514600"/>
            <a:ext cx="7466012" cy="381000"/>
          </a:xfrm>
          <a:prstGeom prst="rect">
            <a:avLst/>
          </a:prstGeom>
          <a:solidFill>
            <a:srgbClr val="FFFF00">
              <a:alpha val="3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7" name="Rectangle 16"/>
          <p:cNvSpPr/>
          <p:nvPr/>
        </p:nvSpPr>
        <p:spPr>
          <a:xfrm>
            <a:off x="457200" y="2895600"/>
            <a:ext cx="7466012" cy="381000"/>
          </a:xfrm>
          <a:prstGeom prst="rect">
            <a:avLst/>
          </a:prstGeom>
          <a:solidFill>
            <a:srgbClr val="FFFF00">
              <a:alpha val="3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Rectangle 17"/>
          <p:cNvSpPr/>
          <p:nvPr/>
        </p:nvSpPr>
        <p:spPr>
          <a:xfrm>
            <a:off x="457200" y="3276600"/>
            <a:ext cx="2133600" cy="381000"/>
          </a:xfrm>
          <a:prstGeom prst="rect">
            <a:avLst/>
          </a:prstGeom>
          <a:solidFill>
            <a:srgbClr val="FFFF00">
              <a:alpha val="3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9" name="Connecteur droit avec flèche 18"/>
          <p:cNvCxnSpPr/>
          <p:nvPr/>
        </p:nvCxnSpPr>
        <p:spPr>
          <a:xfrm rot="5400000">
            <a:off x="4991100" y="3543300"/>
            <a:ext cx="533400" cy="1588"/>
          </a:xfrm>
          <a:prstGeom prst="straightConnector1">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sp>
        <p:nvSpPr>
          <p:cNvPr id="20" name="ZoneTexte 19"/>
          <p:cNvSpPr txBox="1"/>
          <p:nvPr/>
        </p:nvSpPr>
        <p:spPr>
          <a:xfrm>
            <a:off x="4495800" y="3817203"/>
            <a:ext cx="4648200" cy="830997"/>
          </a:xfrm>
          <a:prstGeom prst="rect">
            <a:avLst/>
          </a:prstGeom>
          <a:noFill/>
        </p:spPr>
        <p:txBody>
          <a:bodyPr wrap="square" rtlCol="0">
            <a:spAutoFit/>
          </a:bodyPr>
          <a:lstStyle/>
          <a:p>
            <a:pPr marL="514350" indent="-514350"/>
            <a:r>
              <a:rPr lang="fr-FR" sz="2400" dirty="0" smtClean="0">
                <a:latin typeface="Handwriting - Dakota"/>
                <a:cs typeface="Handwriting - Dakota"/>
              </a:rPr>
              <a:t>II)3</a:t>
            </a:r>
            <a:r>
              <a:rPr lang="fr-FR" sz="2400" dirty="0" smtClean="0">
                <a:latin typeface="ＭＳ ゴシック"/>
                <a:ea typeface="ＭＳ ゴシック"/>
                <a:cs typeface="ＭＳ ゴシック"/>
              </a:rPr>
              <a:t>≠</a:t>
            </a:r>
            <a:r>
              <a:rPr lang="fr-FR" sz="2400" dirty="0" smtClean="0">
                <a:latin typeface="Handwriting - Dakota"/>
                <a:cs typeface="Handwriting - Dakota"/>
              </a:rPr>
              <a:t>dissoθ </a:t>
            </a:r>
            <a:r>
              <a:rPr lang="fr-FR" sz="2400" dirty="0" err="1" smtClean="0">
                <a:latin typeface="Handwriting - Dakota"/>
                <a:cs typeface="Handwriting - Dakota"/>
              </a:rPr>
              <a:t>freud/chaslin</a:t>
            </a:r>
            <a:endParaRPr lang="fr-FR" sz="2400" dirty="0" smtClean="0">
              <a:latin typeface="Handwriting - Dakota"/>
              <a:cs typeface="Handwriting - Dakota"/>
            </a:endParaRPr>
          </a:p>
          <a:p>
            <a:pPr marL="514350" indent="-514350"/>
            <a:r>
              <a:rPr lang="fr-FR" sz="2400" dirty="0" smtClean="0">
                <a:latin typeface="Handwriting - Dakota"/>
                <a:cs typeface="Handwriting - Dakota"/>
              </a:rPr>
              <a:t>	1)</a:t>
            </a:r>
            <a:r>
              <a:rPr lang="fr-FR" sz="2400" baseline="30000" dirty="0" smtClean="0">
                <a:latin typeface="Handwriting - Dakota"/>
                <a:cs typeface="Handwriting - Dakota"/>
              </a:rPr>
              <a:t>		</a:t>
            </a:r>
            <a:r>
              <a:rPr lang="fr-FR" sz="2400" dirty="0" smtClean="0">
                <a:latin typeface="Handwriting - Dakota"/>
                <a:cs typeface="Handwriting - Dakota"/>
              </a:rPr>
              <a:t>2)		3)</a:t>
            </a:r>
            <a:endParaRPr lang="fr-FR" sz="2400" dirty="0">
              <a:latin typeface="Handwriting - Dakota"/>
              <a:cs typeface="Handwriting - Dakota"/>
            </a:endParaRPr>
          </a:p>
        </p:txBody>
      </p:sp>
      <p:sp>
        <p:nvSpPr>
          <p:cNvPr id="22" name="ZoneTexte 21"/>
          <p:cNvSpPr txBox="1"/>
          <p:nvPr/>
        </p:nvSpPr>
        <p:spPr>
          <a:xfrm>
            <a:off x="1219200" y="1143000"/>
            <a:ext cx="6705600" cy="461665"/>
          </a:xfrm>
          <a:prstGeom prst="rect">
            <a:avLst/>
          </a:prstGeom>
          <a:solidFill>
            <a:schemeClr val="accent2">
              <a:lumMod val="60000"/>
              <a:lumOff val="40000"/>
            </a:schemeClr>
          </a:solidFill>
        </p:spPr>
        <p:txBody>
          <a:bodyPr wrap="square" rtlCol="0">
            <a:spAutoFit/>
          </a:bodyPr>
          <a:lstStyle/>
          <a:p>
            <a:pPr algn="ctr"/>
            <a:r>
              <a:rPr lang="fr-FR" sz="2400" dirty="0" smtClean="0"/>
              <a:t>quels sont les temps utilisés ?</a:t>
            </a:r>
            <a:endParaRPr lang="fr-FR" sz="2400" dirty="0"/>
          </a:p>
        </p:txBody>
      </p:sp>
      <p:sp>
        <p:nvSpPr>
          <p:cNvPr id="23" name="Rectangle 22"/>
          <p:cNvSpPr/>
          <p:nvPr/>
        </p:nvSpPr>
        <p:spPr>
          <a:xfrm>
            <a:off x="1219200" y="1676400"/>
            <a:ext cx="838200" cy="457200"/>
          </a:xfrm>
          <a:prstGeom prst="rect">
            <a:avLst/>
          </a:prstGeom>
          <a:solidFill>
            <a:srgbClr val="FF6600">
              <a:alpha val="21000"/>
            </a:srgbClr>
          </a:solidFill>
          <a:ln>
            <a:solidFill>
              <a:srgbClr val="FF6600">
                <a:alpha val="3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4" name="Rectangle 23"/>
          <p:cNvSpPr/>
          <p:nvPr/>
        </p:nvSpPr>
        <p:spPr>
          <a:xfrm>
            <a:off x="2667000" y="1676400"/>
            <a:ext cx="1371600" cy="457200"/>
          </a:xfrm>
          <a:prstGeom prst="rect">
            <a:avLst/>
          </a:prstGeom>
          <a:solidFill>
            <a:srgbClr val="FF6600">
              <a:alpha val="21000"/>
            </a:srgbClr>
          </a:solidFill>
          <a:ln>
            <a:solidFill>
              <a:srgbClr val="FF6600">
                <a:alpha val="3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 name="Rectangle 24"/>
          <p:cNvSpPr/>
          <p:nvPr/>
        </p:nvSpPr>
        <p:spPr>
          <a:xfrm>
            <a:off x="5410200" y="2133600"/>
            <a:ext cx="1295400" cy="457200"/>
          </a:xfrm>
          <a:prstGeom prst="rect">
            <a:avLst/>
          </a:prstGeom>
          <a:solidFill>
            <a:srgbClr val="FF6600">
              <a:alpha val="21000"/>
            </a:srgbClr>
          </a:solidFill>
          <a:ln>
            <a:solidFill>
              <a:srgbClr val="FF6600">
                <a:alpha val="3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7" name="Connecteur droit 26"/>
          <p:cNvCxnSpPr/>
          <p:nvPr/>
        </p:nvCxnSpPr>
        <p:spPr>
          <a:xfrm>
            <a:off x="1219200" y="2135188"/>
            <a:ext cx="2819400" cy="1588"/>
          </a:xfrm>
          <a:prstGeom prst="line">
            <a:avLst/>
          </a:prstGeom>
          <a:ln>
            <a:solidFill>
              <a:srgbClr val="FF6600"/>
            </a:solidFill>
          </a:ln>
        </p:spPr>
        <p:style>
          <a:lnRef idx="2">
            <a:schemeClr val="accent1"/>
          </a:lnRef>
          <a:fillRef idx="0">
            <a:schemeClr val="accent1"/>
          </a:fillRef>
          <a:effectRef idx="1">
            <a:schemeClr val="accent1"/>
          </a:effectRef>
          <a:fontRef idx="minor">
            <a:schemeClr val="tx1"/>
          </a:fontRef>
        </p:style>
      </p:cxnSp>
      <p:cxnSp>
        <p:nvCxnSpPr>
          <p:cNvPr id="28" name="Connecteur droit 27"/>
          <p:cNvCxnSpPr/>
          <p:nvPr/>
        </p:nvCxnSpPr>
        <p:spPr>
          <a:xfrm>
            <a:off x="5410200" y="2513012"/>
            <a:ext cx="1295400" cy="1588"/>
          </a:xfrm>
          <a:prstGeom prst="line">
            <a:avLst/>
          </a:prstGeom>
          <a:ln>
            <a:solidFill>
              <a:srgbClr val="FF6600"/>
            </a:solidFill>
          </a:ln>
        </p:spPr>
        <p:style>
          <a:lnRef idx="2">
            <a:schemeClr val="accent1"/>
          </a:lnRef>
          <a:fillRef idx="0">
            <a:schemeClr val="accent1"/>
          </a:fillRef>
          <a:effectRef idx="1">
            <a:schemeClr val="accent1"/>
          </a:effectRef>
          <a:fontRef idx="minor">
            <a:schemeClr val="tx1"/>
          </a:fontRef>
        </p:style>
      </p:cxnSp>
      <p:cxnSp>
        <p:nvCxnSpPr>
          <p:cNvPr id="33" name="Connecteur droit avec flèche 32"/>
          <p:cNvCxnSpPr/>
          <p:nvPr/>
        </p:nvCxnSpPr>
        <p:spPr>
          <a:xfrm rot="5400000">
            <a:off x="1373188" y="2973388"/>
            <a:ext cx="1673224" cy="1588"/>
          </a:xfrm>
          <a:prstGeom prst="straightConnector1">
            <a:avLst/>
          </a:prstGeom>
          <a:ln>
            <a:solidFill>
              <a:srgbClr val="FF6600"/>
            </a:solidFill>
            <a:tailEnd type="arrow"/>
          </a:ln>
        </p:spPr>
        <p:style>
          <a:lnRef idx="2">
            <a:schemeClr val="accent1"/>
          </a:lnRef>
          <a:fillRef idx="0">
            <a:schemeClr val="accent1"/>
          </a:fillRef>
          <a:effectRef idx="1">
            <a:schemeClr val="accent1"/>
          </a:effectRef>
          <a:fontRef idx="minor">
            <a:schemeClr val="tx1"/>
          </a:fontRef>
        </p:style>
      </p:cxnSp>
      <p:sp>
        <p:nvSpPr>
          <p:cNvPr id="35" name="ZoneTexte 34"/>
          <p:cNvSpPr txBox="1"/>
          <p:nvPr/>
        </p:nvSpPr>
        <p:spPr>
          <a:xfrm>
            <a:off x="76200" y="3810000"/>
            <a:ext cx="4419600" cy="461665"/>
          </a:xfrm>
          <a:prstGeom prst="rect">
            <a:avLst/>
          </a:prstGeom>
          <a:solidFill>
            <a:schemeClr val="bg1"/>
          </a:solidFill>
        </p:spPr>
        <p:txBody>
          <a:bodyPr wrap="square" rtlCol="0">
            <a:spAutoFit/>
          </a:bodyPr>
          <a:lstStyle/>
          <a:p>
            <a:pPr marL="1428750" lvl="2" indent="-514350"/>
            <a:r>
              <a:rPr lang="fr-FR" sz="2400" dirty="0" smtClean="0">
                <a:latin typeface="Handwriting - Dakota"/>
                <a:cs typeface="Handwriting - Dakota"/>
              </a:rPr>
              <a:t>futur proche</a:t>
            </a:r>
            <a:endParaRPr lang="fr-FR" sz="2400" dirty="0">
              <a:latin typeface="Handwriting - Dakota"/>
              <a:cs typeface="Handwriting - Dakota"/>
            </a:endParaRPr>
          </a:p>
        </p:txBody>
      </p:sp>
      <p:cxnSp>
        <p:nvCxnSpPr>
          <p:cNvPr id="37" name="Connecteur droit avec flèche 36"/>
          <p:cNvCxnSpPr/>
          <p:nvPr/>
        </p:nvCxnSpPr>
        <p:spPr>
          <a:xfrm rot="5400000">
            <a:off x="5107782" y="3348830"/>
            <a:ext cx="1673224" cy="1588"/>
          </a:xfrm>
          <a:prstGeom prst="straightConnector1">
            <a:avLst/>
          </a:prstGeom>
          <a:ln>
            <a:solidFill>
              <a:srgbClr val="FF6600"/>
            </a:solidFill>
            <a:tailEnd type="arrow"/>
          </a:ln>
        </p:spPr>
        <p:style>
          <a:lnRef idx="2">
            <a:schemeClr val="accent1"/>
          </a:lnRef>
          <a:fillRef idx="0">
            <a:schemeClr val="accent1"/>
          </a:fillRef>
          <a:effectRef idx="1">
            <a:schemeClr val="accent1"/>
          </a:effectRef>
          <a:fontRef idx="minor">
            <a:schemeClr val="tx1"/>
          </a:fontRef>
        </p:style>
      </p:cxnSp>
      <p:sp>
        <p:nvSpPr>
          <p:cNvPr id="38" name="ZoneTexte 37"/>
          <p:cNvSpPr txBox="1"/>
          <p:nvPr/>
        </p:nvSpPr>
        <p:spPr>
          <a:xfrm>
            <a:off x="4648200" y="4186535"/>
            <a:ext cx="5638800" cy="461665"/>
          </a:xfrm>
          <a:prstGeom prst="rect">
            <a:avLst/>
          </a:prstGeom>
          <a:solidFill>
            <a:schemeClr val="bg1"/>
          </a:solidFill>
        </p:spPr>
        <p:txBody>
          <a:bodyPr wrap="square" rtlCol="0">
            <a:spAutoFit/>
          </a:bodyPr>
          <a:lstStyle/>
          <a:p>
            <a:pPr marL="1428750" lvl="2" indent="-514350"/>
            <a:r>
              <a:rPr lang="fr-FR" sz="2400" dirty="0" smtClean="0">
                <a:latin typeface="Handwriting - Dakota"/>
                <a:cs typeface="Handwriting - Dakota"/>
              </a:rPr>
              <a:t>futur simple</a:t>
            </a:r>
            <a:endParaRPr lang="fr-FR" sz="2400" dirty="0">
              <a:latin typeface="Handwriting - Dakota"/>
              <a:cs typeface="Handwriting - Dakota"/>
            </a:endParaRPr>
          </a:p>
        </p:txBody>
      </p:sp>
      <p:sp>
        <p:nvSpPr>
          <p:cNvPr id="39" name="ZoneTexte 38"/>
          <p:cNvSpPr txBox="1"/>
          <p:nvPr/>
        </p:nvSpPr>
        <p:spPr>
          <a:xfrm>
            <a:off x="1143000" y="1143000"/>
            <a:ext cx="6705600" cy="461665"/>
          </a:xfrm>
          <a:prstGeom prst="rect">
            <a:avLst/>
          </a:prstGeom>
          <a:solidFill>
            <a:schemeClr val="accent2">
              <a:lumMod val="60000"/>
              <a:lumOff val="40000"/>
            </a:schemeClr>
          </a:solidFill>
        </p:spPr>
        <p:txBody>
          <a:bodyPr wrap="square" rtlCol="0">
            <a:spAutoFit/>
          </a:bodyPr>
          <a:lstStyle/>
          <a:p>
            <a:pPr algn="ctr"/>
            <a:r>
              <a:rPr lang="fr-FR" sz="2400" dirty="0" smtClean="0"/>
              <a:t>quels sont les personnes utilisées ?</a:t>
            </a:r>
            <a:endParaRPr lang="fr-FR" sz="2400" dirty="0"/>
          </a:p>
        </p:txBody>
      </p:sp>
      <p:sp>
        <p:nvSpPr>
          <p:cNvPr id="40" name="ZoneTexte 39"/>
          <p:cNvSpPr txBox="1"/>
          <p:nvPr/>
        </p:nvSpPr>
        <p:spPr>
          <a:xfrm>
            <a:off x="458788" y="1676400"/>
            <a:ext cx="760412" cy="369332"/>
          </a:xfrm>
          <a:prstGeom prst="rect">
            <a:avLst/>
          </a:prstGeom>
          <a:solidFill>
            <a:srgbClr val="008000">
              <a:alpha val="58000"/>
            </a:srgbClr>
          </a:solidFill>
        </p:spPr>
        <p:txBody>
          <a:bodyPr wrap="square" rtlCol="0">
            <a:spAutoFit/>
          </a:bodyPr>
          <a:lstStyle/>
          <a:p>
            <a:endParaRPr lang="fr-FR" dirty="0"/>
          </a:p>
        </p:txBody>
      </p:sp>
      <p:sp>
        <p:nvSpPr>
          <p:cNvPr id="41" name="ZoneTexte 40"/>
          <p:cNvSpPr txBox="1"/>
          <p:nvPr/>
        </p:nvSpPr>
        <p:spPr>
          <a:xfrm>
            <a:off x="457200" y="2133600"/>
            <a:ext cx="760412" cy="369332"/>
          </a:xfrm>
          <a:prstGeom prst="rect">
            <a:avLst/>
          </a:prstGeom>
          <a:solidFill>
            <a:srgbClr val="008000">
              <a:alpha val="39000"/>
            </a:srgbClr>
          </a:solidFill>
        </p:spPr>
        <p:txBody>
          <a:bodyPr wrap="square" rtlCol="0">
            <a:spAutoFit/>
          </a:bodyPr>
          <a:lstStyle/>
          <a:p>
            <a:endParaRPr lang="fr-FR" dirty="0"/>
          </a:p>
        </p:txBody>
      </p:sp>
      <p:sp>
        <p:nvSpPr>
          <p:cNvPr id="42" name="ZoneTexte 41"/>
          <p:cNvSpPr txBox="1"/>
          <p:nvPr/>
        </p:nvSpPr>
        <p:spPr>
          <a:xfrm>
            <a:off x="4725988" y="2133600"/>
            <a:ext cx="760412" cy="369332"/>
          </a:xfrm>
          <a:prstGeom prst="rect">
            <a:avLst/>
          </a:prstGeom>
          <a:solidFill>
            <a:srgbClr val="008000">
              <a:alpha val="39000"/>
            </a:srgbClr>
          </a:solidFill>
        </p:spPr>
        <p:txBody>
          <a:bodyPr wrap="square" rtlCol="0">
            <a:spAutoFit/>
          </a:bodyPr>
          <a:lstStyle/>
          <a:p>
            <a:endParaRPr lang="fr-FR" dirty="0"/>
          </a:p>
        </p:txBody>
      </p:sp>
      <p:sp>
        <p:nvSpPr>
          <p:cNvPr id="43" name="ZoneTexte 42"/>
          <p:cNvSpPr txBox="1"/>
          <p:nvPr/>
        </p:nvSpPr>
        <p:spPr>
          <a:xfrm>
            <a:off x="1143000" y="1143000"/>
            <a:ext cx="6705600" cy="461665"/>
          </a:xfrm>
          <a:prstGeom prst="rect">
            <a:avLst/>
          </a:prstGeom>
          <a:solidFill>
            <a:schemeClr val="accent2">
              <a:lumMod val="60000"/>
              <a:lumOff val="40000"/>
            </a:schemeClr>
          </a:solidFill>
        </p:spPr>
        <p:txBody>
          <a:bodyPr wrap="square" rtlCol="0">
            <a:spAutoFit/>
          </a:bodyPr>
          <a:lstStyle/>
          <a:p>
            <a:pPr algn="ctr"/>
            <a:r>
              <a:rPr lang="fr-FR" sz="2400" dirty="0" smtClean="0"/>
              <a:t>quels sont les verbes utilisés ?</a:t>
            </a:r>
            <a:endParaRPr lang="fr-FR" sz="2400" dirty="0"/>
          </a:p>
        </p:txBody>
      </p:sp>
      <p:sp>
        <p:nvSpPr>
          <p:cNvPr id="44" name="Rectangle 43"/>
          <p:cNvSpPr/>
          <p:nvPr/>
        </p:nvSpPr>
        <p:spPr>
          <a:xfrm>
            <a:off x="2667000" y="1676400"/>
            <a:ext cx="1371600" cy="457200"/>
          </a:xfrm>
          <a:prstGeom prst="rect">
            <a:avLst/>
          </a:prstGeom>
          <a:solidFill>
            <a:srgbClr val="FF6600">
              <a:alpha val="21000"/>
            </a:srgbClr>
          </a:solidFill>
          <a:ln>
            <a:solidFill>
              <a:srgbClr val="FF6600">
                <a:alpha val="3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5" name="Rectangle 44"/>
          <p:cNvSpPr/>
          <p:nvPr/>
        </p:nvSpPr>
        <p:spPr>
          <a:xfrm>
            <a:off x="5334000" y="2133600"/>
            <a:ext cx="1371600" cy="457200"/>
          </a:xfrm>
          <a:prstGeom prst="rect">
            <a:avLst/>
          </a:prstGeom>
          <a:solidFill>
            <a:srgbClr val="FF6600">
              <a:alpha val="21000"/>
            </a:srgbClr>
          </a:solidFill>
          <a:ln>
            <a:solidFill>
              <a:srgbClr val="FF6600">
                <a:alpha val="3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6" name="ZoneTexte 45"/>
          <p:cNvSpPr txBox="1"/>
          <p:nvPr/>
        </p:nvSpPr>
        <p:spPr>
          <a:xfrm>
            <a:off x="1219200" y="1143000"/>
            <a:ext cx="6705600" cy="461665"/>
          </a:xfrm>
          <a:prstGeom prst="rect">
            <a:avLst/>
          </a:prstGeom>
          <a:solidFill>
            <a:schemeClr val="accent2">
              <a:lumMod val="60000"/>
              <a:lumOff val="40000"/>
            </a:schemeClr>
          </a:solidFill>
        </p:spPr>
        <p:txBody>
          <a:bodyPr wrap="square" rtlCol="0">
            <a:spAutoFit/>
          </a:bodyPr>
          <a:lstStyle/>
          <a:p>
            <a:pPr algn="ctr"/>
            <a:r>
              <a:rPr lang="fr-FR" sz="2400" dirty="0" smtClean="0"/>
              <a:t>quels sont les connecteurs utilisés ?</a:t>
            </a:r>
            <a:endParaRPr lang="fr-FR" sz="2400" dirty="0"/>
          </a:p>
        </p:txBody>
      </p:sp>
      <p:sp>
        <p:nvSpPr>
          <p:cNvPr id="47" name="Rectangle 46"/>
          <p:cNvSpPr/>
          <p:nvPr/>
        </p:nvSpPr>
        <p:spPr>
          <a:xfrm>
            <a:off x="2057400" y="1676400"/>
            <a:ext cx="609600" cy="457200"/>
          </a:xfrm>
          <a:prstGeom prst="rect">
            <a:avLst/>
          </a:prstGeom>
          <a:solidFill>
            <a:srgbClr val="FF6600">
              <a:alpha val="21000"/>
            </a:srgbClr>
          </a:solidFill>
          <a:ln>
            <a:solidFill>
              <a:srgbClr val="FF6600">
                <a:alpha val="3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8" name="Rectangle 47"/>
          <p:cNvSpPr/>
          <p:nvPr/>
        </p:nvSpPr>
        <p:spPr>
          <a:xfrm>
            <a:off x="4191000" y="2057400"/>
            <a:ext cx="609600" cy="457200"/>
          </a:xfrm>
          <a:prstGeom prst="rect">
            <a:avLst/>
          </a:prstGeom>
          <a:solidFill>
            <a:srgbClr val="FF6600">
              <a:alpha val="21000"/>
            </a:srgbClr>
          </a:solidFill>
          <a:ln>
            <a:solidFill>
              <a:srgbClr val="FF6600">
                <a:alpha val="32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5"/>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6"/>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15"/>
                                        </p:tgtEl>
                                        <p:attrNameLst>
                                          <p:attrName>style.visibility</p:attrName>
                                        </p:attrNameLst>
                                      </p:cBhvr>
                                      <p:to>
                                        <p:strVal val="hidden"/>
                                      </p:to>
                                    </p:set>
                                  </p:childTnLst>
                                </p:cTn>
                              </p:par>
                            </p:childTnLst>
                          </p:cTn>
                        </p:par>
                        <p:par>
                          <p:cTn id="51" fill="hold">
                            <p:stCondLst>
                              <p:cond delay="0"/>
                            </p:stCondLst>
                            <p:childTnLst>
                              <p:par>
                                <p:cTn id="52" presetID="1" presetClass="exit" presetSubtype="0" fill="hold" grpId="1" nodeType="afterEffect">
                                  <p:stCondLst>
                                    <p:cond delay="0"/>
                                  </p:stCondLst>
                                  <p:childTnLst>
                                    <p:set>
                                      <p:cBhvr>
                                        <p:cTn id="53" dur="1" fill="hold">
                                          <p:stCondLst>
                                            <p:cond delay="0"/>
                                          </p:stCondLst>
                                        </p:cTn>
                                        <p:tgtEl>
                                          <p:spTgt spid="16"/>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17"/>
                                        </p:tgtEl>
                                        <p:attrNameLst>
                                          <p:attrName>style.visibility</p:attrName>
                                        </p:attrNameLst>
                                      </p:cBhvr>
                                      <p:to>
                                        <p:strVal val="hidden"/>
                                      </p:to>
                                    </p:set>
                                  </p:childTnLst>
                                </p:cTn>
                              </p:par>
                              <p:par>
                                <p:cTn id="56" presetID="1" presetClass="exit" presetSubtype="0" fill="hold" grpId="1" nodeType="withEffect">
                                  <p:stCondLst>
                                    <p:cond delay="0"/>
                                  </p:stCondLst>
                                  <p:childTnLst>
                                    <p:set>
                                      <p:cBhvr>
                                        <p:cTn id="57" dur="1" fill="hold">
                                          <p:stCondLst>
                                            <p:cond delay="0"/>
                                          </p:stCondLst>
                                        </p:cTn>
                                        <p:tgtEl>
                                          <p:spTgt spid="18"/>
                                        </p:tgtEl>
                                        <p:attrNameLst>
                                          <p:attrName>style.visibility</p:attrName>
                                        </p:attrNameLst>
                                      </p:cBhvr>
                                      <p:to>
                                        <p:strVal val="hidden"/>
                                      </p:to>
                                    </p:set>
                                  </p:childTnLst>
                                </p:cTn>
                              </p:par>
                              <p:par>
                                <p:cTn id="58" presetID="1" presetClass="exit" presetSubtype="0" fill="hold" nodeType="withEffect">
                                  <p:stCondLst>
                                    <p:cond delay="0"/>
                                  </p:stCondLst>
                                  <p:childTnLst>
                                    <p:set>
                                      <p:cBhvr>
                                        <p:cTn id="59" dur="1" fill="hold">
                                          <p:stCondLst>
                                            <p:cond delay="0"/>
                                          </p:stCondLst>
                                        </p:cTn>
                                        <p:tgtEl>
                                          <p:spTgt spid="8"/>
                                        </p:tgtEl>
                                        <p:attrNameLst>
                                          <p:attrName>style.visibility</p:attrName>
                                        </p:attrNameLst>
                                      </p:cBhvr>
                                      <p:to>
                                        <p:strVal val="hidden"/>
                                      </p:to>
                                    </p:set>
                                  </p:childTnLst>
                                </p:cTn>
                              </p:par>
                              <p:par>
                                <p:cTn id="60" presetID="1" presetClass="exit" presetSubtype="0" fill="hold" nodeType="withEffect">
                                  <p:stCondLst>
                                    <p:cond delay="0"/>
                                  </p:stCondLst>
                                  <p:childTnLst>
                                    <p:set>
                                      <p:cBhvr>
                                        <p:cTn id="61" dur="1" fill="hold">
                                          <p:stCondLst>
                                            <p:cond delay="0"/>
                                          </p:stCondLst>
                                        </p:cTn>
                                        <p:tgtEl>
                                          <p:spTgt spid="19"/>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 presetClass="exit" presetSubtype="0" fill="hold" grpId="1" nodeType="clickEffect">
                                  <p:stCondLst>
                                    <p:cond delay="0"/>
                                  </p:stCondLst>
                                  <p:childTnLst>
                                    <p:set>
                                      <p:cBhvr>
                                        <p:cTn id="65" dur="1" fill="hold">
                                          <p:stCondLst>
                                            <p:cond delay="0"/>
                                          </p:stCondLst>
                                        </p:cTn>
                                        <p:tgtEl>
                                          <p:spTgt spid="14"/>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1" presetClass="exit" presetSubtype="0" fill="hold" grpId="1" nodeType="clickEffect">
                                  <p:stCondLst>
                                    <p:cond delay="0"/>
                                  </p:stCondLst>
                                  <p:childTnLst>
                                    <p:set>
                                      <p:cBhvr>
                                        <p:cTn id="69" dur="1" fill="hold">
                                          <p:stCondLst>
                                            <p:cond delay="0"/>
                                          </p:stCondLst>
                                        </p:cTn>
                                        <p:tgtEl>
                                          <p:spTgt spid="20"/>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22"/>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24"/>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0"/>
                                          </p:stCondLst>
                                        </p:cTn>
                                        <p:tgtEl>
                                          <p:spTgt spid="25"/>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nodeType="clickEffect">
                                  <p:stCondLst>
                                    <p:cond delay="0"/>
                                  </p:stCondLst>
                                  <p:childTnLst>
                                    <p:set>
                                      <p:cBhvr>
                                        <p:cTn id="87" dur="1" fill="hold">
                                          <p:stCondLst>
                                            <p:cond delay="0"/>
                                          </p:stCondLst>
                                        </p:cTn>
                                        <p:tgtEl>
                                          <p:spTgt spid="27"/>
                                        </p:tgtEl>
                                        <p:attrNameLst>
                                          <p:attrName>style.visibility</p:attrName>
                                        </p:attrNameLst>
                                      </p:cBhvr>
                                      <p:to>
                                        <p:strVal val="visible"/>
                                      </p:to>
                                    </p:set>
                                  </p:childTnLst>
                                </p:cTn>
                              </p:par>
                            </p:childTnLst>
                          </p:cTn>
                        </p:par>
                        <p:par>
                          <p:cTn id="88" fill="hold">
                            <p:stCondLst>
                              <p:cond delay="0"/>
                            </p:stCondLst>
                            <p:childTnLst>
                              <p:par>
                                <p:cTn id="89" presetID="1" presetClass="entr" presetSubtype="0" fill="hold" nodeType="afterEffect">
                                  <p:stCondLst>
                                    <p:cond delay="0"/>
                                  </p:stCondLst>
                                  <p:childTnLst>
                                    <p:set>
                                      <p:cBhvr>
                                        <p:cTn id="90" dur="1" fill="hold">
                                          <p:stCondLst>
                                            <p:cond delay="0"/>
                                          </p:stCondLst>
                                        </p:cTn>
                                        <p:tgtEl>
                                          <p:spTgt spid="2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3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35"/>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37"/>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8"/>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xit" presetSubtype="0" fill="hold" grpId="1" nodeType="clickEffect">
                                  <p:stCondLst>
                                    <p:cond delay="0"/>
                                  </p:stCondLst>
                                  <p:childTnLst>
                                    <p:set>
                                      <p:cBhvr>
                                        <p:cTn id="110" dur="1" fill="hold">
                                          <p:stCondLst>
                                            <p:cond delay="0"/>
                                          </p:stCondLst>
                                        </p:cTn>
                                        <p:tgtEl>
                                          <p:spTgt spid="23"/>
                                        </p:tgtEl>
                                        <p:attrNameLst>
                                          <p:attrName>style.visibility</p:attrName>
                                        </p:attrNameLst>
                                      </p:cBhvr>
                                      <p:to>
                                        <p:strVal val="hidden"/>
                                      </p:to>
                                    </p:set>
                                  </p:childTnLst>
                                </p:cTn>
                              </p:par>
                              <p:par>
                                <p:cTn id="111" presetID="1" presetClass="exit" presetSubtype="0" fill="hold" grpId="1" nodeType="withEffect">
                                  <p:stCondLst>
                                    <p:cond delay="0"/>
                                  </p:stCondLst>
                                  <p:childTnLst>
                                    <p:set>
                                      <p:cBhvr>
                                        <p:cTn id="112" dur="1" fill="hold">
                                          <p:stCondLst>
                                            <p:cond delay="0"/>
                                          </p:stCondLst>
                                        </p:cTn>
                                        <p:tgtEl>
                                          <p:spTgt spid="24"/>
                                        </p:tgtEl>
                                        <p:attrNameLst>
                                          <p:attrName>style.visibility</p:attrName>
                                        </p:attrNameLst>
                                      </p:cBhvr>
                                      <p:to>
                                        <p:strVal val="hidden"/>
                                      </p:to>
                                    </p:set>
                                  </p:childTnLst>
                                </p:cTn>
                              </p:par>
                              <p:par>
                                <p:cTn id="113" presetID="1" presetClass="exit" presetSubtype="0" fill="hold" grpId="1" nodeType="withEffect">
                                  <p:stCondLst>
                                    <p:cond delay="0"/>
                                  </p:stCondLst>
                                  <p:childTnLst>
                                    <p:set>
                                      <p:cBhvr>
                                        <p:cTn id="114" dur="1" fill="hold">
                                          <p:stCondLst>
                                            <p:cond delay="0"/>
                                          </p:stCondLst>
                                        </p:cTn>
                                        <p:tgtEl>
                                          <p:spTgt spid="25"/>
                                        </p:tgtEl>
                                        <p:attrNameLst>
                                          <p:attrName>style.visibility</p:attrName>
                                        </p:attrNameLst>
                                      </p:cBhvr>
                                      <p:to>
                                        <p:strVal val="hidden"/>
                                      </p:to>
                                    </p:set>
                                  </p:childTnLst>
                                </p:cTn>
                              </p:par>
                              <p:par>
                                <p:cTn id="115" presetID="1" presetClass="exit" presetSubtype="0" fill="hold" nodeType="withEffect">
                                  <p:stCondLst>
                                    <p:cond delay="0"/>
                                  </p:stCondLst>
                                  <p:childTnLst>
                                    <p:set>
                                      <p:cBhvr>
                                        <p:cTn id="116" dur="1" fill="hold">
                                          <p:stCondLst>
                                            <p:cond delay="0"/>
                                          </p:stCondLst>
                                        </p:cTn>
                                        <p:tgtEl>
                                          <p:spTgt spid="27"/>
                                        </p:tgtEl>
                                        <p:attrNameLst>
                                          <p:attrName>style.visibility</p:attrName>
                                        </p:attrNameLst>
                                      </p:cBhvr>
                                      <p:to>
                                        <p:strVal val="hidden"/>
                                      </p:to>
                                    </p:set>
                                  </p:childTnLst>
                                </p:cTn>
                              </p:par>
                            </p:childTnLst>
                          </p:cTn>
                        </p:par>
                        <p:par>
                          <p:cTn id="117" fill="hold">
                            <p:stCondLst>
                              <p:cond delay="0"/>
                            </p:stCondLst>
                            <p:childTnLst>
                              <p:par>
                                <p:cTn id="118" presetID="1" presetClass="exit" presetSubtype="0" fill="hold" nodeType="afterEffect">
                                  <p:stCondLst>
                                    <p:cond delay="0"/>
                                  </p:stCondLst>
                                  <p:childTnLst>
                                    <p:set>
                                      <p:cBhvr>
                                        <p:cTn id="119" dur="1" fill="hold">
                                          <p:stCondLst>
                                            <p:cond delay="0"/>
                                          </p:stCondLst>
                                        </p:cTn>
                                        <p:tgtEl>
                                          <p:spTgt spid="28"/>
                                        </p:tgtEl>
                                        <p:attrNameLst>
                                          <p:attrName>style.visibility</p:attrName>
                                        </p:attrNameLst>
                                      </p:cBhvr>
                                      <p:to>
                                        <p:strVal val="hidden"/>
                                      </p:to>
                                    </p:set>
                                  </p:childTnLst>
                                </p:cTn>
                              </p:par>
                              <p:par>
                                <p:cTn id="120" presetID="1" presetClass="exit" presetSubtype="0" fill="hold" nodeType="withEffect">
                                  <p:stCondLst>
                                    <p:cond delay="0"/>
                                  </p:stCondLst>
                                  <p:childTnLst>
                                    <p:set>
                                      <p:cBhvr>
                                        <p:cTn id="121" dur="1" fill="hold">
                                          <p:stCondLst>
                                            <p:cond delay="0"/>
                                          </p:stCondLst>
                                        </p:cTn>
                                        <p:tgtEl>
                                          <p:spTgt spid="33"/>
                                        </p:tgtEl>
                                        <p:attrNameLst>
                                          <p:attrName>style.visibility</p:attrName>
                                        </p:attrNameLst>
                                      </p:cBhvr>
                                      <p:to>
                                        <p:strVal val="hidden"/>
                                      </p:to>
                                    </p:set>
                                  </p:childTnLst>
                                </p:cTn>
                              </p:par>
                              <p:par>
                                <p:cTn id="122" presetID="1" presetClass="exit" presetSubtype="0" fill="hold" nodeType="withEffect">
                                  <p:stCondLst>
                                    <p:cond delay="0"/>
                                  </p:stCondLst>
                                  <p:childTnLst>
                                    <p:set>
                                      <p:cBhvr>
                                        <p:cTn id="123" dur="1" fill="hold">
                                          <p:stCondLst>
                                            <p:cond delay="0"/>
                                          </p:stCondLst>
                                        </p:cTn>
                                        <p:tgtEl>
                                          <p:spTgt spid="37"/>
                                        </p:tgtEl>
                                        <p:attrNameLst>
                                          <p:attrName>style.visibility</p:attrName>
                                        </p:attrNameLst>
                                      </p:cBhvr>
                                      <p:to>
                                        <p:strVal val="hidden"/>
                                      </p:to>
                                    </p:set>
                                  </p:childTnLst>
                                </p:cTn>
                              </p:par>
                            </p:childTnLst>
                          </p:cTn>
                        </p:par>
                      </p:childTnLst>
                    </p:cTn>
                  </p:par>
                  <p:par>
                    <p:cTn id="124" fill="hold">
                      <p:stCondLst>
                        <p:cond delay="indefinite"/>
                      </p:stCondLst>
                      <p:childTnLst>
                        <p:par>
                          <p:cTn id="125" fill="hold">
                            <p:stCondLst>
                              <p:cond delay="0"/>
                            </p:stCondLst>
                            <p:childTnLst>
                              <p:par>
                                <p:cTn id="126" presetID="1" presetClass="exit" presetSubtype="0" fill="hold" grpId="1" nodeType="clickEffect">
                                  <p:stCondLst>
                                    <p:cond delay="0"/>
                                  </p:stCondLst>
                                  <p:childTnLst>
                                    <p:set>
                                      <p:cBhvr>
                                        <p:cTn id="127" dur="1" fill="hold">
                                          <p:stCondLst>
                                            <p:cond delay="0"/>
                                          </p:stCondLst>
                                        </p:cTn>
                                        <p:tgtEl>
                                          <p:spTgt spid="22"/>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1" presetClass="exit" presetSubtype="0" fill="hold" grpId="2" nodeType="clickEffect">
                                  <p:stCondLst>
                                    <p:cond delay="0"/>
                                  </p:stCondLst>
                                  <p:childTnLst>
                                    <p:set>
                                      <p:cBhvr>
                                        <p:cTn id="131" dur="1" fill="hold">
                                          <p:stCondLst>
                                            <p:cond delay="0"/>
                                          </p:stCondLst>
                                        </p:cTn>
                                        <p:tgtEl>
                                          <p:spTgt spid="35"/>
                                        </p:tgtEl>
                                        <p:attrNameLst>
                                          <p:attrName>style.visibility</p:attrName>
                                        </p:attrNameLst>
                                      </p:cBhvr>
                                      <p:to>
                                        <p:strVal val="hidden"/>
                                      </p:to>
                                    </p:set>
                                  </p:childTnLst>
                                </p:cTn>
                              </p:par>
                            </p:childTnLst>
                          </p:cTn>
                        </p:par>
                      </p:childTnLst>
                    </p:cTn>
                  </p:par>
                  <p:par>
                    <p:cTn id="132" fill="hold">
                      <p:stCondLst>
                        <p:cond delay="indefinite"/>
                      </p:stCondLst>
                      <p:childTnLst>
                        <p:par>
                          <p:cTn id="133" fill="hold">
                            <p:stCondLst>
                              <p:cond delay="0"/>
                            </p:stCondLst>
                            <p:childTnLst>
                              <p:par>
                                <p:cTn id="134" presetID="1" presetClass="exit" presetSubtype="0" fill="hold" grpId="2" nodeType="clickEffect">
                                  <p:stCondLst>
                                    <p:cond delay="0"/>
                                  </p:stCondLst>
                                  <p:childTnLst>
                                    <p:set>
                                      <p:cBhvr>
                                        <p:cTn id="135" dur="1" fill="hold">
                                          <p:stCondLst>
                                            <p:cond delay="0"/>
                                          </p:stCondLst>
                                        </p:cTn>
                                        <p:tgtEl>
                                          <p:spTgt spid="38"/>
                                        </p:tgtEl>
                                        <p:attrNameLst>
                                          <p:attrName>style.visibility</p:attrName>
                                        </p:attrNameLst>
                                      </p:cBhvr>
                                      <p:to>
                                        <p:strVal val="hidden"/>
                                      </p:to>
                                    </p:set>
                                  </p:childTnLst>
                                </p:cTn>
                              </p:par>
                            </p:childTnLst>
                          </p:cTn>
                        </p:par>
                      </p:childTnLst>
                    </p:cTn>
                  </p:par>
                  <p:par>
                    <p:cTn id="136" fill="hold">
                      <p:stCondLst>
                        <p:cond delay="indefinite"/>
                      </p:stCondLst>
                      <p:childTnLst>
                        <p:par>
                          <p:cTn id="137" fill="hold">
                            <p:stCondLst>
                              <p:cond delay="0"/>
                            </p:stCondLst>
                            <p:childTnLst>
                              <p:par>
                                <p:cTn id="138" presetID="1" presetClass="entr" presetSubtype="0" fill="hold" grpId="0" nodeType="clickEffect">
                                  <p:stCondLst>
                                    <p:cond delay="0"/>
                                  </p:stCondLst>
                                  <p:childTnLst>
                                    <p:set>
                                      <p:cBhvr>
                                        <p:cTn id="139" dur="1" fill="hold">
                                          <p:stCondLst>
                                            <p:cond delay="0"/>
                                          </p:stCondLst>
                                        </p:cTn>
                                        <p:tgtEl>
                                          <p:spTgt spid="39"/>
                                        </p:tgtEl>
                                        <p:attrNameLst>
                                          <p:attrName>style.visibility</p:attrName>
                                        </p:attrNameLst>
                                      </p:cBhvr>
                                      <p:to>
                                        <p:strVal val="visible"/>
                                      </p:to>
                                    </p:set>
                                  </p:childTnLst>
                                </p:cTn>
                              </p:par>
                            </p:childTnLst>
                          </p:cTn>
                        </p:par>
                      </p:childTnLst>
                    </p:cTn>
                  </p:par>
                  <p:par>
                    <p:cTn id="140" fill="hold">
                      <p:stCondLst>
                        <p:cond delay="indefinite"/>
                      </p:stCondLst>
                      <p:childTnLst>
                        <p:par>
                          <p:cTn id="141" fill="hold">
                            <p:stCondLst>
                              <p:cond delay="0"/>
                            </p:stCondLst>
                            <p:childTnLst>
                              <p:par>
                                <p:cTn id="142" presetID="1" presetClass="entr" presetSubtype="0" fill="hold" grpId="0" nodeType="clickEffect">
                                  <p:stCondLst>
                                    <p:cond delay="0"/>
                                  </p:stCondLst>
                                  <p:childTnLst>
                                    <p:set>
                                      <p:cBhvr>
                                        <p:cTn id="143" dur="1" fill="hold">
                                          <p:stCondLst>
                                            <p:cond delay="0"/>
                                          </p:stCondLst>
                                        </p:cTn>
                                        <p:tgtEl>
                                          <p:spTgt spid="40"/>
                                        </p:tgtEl>
                                        <p:attrNameLst>
                                          <p:attrName>style.visibility</p:attrName>
                                        </p:attrNameLst>
                                      </p:cBhvr>
                                      <p:to>
                                        <p:strVal val="visible"/>
                                      </p:to>
                                    </p:set>
                                  </p:childTnLst>
                                </p:cTn>
                              </p:par>
                              <p:par>
                                <p:cTn id="144" presetID="1" presetClass="entr" presetSubtype="0" fill="hold" grpId="0" nodeType="withEffect">
                                  <p:stCondLst>
                                    <p:cond delay="0"/>
                                  </p:stCondLst>
                                  <p:childTnLst>
                                    <p:set>
                                      <p:cBhvr>
                                        <p:cTn id="145" dur="1" fill="hold">
                                          <p:stCondLst>
                                            <p:cond delay="0"/>
                                          </p:stCondLst>
                                        </p:cTn>
                                        <p:tgtEl>
                                          <p:spTgt spid="41"/>
                                        </p:tgtEl>
                                        <p:attrNameLst>
                                          <p:attrName>style.visibility</p:attrName>
                                        </p:attrNameLst>
                                      </p:cBhvr>
                                      <p:to>
                                        <p:strVal val="visible"/>
                                      </p:to>
                                    </p:set>
                                  </p:childTnLst>
                                </p:cTn>
                              </p:par>
                              <p:par>
                                <p:cTn id="146" presetID="1" presetClass="entr" presetSubtype="0" fill="hold" grpId="0" nodeType="withEffect">
                                  <p:stCondLst>
                                    <p:cond delay="0"/>
                                  </p:stCondLst>
                                  <p:childTnLst>
                                    <p:set>
                                      <p:cBhvr>
                                        <p:cTn id="147" dur="1" fill="hold">
                                          <p:stCondLst>
                                            <p:cond delay="0"/>
                                          </p:stCondLst>
                                        </p:cTn>
                                        <p:tgtEl>
                                          <p:spTgt spid="42"/>
                                        </p:tgtEl>
                                        <p:attrNameLst>
                                          <p:attrName>style.visibility</p:attrName>
                                        </p:attrNameLst>
                                      </p:cBhvr>
                                      <p:to>
                                        <p:strVal val="visible"/>
                                      </p:to>
                                    </p:set>
                                  </p:childTnLst>
                                </p:cTn>
                              </p:par>
                            </p:childTnLst>
                          </p:cTn>
                        </p:par>
                      </p:childTnLst>
                    </p:cTn>
                  </p:par>
                  <p:par>
                    <p:cTn id="148" fill="hold">
                      <p:stCondLst>
                        <p:cond delay="indefinite"/>
                      </p:stCondLst>
                      <p:childTnLst>
                        <p:par>
                          <p:cTn id="149" fill="hold">
                            <p:stCondLst>
                              <p:cond delay="0"/>
                            </p:stCondLst>
                            <p:childTnLst>
                              <p:par>
                                <p:cTn id="150" presetID="1" presetClass="exit" presetSubtype="0" fill="hold" grpId="1" nodeType="clickEffect">
                                  <p:stCondLst>
                                    <p:cond delay="0"/>
                                  </p:stCondLst>
                                  <p:childTnLst>
                                    <p:set>
                                      <p:cBhvr>
                                        <p:cTn id="151" dur="1" fill="hold">
                                          <p:stCondLst>
                                            <p:cond delay="0"/>
                                          </p:stCondLst>
                                        </p:cTn>
                                        <p:tgtEl>
                                          <p:spTgt spid="39"/>
                                        </p:tgtEl>
                                        <p:attrNameLst>
                                          <p:attrName>style.visibility</p:attrName>
                                        </p:attrNameLst>
                                      </p:cBhvr>
                                      <p:to>
                                        <p:strVal val="hidden"/>
                                      </p:to>
                                    </p:set>
                                  </p:childTnLst>
                                </p:cTn>
                              </p:par>
                              <p:par>
                                <p:cTn id="152" presetID="1" presetClass="exit" presetSubtype="0" fill="hold" grpId="1" nodeType="withEffect">
                                  <p:stCondLst>
                                    <p:cond delay="0"/>
                                  </p:stCondLst>
                                  <p:childTnLst>
                                    <p:set>
                                      <p:cBhvr>
                                        <p:cTn id="153" dur="1" fill="hold">
                                          <p:stCondLst>
                                            <p:cond delay="0"/>
                                          </p:stCondLst>
                                        </p:cTn>
                                        <p:tgtEl>
                                          <p:spTgt spid="40"/>
                                        </p:tgtEl>
                                        <p:attrNameLst>
                                          <p:attrName>style.visibility</p:attrName>
                                        </p:attrNameLst>
                                      </p:cBhvr>
                                      <p:to>
                                        <p:strVal val="hidden"/>
                                      </p:to>
                                    </p:set>
                                  </p:childTnLst>
                                </p:cTn>
                              </p:par>
                              <p:par>
                                <p:cTn id="154" presetID="1" presetClass="exit" presetSubtype="0" fill="hold" grpId="1" nodeType="withEffect">
                                  <p:stCondLst>
                                    <p:cond delay="0"/>
                                  </p:stCondLst>
                                  <p:childTnLst>
                                    <p:set>
                                      <p:cBhvr>
                                        <p:cTn id="155" dur="1" fill="hold">
                                          <p:stCondLst>
                                            <p:cond delay="0"/>
                                          </p:stCondLst>
                                        </p:cTn>
                                        <p:tgtEl>
                                          <p:spTgt spid="41"/>
                                        </p:tgtEl>
                                        <p:attrNameLst>
                                          <p:attrName>style.visibility</p:attrName>
                                        </p:attrNameLst>
                                      </p:cBhvr>
                                      <p:to>
                                        <p:strVal val="hidden"/>
                                      </p:to>
                                    </p:set>
                                  </p:childTnLst>
                                </p:cTn>
                              </p:par>
                              <p:par>
                                <p:cTn id="156" presetID="1" presetClass="exit" presetSubtype="0" fill="hold" grpId="1" nodeType="withEffect">
                                  <p:stCondLst>
                                    <p:cond delay="0"/>
                                  </p:stCondLst>
                                  <p:childTnLst>
                                    <p:set>
                                      <p:cBhvr>
                                        <p:cTn id="157" dur="1" fill="hold">
                                          <p:stCondLst>
                                            <p:cond delay="0"/>
                                          </p:stCondLst>
                                        </p:cTn>
                                        <p:tgtEl>
                                          <p:spTgt spid="42"/>
                                        </p:tgtEl>
                                        <p:attrNameLst>
                                          <p:attrName>style.visibility</p:attrName>
                                        </p:attrNameLst>
                                      </p:cBhvr>
                                      <p:to>
                                        <p:strVal val="hidden"/>
                                      </p:to>
                                    </p:set>
                                  </p:childTnLst>
                                </p:cTn>
                              </p:par>
                            </p:childTnLst>
                          </p:cTn>
                        </p:par>
                      </p:childTnLst>
                    </p:cTn>
                  </p:par>
                  <p:par>
                    <p:cTn id="158" fill="hold">
                      <p:stCondLst>
                        <p:cond delay="indefinite"/>
                      </p:stCondLst>
                      <p:childTnLst>
                        <p:par>
                          <p:cTn id="159" fill="hold">
                            <p:stCondLst>
                              <p:cond delay="0"/>
                            </p:stCondLst>
                            <p:childTnLst>
                              <p:par>
                                <p:cTn id="160" presetID="1" presetClass="entr" presetSubtype="0" fill="hold" grpId="0" nodeType="clickEffect">
                                  <p:stCondLst>
                                    <p:cond delay="0"/>
                                  </p:stCondLst>
                                  <p:childTnLst>
                                    <p:set>
                                      <p:cBhvr>
                                        <p:cTn id="161" dur="1" fill="hold">
                                          <p:stCondLst>
                                            <p:cond delay="0"/>
                                          </p:stCondLst>
                                        </p:cTn>
                                        <p:tgtEl>
                                          <p:spTgt spid="43"/>
                                        </p:tgtEl>
                                        <p:attrNameLst>
                                          <p:attrName>style.visibility</p:attrName>
                                        </p:attrNameLst>
                                      </p:cBhvr>
                                      <p:to>
                                        <p:strVal val="visible"/>
                                      </p:to>
                                    </p:set>
                                  </p:childTnLst>
                                </p:cTn>
                              </p:par>
                              <p:par>
                                <p:cTn id="162" presetID="1" presetClass="entr" presetSubtype="0" fill="hold" grpId="0" nodeType="withEffect">
                                  <p:stCondLst>
                                    <p:cond delay="0"/>
                                  </p:stCondLst>
                                  <p:childTnLst>
                                    <p:set>
                                      <p:cBhvr>
                                        <p:cTn id="163" dur="1" fill="hold">
                                          <p:stCondLst>
                                            <p:cond delay="0"/>
                                          </p:stCondLst>
                                        </p:cTn>
                                        <p:tgtEl>
                                          <p:spTgt spid="44"/>
                                        </p:tgtEl>
                                        <p:attrNameLst>
                                          <p:attrName>style.visibility</p:attrName>
                                        </p:attrNameLst>
                                      </p:cBhvr>
                                      <p:to>
                                        <p:strVal val="visible"/>
                                      </p:to>
                                    </p:set>
                                  </p:childTnLst>
                                </p:cTn>
                              </p:par>
                              <p:par>
                                <p:cTn id="164" presetID="1" presetClass="entr" presetSubtype="0" fill="hold" grpId="0" nodeType="withEffect">
                                  <p:stCondLst>
                                    <p:cond delay="0"/>
                                  </p:stCondLst>
                                  <p:childTnLst>
                                    <p:set>
                                      <p:cBhvr>
                                        <p:cTn id="165" dur="1" fill="hold">
                                          <p:stCondLst>
                                            <p:cond delay="0"/>
                                          </p:stCondLst>
                                        </p:cTn>
                                        <p:tgtEl>
                                          <p:spTgt spid="45"/>
                                        </p:tgtEl>
                                        <p:attrNameLst>
                                          <p:attrName>style.visibility</p:attrName>
                                        </p:attrNameLst>
                                      </p:cBhvr>
                                      <p:to>
                                        <p:strVal val="visible"/>
                                      </p:to>
                                    </p:set>
                                  </p:childTnLst>
                                </p:cTn>
                              </p:par>
                            </p:childTnLst>
                          </p:cTn>
                        </p:par>
                      </p:childTnLst>
                    </p:cTn>
                  </p:par>
                  <p:par>
                    <p:cTn id="166" fill="hold">
                      <p:stCondLst>
                        <p:cond delay="indefinite"/>
                      </p:stCondLst>
                      <p:childTnLst>
                        <p:par>
                          <p:cTn id="167" fill="hold">
                            <p:stCondLst>
                              <p:cond delay="0"/>
                            </p:stCondLst>
                            <p:childTnLst>
                              <p:par>
                                <p:cTn id="168" presetID="1" presetClass="exit" presetSubtype="0" fill="hold" grpId="1" nodeType="clickEffect">
                                  <p:stCondLst>
                                    <p:cond delay="0"/>
                                  </p:stCondLst>
                                  <p:childTnLst>
                                    <p:set>
                                      <p:cBhvr>
                                        <p:cTn id="169" dur="1" fill="hold">
                                          <p:stCondLst>
                                            <p:cond delay="0"/>
                                          </p:stCondLst>
                                        </p:cTn>
                                        <p:tgtEl>
                                          <p:spTgt spid="43"/>
                                        </p:tgtEl>
                                        <p:attrNameLst>
                                          <p:attrName>style.visibility</p:attrName>
                                        </p:attrNameLst>
                                      </p:cBhvr>
                                      <p:to>
                                        <p:strVal val="hidden"/>
                                      </p:to>
                                    </p:set>
                                  </p:childTnLst>
                                </p:cTn>
                              </p:par>
                              <p:par>
                                <p:cTn id="170" presetID="1" presetClass="exit" presetSubtype="0" fill="hold" grpId="1" nodeType="withEffect">
                                  <p:stCondLst>
                                    <p:cond delay="0"/>
                                  </p:stCondLst>
                                  <p:childTnLst>
                                    <p:set>
                                      <p:cBhvr>
                                        <p:cTn id="171" dur="1" fill="hold">
                                          <p:stCondLst>
                                            <p:cond delay="0"/>
                                          </p:stCondLst>
                                        </p:cTn>
                                        <p:tgtEl>
                                          <p:spTgt spid="44"/>
                                        </p:tgtEl>
                                        <p:attrNameLst>
                                          <p:attrName>style.visibility</p:attrName>
                                        </p:attrNameLst>
                                      </p:cBhvr>
                                      <p:to>
                                        <p:strVal val="hidden"/>
                                      </p:to>
                                    </p:set>
                                  </p:childTnLst>
                                </p:cTn>
                              </p:par>
                              <p:par>
                                <p:cTn id="172" presetID="1" presetClass="exit" presetSubtype="0" fill="hold" grpId="1" nodeType="withEffect">
                                  <p:stCondLst>
                                    <p:cond delay="0"/>
                                  </p:stCondLst>
                                  <p:childTnLst>
                                    <p:set>
                                      <p:cBhvr>
                                        <p:cTn id="173" dur="1" fill="hold">
                                          <p:stCondLst>
                                            <p:cond delay="0"/>
                                          </p:stCondLst>
                                        </p:cTn>
                                        <p:tgtEl>
                                          <p:spTgt spid="45"/>
                                        </p:tgtEl>
                                        <p:attrNameLst>
                                          <p:attrName>style.visibility</p:attrName>
                                        </p:attrNameLst>
                                      </p:cBhvr>
                                      <p:to>
                                        <p:strVal val="hidden"/>
                                      </p:to>
                                    </p:set>
                                  </p:childTnLst>
                                </p:cTn>
                              </p:par>
                            </p:childTnLst>
                          </p:cTn>
                        </p:par>
                      </p:childTnLst>
                    </p:cTn>
                  </p:par>
                  <p:par>
                    <p:cTn id="174" fill="hold">
                      <p:stCondLst>
                        <p:cond delay="indefinite"/>
                      </p:stCondLst>
                      <p:childTnLst>
                        <p:par>
                          <p:cTn id="175" fill="hold">
                            <p:stCondLst>
                              <p:cond delay="0"/>
                            </p:stCondLst>
                            <p:childTnLst>
                              <p:par>
                                <p:cTn id="176" presetID="1" presetClass="entr" presetSubtype="0" fill="hold" grpId="0" nodeType="clickEffect">
                                  <p:stCondLst>
                                    <p:cond delay="0"/>
                                  </p:stCondLst>
                                  <p:childTnLst>
                                    <p:set>
                                      <p:cBhvr>
                                        <p:cTn id="177" dur="1" fill="hold">
                                          <p:stCondLst>
                                            <p:cond delay="0"/>
                                          </p:stCondLst>
                                        </p:cTn>
                                        <p:tgtEl>
                                          <p:spTgt spid="46"/>
                                        </p:tgtEl>
                                        <p:attrNameLst>
                                          <p:attrName>style.visibility</p:attrName>
                                        </p:attrNameLst>
                                      </p:cBhvr>
                                      <p:to>
                                        <p:strVal val="visible"/>
                                      </p:to>
                                    </p:set>
                                  </p:childTnLst>
                                </p:cTn>
                              </p:par>
                            </p:childTnLst>
                          </p:cTn>
                        </p:par>
                      </p:childTnLst>
                    </p:cTn>
                  </p:par>
                  <p:par>
                    <p:cTn id="178" fill="hold">
                      <p:stCondLst>
                        <p:cond delay="indefinite"/>
                      </p:stCondLst>
                      <p:childTnLst>
                        <p:par>
                          <p:cTn id="179" fill="hold">
                            <p:stCondLst>
                              <p:cond delay="0"/>
                            </p:stCondLst>
                            <p:childTnLst>
                              <p:par>
                                <p:cTn id="180" presetID="1" presetClass="entr" presetSubtype="0" fill="hold" grpId="0" nodeType="clickEffect">
                                  <p:stCondLst>
                                    <p:cond delay="0"/>
                                  </p:stCondLst>
                                  <p:childTnLst>
                                    <p:set>
                                      <p:cBhvr>
                                        <p:cTn id="181" dur="1" fill="hold">
                                          <p:stCondLst>
                                            <p:cond delay="0"/>
                                          </p:stCondLst>
                                        </p:cTn>
                                        <p:tgtEl>
                                          <p:spTgt spid="47"/>
                                        </p:tgtEl>
                                        <p:attrNameLst>
                                          <p:attrName>style.visibility</p:attrName>
                                        </p:attrNameLst>
                                      </p:cBhvr>
                                      <p:to>
                                        <p:strVal val="visible"/>
                                      </p:to>
                                    </p:set>
                                  </p:childTnLst>
                                </p:cTn>
                              </p:par>
                            </p:childTnLst>
                          </p:cTn>
                        </p:par>
                      </p:childTnLst>
                    </p:cTn>
                  </p:par>
                  <p:par>
                    <p:cTn id="182" fill="hold">
                      <p:stCondLst>
                        <p:cond delay="indefinite"/>
                      </p:stCondLst>
                      <p:childTnLst>
                        <p:par>
                          <p:cTn id="183" fill="hold">
                            <p:stCondLst>
                              <p:cond delay="0"/>
                            </p:stCondLst>
                            <p:childTnLst>
                              <p:par>
                                <p:cTn id="184" presetID="1" presetClass="entr" presetSubtype="0" fill="hold" grpId="0" nodeType="clickEffect">
                                  <p:stCondLst>
                                    <p:cond delay="0"/>
                                  </p:stCondLst>
                                  <p:childTnLst>
                                    <p:set>
                                      <p:cBhvr>
                                        <p:cTn id="185" dur="1" fill="hold">
                                          <p:stCondLst>
                                            <p:cond delay="0"/>
                                          </p:stCondLst>
                                        </p:cTn>
                                        <p:tgtEl>
                                          <p:spTgt spid="48"/>
                                        </p:tgtEl>
                                        <p:attrNameLst>
                                          <p:attrName>style.visibility</p:attrName>
                                        </p:attrNameLst>
                                      </p:cBhvr>
                                      <p:to>
                                        <p:strVal val="visible"/>
                                      </p:to>
                                    </p:set>
                                  </p:childTnLst>
                                </p:cTn>
                              </p:par>
                            </p:childTnLst>
                          </p:cTn>
                        </p:par>
                      </p:childTnLst>
                    </p:cTn>
                  </p:par>
                  <p:par>
                    <p:cTn id="186" fill="hold">
                      <p:stCondLst>
                        <p:cond delay="indefinite"/>
                      </p:stCondLst>
                      <p:childTnLst>
                        <p:par>
                          <p:cTn id="187" fill="hold">
                            <p:stCondLst>
                              <p:cond delay="0"/>
                            </p:stCondLst>
                            <p:childTnLst>
                              <p:par>
                                <p:cTn id="188" presetID="1" presetClass="exit" presetSubtype="0" fill="hold" grpId="1" nodeType="clickEffect">
                                  <p:stCondLst>
                                    <p:cond delay="0"/>
                                  </p:stCondLst>
                                  <p:childTnLst>
                                    <p:set>
                                      <p:cBhvr>
                                        <p:cTn id="189" dur="1" fill="hold">
                                          <p:stCondLst>
                                            <p:cond delay="0"/>
                                          </p:stCondLst>
                                        </p:cTn>
                                        <p:tgtEl>
                                          <p:spTgt spid="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14" grpId="0"/>
      <p:bldP spid="14" grpId="1"/>
      <p:bldP spid="15" grpId="0" animBg="1"/>
      <p:bldP spid="15" grpId="1" animBg="1"/>
      <p:bldP spid="16" grpId="0" animBg="1"/>
      <p:bldP spid="16" grpId="1" animBg="1"/>
      <p:bldP spid="17" grpId="0" animBg="1"/>
      <p:bldP spid="17" grpId="1" animBg="1"/>
      <p:bldP spid="18" grpId="0" animBg="1"/>
      <p:bldP spid="18" grpId="1" animBg="1"/>
      <p:bldP spid="20" grpId="0"/>
      <p:bldP spid="20" grpId="1"/>
      <p:bldP spid="22" grpId="0" animBg="1"/>
      <p:bldP spid="22" grpId="1" animBg="1"/>
      <p:bldP spid="23" grpId="0" animBg="1"/>
      <p:bldP spid="23" grpId="1" animBg="1"/>
      <p:bldP spid="24" grpId="0" animBg="1"/>
      <p:bldP spid="24" grpId="1" animBg="1"/>
      <p:bldP spid="25" grpId="1" animBg="1"/>
      <p:bldP spid="35" grpId="0" animBg="1"/>
      <p:bldP spid="35" grpId="2" animBg="1"/>
      <p:bldP spid="38" grpId="0" animBg="1"/>
      <p:bldP spid="38" grpId="2"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8"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r>
              <a:rPr lang="fr-FR" dirty="0" smtClean="0"/>
              <a:t>face à un texte ou un cours, il y a…</a:t>
            </a:r>
            <a:endParaRPr lang="fr-FR" dirty="0"/>
          </a:p>
        </p:txBody>
      </p:sp>
      <p:sp>
        <p:nvSpPr>
          <p:cNvPr id="7" name="Espace réservé du texte 6"/>
          <p:cNvSpPr>
            <a:spLocks noGrp="1"/>
          </p:cNvSpPr>
          <p:nvPr>
            <p:ph type="body" idx="1"/>
          </p:nvPr>
        </p:nvSpPr>
        <p:spPr/>
        <p:txBody>
          <a:bodyPr>
            <a:normAutofit fontScale="92500"/>
          </a:bodyPr>
          <a:lstStyle/>
          <a:p>
            <a:r>
              <a:rPr lang="fr-FR" dirty="0" smtClean="0">
                <a:solidFill>
                  <a:srgbClr val="FF0000"/>
                </a:solidFill>
              </a:rPr>
              <a:t>le mauvais étudiant </a:t>
            </a:r>
            <a:r>
              <a:rPr lang="fr-FR" dirty="0" err="1" smtClean="0">
                <a:solidFill>
                  <a:srgbClr val="FF0000"/>
                </a:solidFill>
              </a:rPr>
              <a:t>erasmus</a:t>
            </a:r>
            <a:r>
              <a:rPr lang="fr-FR" dirty="0">
                <a:solidFill>
                  <a:srgbClr val="FF0000"/>
                </a:solidFill>
              </a:rPr>
              <a:t> </a:t>
            </a:r>
            <a:r>
              <a:rPr lang="fr-FR" dirty="0" err="1" smtClean="0">
                <a:solidFill>
                  <a:srgbClr val="FF0000"/>
                </a:solidFill>
                <a:sym typeface="Wingdings"/>
              </a:rPr>
              <a:t></a:t>
            </a:r>
            <a:endParaRPr lang="fr-FR" dirty="0">
              <a:solidFill>
                <a:srgbClr val="FF0000"/>
              </a:solidFill>
            </a:endParaRPr>
          </a:p>
        </p:txBody>
      </p:sp>
      <p:sp>
        <p:nvSpPr>
          <p:cNvPr id="8" name="Espace réservé du contenu 7"/>
          <p:cNvSpPr>
            <a:spLocks noGrp="1"/>
          </p:cNvSpPr>
          <p:nvPr>
            <p:ph sz="half" idx="2"/>
          </p:nvPr>
        </p:nvSpPr>
        <p:spPr>
          <a:xfrm>
            <a:off x="152400" y="2174875"/>
            <a:ext cx="4344988" cy="3951288"/>
          </a:xfrm>
        </p:spPr>
        <p:txBody>
          <a:bodyPr/>
          <a:lstStyle/>
          <a:p>
            <a:r>
              <a:rPr lang="fr-FR" dirty="0" smtClean="0">
                <a:solidFill>
                  <a:srgbClr val="FF0000"/>
                </a:solidFill>
              </a:rPr>
              <a:t>dans un cours : note tous les mots qu</a:t>
            </a:r>
            <a:r>
              <a:rPr lang="fr-FR" u="sng" dirty="0" smtClean="0">
                <a:solidFill>
                  <a:srgbClr val="FF0000"/>
                </a:solidFill>
              </a:rPr>
              <a:t>’il ne comprend pas </a:t>
            </a:r>
            <a:r>
              <a:rPr lang="fr-FR" dirty="0" smtClean="0">
                <a:solidFill>
                  <a:srgbClr val="FF0000"/>
                </a:solidFill>
              </a:rPr>
              <a:t>dans une orthographe </a:t>
            </a:r>
            <a:r>
              <a:rPr lang="fr-FR" dirty="0" err="1" smtClean="0">
                <a:solidFill>
                  <a:srgbClr val="FF0000"/>
                </a:solidFill>
              </a:rPr>
              <a:t>franco-langue</a:t>
            </a:r>
            <a:r>
              <a:rPr lang="fr-FR" dirty="0" smtClean="0">
                <a:solidFill>
                  <a:srgbClr val="FF0000"/>
                </a:solidFill>
              </a:rPr>
              <a:t> natale</a:t>
            </a:r>
          </a:p>
          <a:p>
            <a:endParaRPr lang="fr-FR" dirty="0" smtClean="0">
              <a:solidFill>
                <a:srgbClr val="FF0000"/>
              </a:solidFill>
            </a:endParaRPr>
          </a:p>
          <a:p>
            <a:r>
              <a:rPr lang="fr-FR" dirty="0" smtClean="0">
                <a:solidFill>
                  <a:srgbClr val="FF0000"/>
                </a:solidFill>
              </a:rPr>
              <a:t>lis le texte à la ligne 1</a:t>
            </a:r>
          </a:p>
          <a:p>
            <a:r>
              <a:rPr lang="fr-FR" dirty="0" smtClean="0">
                <a:solidFill>
                  <a:srgbClr val="FF0000"/>
                </a:solidFill>
              </a:rPr>
              <a:t>souligne tous les mots qu’il ne comprend pas</a:t>
            </a:r>
          </a:p>
          <a:p>
            <a:endParaRPr lang="fr-FR" dirty="0" smtClean="0">
              <a:solidFill>
                <a:srgbClr val="FF0000"/>
              </a:solidFill>
            </a:endParaRPr>
          </a:p>
          <a:p>
            <a:endParaRPr lang="fr-FR" dirty="0" smtClean="0">
              <a:solidFill>
                <a:srgbClr val="FF0000"/>
              </a:solidFill>
            </a:endParaRPr>
          </a:p>
          <a:p>
            <a:endParaRPr lang="fr-FR" dirty="0" smtClean="0">
              <a:solidFill>
                <a:srgbClr val="FF0000"/>
              </a:solidFill>
            </a:endParaRPr>
          </a:p>
          <a:p>
            <a:endParaRPr lang="fr-FR" dirty="0">
              <a:solidFill>
                <a:srgbClr val="FF0000"/>
              </a:solidFill>
            </a:endParaRPr>
          </a:p>
        </p:txBody>
      </p:sp>
      <p:sp>
        <p:nvSpPr>
          <p:cNvPr id="9" name="Espace réservé du texte 8"/>
          <p:cNvSpPr>
            <a:spLocks noGrp="1"/>
          </p:cNvSpPr>
          <p:nvPr>
            <p:ph type="body" sz="quarter" idx="3"/>
          </p:nvPr>
        </p:nvSpPr>
        <p:spPr/>
        <p:txBody>
          <a:bodyPr/>
          <a:lstStyle/>
          <a:p>
            <a:r>
              <a:rPr lang="fr-FR" dirty="0" smtClean="0">
                <a:solidFill>
                  <a:srgbClr val="008000"/>
                </a:solidFill>
              </a:rPr>
              <a:t>le </a:t>
            </a:r>
            <a:r>
              <a:rPr lang="fr-FR" dirty="0">
                <a:solidFill>
                  <a:srgbClr val="008000"/>
                </a:solidFill>
              </a:rPr>
              <a:t>b</a:t>
            </a:r>
            <a:r>
              <a:rPr lang="fr-FR" dirty="0" smtClean="0">
                <a:solidFill>
                  <a:srgbClr val="008000"/>
                </a:solidFill>
              </a:rPr>
              <a:t>on étudiant </a:t>
            </a:r>
            <a:r>
              <a:rPr lang="fr-FR" dirty="0" err="1" smtClean="0">
                <a:solidFill>
                  <a:srgbClr val="008000"/>
                </a:solidFill>
              </a:rPr>
              <a:t>erasmus</a:t>
            </a:r>
            <a:r>
              <a:rPr lang="fr-FR" dirty="0" smtClean="0">
                <a:solidFill>
                  <a:srgbClr val="008000"/>
                </a:solidFill>
              </a:rPr>
              <a:t> </a:t>
            </a:r>
            <a:r>
              <a:rPr lang="fr-FR" dirty="0" err="1" smtClean="0">
                <a:solidFill>
                  <a:srgbClr val="008000"/>
                </a:solidFill>
                <a:sym typeface="Wingdings"/>
              </a:rPr>
              <a:t></a:t>
            </a:r>
            <a:endParaRPr lang="fr-FR" dirty="0">
              <a:solidFill>
                <a:srgbClr val="008000"/>
              </a:solidFill>
            </a:endParaRPr>
          </a:p>
        </p:txBody>
      </p:sp>
      <p:sp>
        <p:nvSpPr>
          <p:cNvPr id="10" name="Espace réservé du contenu 9"/>
          <p:cNvSpPr>
            <a:spLocks noGrp="1"/>
          </p:cNvSpPr>
          <p:nvPr>
            <p:ph sz="quarter" idx="4"/>
          </p:nvPr>
        </p:nvSpPr>
        <p:spPr>
          <a:xfrm>
            <a:off x="4497388" y="2174874"/>
            <a:ext cx="4646612" cy="4987926"/>
          </a:xfrm>
        </p:spPr>
        <p:txBody>
          <a:bodyPr>
            <a:normAutofit/>
          </a:bodyPr>
          <a:lstStyle/>
          <a:p>
            <a:pPr>
              <a:buNone/>
            </a:pPr>
            <a:r>
              <a:rPr lang="fr-FR" sz="2595" dirty="0" smtClean="0">
                <a:solidFill>
                  <a:srgbClr val="008000"/>
                </a:solidFill>
              </a:rPr>
              <a:t>en cours: </a:t>
            </a:r>
            <a:r>
              <a:rPr lang="fr-FR" sz="2595" u="sng" dirty="0" smtClean="0">
                <a:solidFill>
                  <a:srgbClr val="008000"/>
                </a:solidFill>
              </a:rPr>
              <a:t>prend seulement ce qu’il comprend</a:t>
            </a:r>
            <a:r>
              <a:rPr lang="fr-FR" sz="2595" dirty="0" smtClean="0">
                <a:solidFill>
                  <a:srgbClr val="008000"/>
                </a:solidFill>
              </a:rPr>
              <a:t>…</a:t>
            </a:r>
          </a:p>
          <a:p>
            <a:pPr>
              <a:buNone/>
            </a:pPr>
            <a:endParaRPr lang="fr-FR" dirty="0" smtClean="0">
              <a:solidFill>
                <a:srgbClr val="008000"/>
              </a:solidFill>
            </a:endParaRPr>
          </a:p>
          <a:p>
            <a:pPr>
              <a:buNone/>
            </a:pPr>
            <a:endParaRPr lang="fr-FR" sz="3700" dirty="0" smtClean="0">
              <a:solidFill>
                <a:srgbClr val="008000"/>
              </a:solidFill>
            </a:endParaRPr>
          </a:p>
          <a:p>
            <a:pPr>
              <a:buNone/>
            </a:pPr>
            <a:r>
              <a:rPr lang="fr-FR" dirty="0" smtClean="0">
                <a:solidFill>
                  <a:srgbClr val="008000"/>
                </a:solidFill>
              </a:rPr>
              <a:t>lis le </a:t>
            </a:r>
            <a:r>
              <a:rPr lang="fr-FR" dirty="0" err="1" smtClean="0">
                <a:solidFill>
                  <a:srgbClr val="008000"/>
                </a:solidFill>
              </a:rPr>
              <a:t>paratexte</a:t>
            </a:r>
            <a:r>
              <a:rPr lang="fr-FR" dirty="0" smtClean="0">
                <a:solidFill>
                  <a:srgbClr val="008000"/>
                </a:solidFill>
              </a:rPr>
              <a:t> : </a:t>
            </a:r>
            <a:r>
              <a:rPr lang="fr-FR" sz="2100" dirty="0" smtClean="0">
                <a:solidFill>
                  <a:srgbClr val="008000"/>
                </a:solidFill>
              </a:rPr>
              <a:t>titre, sous titre dessi</a:t>
            </a:r>
            <a:r>
              <a:rPr lang="fr-FR" sz="2100" dirty="0">
                <a:solidFill>
                  <a:srgbClr val="008000"/>
                </a:solidFill>
              </a:rPr>
              <a:t>n</a:t>
            </a:r>
            <a:endParaRPr lang="fr-FR" sz="2100" dirty="0" smtClean="0">
              <a:solidFill>
                <a:srgbClr val="008000"/>
              </a:solidFill>
            </a:endParaRPr>
          </a:p>
          <a:p>
            <a:pPr>
              <a:buNone/>
            </a:pPr>
            <a:r>
              <a:rPr lang="fr-FR" dirty="0" smtClean="0">
                <a:solidFill>
                  <a:srgbClr val="008000"/>
                </a:solidFill>
              </a:rPr>
              <a:t>lis le texte en entier sans s’arrêter</a:t>
            </a:r>
          </a:p>
          <a:p>
            <a:pPr>
              <a:buNone/>
            </a:pPr>
            <a:r>
              <a:rPr lang="fr-FR" dirty="0" smtClean="0">
                <a:solidFill>
                  <a:srgbClr val="008000"/>
                </a:solidFill>
              </a:rPr>
              <a:t>se pose les 5 questions magiques:</a:t>
            </a:r>
          </a:p>
          <a:p>
            <a:pPr>
              <a:buNone/>
            </a:pPr>
            <a:r>
              <a:rPr lang="fr-FR" dirty="0" smtClean="0">
                <a:solidFill>
                  <a:srgbClr val="008000"/>
                </a:solidFill>
              </a:rPr>
              <a:t>qui ? où ? quand ?  quoi ? </a:t>
            </a:r>
          </a:p>
          <a:p>
            <a:pPr>
              <a:buNone/>
            </a:pPr>
            <a:r>
              <a:rPr lang="fr-FR" dirty="0" smtClean="0">
                <a:solidFill>
                  <a:srgbClr val="008000"/>
                </a:solidFill>
              </a:rPr>
              <a:t>pour quoi ? (narratif/descriptif/informatif ou argumentatif)</a:t>
            </a:r>
            <a:endParaRPr lang="fr-FR" dirty="0"/>
          </a:p>
        </p:txBody>
      </p:sp>
      <p:sp>
        <p:nvSpPr>
          <p:cNvPr id="11" name="ZoneTexte 10"/>
          <p:cNvSpPr txBox="1"/>
          <p:nvPr/>
        </p:nvSpPr>
        <p:spPr>
          <a:xfrm>
            <a:off x="457200" y="533400"/>
            <a:ext cx="4040188" cy="6093976"/>
          </a:xfrm>
          <a:prstGeom prst="rect">
            <a:avLst/>
          </a:prstGeom>
          <a:solidFill>
            <a:schemeClr val="bg1">
              <a:alpha val="43000"/>
            </a:schemeClr>
          </a:solidFill>
        </p:spPr>
        <p:txBody>
          <a:bodyPr wrap="square" rtlCol="0">
            <a:spAutoFit/>
          </a:bodyPr>
          <a:lstStyle/>
          <a:p>
            <a:pPr algn="ctr"/>
            <a:endParaRPr lang="fr-FR" sz="3400" dirty="0" smtClean="0">
              <a:solidFill>
                <a:srgbClr val="FF0000"/>
              </a:solidFill>
            </a:endParaRPr>
          </a:p>
          <a:p>
            <a:pPr algn="ctr"/>
            <a:r>
              <a:rPr lang="fr-FR" sz="8800" dirty="0" smtClean="0">
                <a:solidFill>
                  <a:srgbClr val="FF0000"/>
                </a:solidFill>
              </a:rPr>
              <a:t>résultat:</a:t>
            </a:r>
          </a:p>
          <a:p>
            <a:pPr algn="ctr"/>
            <a:endParaRPr lang="fr-FR" sz="8800" dirty="0" smtClean="0">
              <a:solidFill>
                <a:srgbClr val="FF0000"/>
              </a:solidFill>
            </a:endParaRPr>
          </a:p>
          <a:p>
            <a:pPr algn="ctr"/>
            <a:r>
              <a:rPr lang="fr-FR" sz="8800" dirty="0" err="1">
                <a:solidFill>
                  <a:srgbClr val="FF0000"/>
                </a:solidFill>
                <a:sym typeface="Wingdings"/>
              </a:rPr>
              <a:t></a:t>
            </a:r>
            <a:endParaRPr lang="fr-FR" sz="8800" dirty="0">
              <a:solidFill>
                <a:srgbClr val="FF0000"/>
              </a:solidFill>
            </a:endParaRPr>
          </a:p>
          <a:p>
            <a:pPr algn="ctr"/>
            <a:endParaRPr lang="fr-FR" sz="9200" dirty="0">
              <a:solidFill>
                <a:srgbClr val="FF0000"/>
              </a:solidFill>
            </a:endParaRPr>
          </a:p>
        </p:txBody>
      </p:sp>
      <p:sp>
        <p:nvSpPr>
          <p:cNvPr id="12" name="ZoneTexte 11"/>
          <p:cNvSpPr txBox="1"/>
          <p:nvPr/>
        </p:nvSpPr>
        <p:spPr>
          <a:xfrm>
            <a:off x="4646612" y="1219200"/>
            <a:ext cx="4040188" cy="5924699"/>
          </a:xfrm>
          <a:prstGeom prst="rect">
            <a:avLst/>
          </a:prstGeom>
          <a:solidFill>
            <a:schemeClr val="bg1">
              <a:alpha val="71000"/>
            </a:schemeClr>
          </a:solidFill>
        </p:spPr>
        <p:txBody>
          <a:bodyPr wrap="square" rtlCol="0">
            <a:spAutoFit/>
          </a:bodyPr>
          <a:lstStyle/>
          <a:p>
            <a:pPr algn="ctr"/>
            <a:r>
              <a:rPr lang="fr-FR" sz="8800" dirty="0" smtClean="0">
                <a:solidFill>
                  <a:srgbClr val="008000"/>
                </a:solidFill>
              </a:rPr>
              <a:t>résultat:</a:t>
            </a:r>
          </a:p>
          <a:p>
            <a:pPr algn="ctr"/>
            <a:endParaRPr lang="fr-FR" sz="2300" dirty="0" smtClean="0">
              <a:solidFill>
                <a:srgbClr val="008000"/>
              </a:solidFill>
              <a:sym typeface="Wingdings"/>
            </a:endParaRPr>
          </a:p>
          <a:p>
            <a:pPr algn="ctr">
              <a:buFont typeface="Wingdings" charset="2"/>
              <a:buChar char="A"/>
            </a:pPr>
            <a:r>
              <a:rPr lang="fr-FR" sz="8800" dirty="0" smtClean="0">
                <a:solidFill>
                  <a:srgbClr val="008000"/>
                </a:solidFill>
                <a:sym typeface="Wingdings"/>
              </a:rPr>
              <a:t>80%</a:t>
            </a:r>
          </a:p>
          <a:p>
            <a:pPr algn="ctr"/>
            <a:r>
              <a:rPr lang="fr-FR" sz="8800" dirty="0" smtClean="0">
                <a:solidFill>
                  <a:srgbClr val="008000"/>
                </a:solidFill>
              </a:rPr>
              <a:t> </a:t>
            </a:r>
          </a:p>
          <a:p>
            <a:pPr algn="ctr"/>
            <a:endParaRPr lang="fr-FR" sz="92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9" presetClass="entr" presetSubtype="1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0" fill="hold"/>
                                        <p:tgtEl>
                                          <p:spTgt spid="11"/>
                                        </p:tgtEl>
                                        <p:attrNameLst>
                                          <p:attrName>ppt_w</p:attrName>
                                        </p:attrNameLst>
                                      </p:cBhvr>
                                      <p:tavLst>
                                        <p:tav tm="0" fmla="#ppt_w*sin(2.5*pi*$)">
                                          <p:val>
                                            <p:fltVal val="0"/>
                                          </p:val>
                                        </p:tav>
                                        <p:tav tm="100000">
                                          <p:val>
                                            <p:fltVal val="1"/>
                                          </p:val>
                                        </p:tav>
                                      </p:tavLst>
                                    </p:anim>
                                    <p:anim calcmode="lin" valueType="num">
                                      <p:cBhvr>
                                        <p:cTn id="20" dur="5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9" presetClass="entr" presetSubtype="1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5000" fill="hold"/>
                                        <p:tgtEl>
                                          <p:spTgt spid="12"/>
                                        </p:tgtEl>
                                        <p:attrNameLst>
                                          <p:attrName>ppt_w</p:attrName>
                                        </p:attrNameLst>
                                      </p:cBhvr>
                                      <p:tavLst>
                                        <p:tav tm="0" fmla="#ppt_w*sin(2.5*pi*$)">
                                          <p:val>
                                            <p:fltVal val="0"/>
                                          </p:val>
                                        </p:tav>
                                        <p:tav tm="100000">
                                          <p:val>
                                            <p:fltVal val="1"/>
                                          </p:val>
                                        </p:tav>
                                      </p:tavLst>
                                    </p:anim>
                                    <p:anim calcmode="lin" valueType="num">
                                      <p:cBhvr>
                                        <p:cTn id="50" dur="50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2"/>
      <p:bldP spid="10" grpId="0" build="p"/>
      <p:bldP spid="11" grpId="0" animBg="1"/>
      <p:bldP spid="12"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Titre 9"/>
          <p:cNvSpPr>
            <a:spLocks noGrp="1"/>
          </p:cNvSpPr>
          <p:nvPr>
            <p:ph type="ctrTitle"/>
          </p:nvPr>
        </p:nvSpPr>
        <p:spPr>
          <a:xfrm>
            <a:off x="685800" y="2492375"/>
            <a:ext cx="7772400" cy="1470025"/>
          </a:xfrm>
        </p:spPr>
        <p:txBody>
          <a:bodyPr>
            <a:noAutofit/>
          </a:bodyPr>
          <a:lstStyle/>
          <a:p>
            <a:pPr algn="just"/>
            <a:r>
              <a:rPr lang="fr-FR" sz="2400" dirty="0" smtClean="0"/>
              <a:t>C’était </a:t>
            </a:r>
            <a:r>
              <a:rPr lang="fr-FR" sz="2400" dirty="0" smtClean="0">
                <a:solidFill>
                  <a:srgbClr val="FF0000"/>
                </a:solidFill>
              </a:rPr>
              <a:t>difficile dans les cours que je n’avais pas étudiés en Allemagne avant d’arriver en France </a:t>
            </a:r>
            <a:r>
              <a:rPr lang="fr-FR" sz="2400" dirty="0" smtClean="0"/>
              <a:t>parce que je ne connaissais pas du tout les termes techniques. Le premier cours auquel j’ai assisté c’était un cours de neurobiologie. Le professeur n’avait pas de présentation PowerPoint et à cause de ça </a:t>
            </a:r>
            <a:r>
              <a:rPr lang="fr-FR" sz="2400" dirty="0" smtClean="0">
                <a:solidFill>
                  <a:srgbClr val="FF0000"/>
                </a:solidFill>
              </a:rPr>
              <a:t>j’ai essayé de noter tous les mots que je comprenais pas pour les chercher sur Internet après la séance</a:t>
            </a:r>
            <a:r>
              <a:rPr lang="fr-FR" sz="2400" dirty="0" smtClean="0"/>
              <a:t>. Mais comme je n’avais aucune idée de ce que le professeur disait </a:t>
            </a:r>
            <a:r>
              <a:rPr lang="fr-FR" sz="2400" dirty="0" smtClean="0">
                <a:solidFill>
                  <a:srgbClr val="FF0000"/>
                </a:solidFill>
              </a:rPr>
              <a:t>j’ai noté des choses bizarres. </a:t>
            </a:r>
            <a:r>
              <a:rPr lang="fr-FR" sz="2400" dirty="0" smtClean="0"/>
              <a:t>Par exemple, «un champ récepteur» est devenu «une chambre secteur» sur mes notes. </a:t>
            </a:r>
            <a:r>
              <a:rPr lang="fr-FR" sz="2400" dirty="0" smtClean="0">
                <a:solidFill>
                  <a:srgbClr val="FF0000"/>
                </a:solidFill>
              </a:rPr>
              <a:t>Bien sûr je n’ai pas réussi à trouver «une chambre secteur» sur Internet et mes notes ne servaient à rien</a:t>
            </a:r>
            <a:r>
              <a:rPr lang="fr-FR" sz="2400" dirty="0" smtClean="0"/>
              <a:t/>
            </a:r>
            <a:br>
              <a:rPr lang="fr-FR" sz="2400" dirty="0" smtClean="0"/>
            </a:br>
            <a:endParaRPr lang="fr-FR" sz="2400" dirty="0"/>
          </a:p>
        </p:txBody>
      </p:sp>
      <p:sp>
        <p:nvSpPr>
          <p:cNvPr id="3" name="ZoneTexte 2"/>
          <p:cNvSpPr txBox="1"/>
          <p:nvPr/>
        </p:nvSpPr>
        <p:spPr>
          <a:xfrm>
            <a:off x="685800" y="5562600"/>
            <a:ext cx="7543800" cy="1077218"/>
          </a:xfrm>
          <a:prstGeom prst="rect">
            <a:avLst/>
          </a:prstGeom>
          <a:noFill/>
        </p:spPr>
        <p:txBody>
          <a:bodyPr wrap="square" rtlCol="0">
            <a:spAutoFit/>
          </a:bodyPr>
          <a:lstStyle/>
          <a:p>
            <a:pPr algn="ctr"/>
            <a:r>
              <a:rPr lang="fr-FR" sz="3200" dirty="0" err="1" smtClean="0">
                <a:latin typeface="Times New Roman"/>
                <a:cs typeface="Times New Roman"/>
                <a:sym typeface="Wingdings"/>
              </a:rPr>
              <a:t></a:t>
            </a:r>
            <a:r>
              <a:rPr lang="fr-FR" sz="3200" dirty="0" smtClean="0">
                <a:latin typeface="Times New Roman"/>
                <a:cs typeface="Times New Roman"/>
              </a:rPr>
              <a:t> je connais les erreurs à ne pas faire devant un discours en français </a:t>
            </a:r>
            <a:endParaRPr lang="fr-FR" sz="3200" dirty="0">
              <a:latin typeface="Times New Roman"/>
              <a:cs typeface="Times New Roman"/>
            </a:endParaRPr>
          </a:p>
        </p:txBody>
      </p:sp>
      <p:sp>
        <p:nvSpPr>
          <p:cNvPr id="4" name="ZoneTexte 3"/>
          <p:cNvSpPr txBox="1"/>
          <p:nvPr/>
        </p:nvSpPr>
        <p:spPr>
          <a:xfrm>
            <a:off x="762000" y="5562600"/>
            <a:ext cx="533400" cy="523220"/>
          </a:xfrm>
          <a:prstGeom prst="rect">
            <a:avLst/>
          </a:prstGeom>
          <a:noFill/>
        </p:spPr>
        <p:txBody>
          <a:bodyPr wrap="square" rtlCol="0">
            <a:spAutoFit/>
          </a:bodyPr>
          <a:lstStyle/>
          <a:p>
            <a:r>
              <a:rPr lang="fr-FR" sz="2800" dirty="0" smtClean="0">
                <a:solidFill>
                  <a:srgbClr val="FF0000"/>
                </a:solidFill>
                <a:latin typeface="Zapf Dingbats"/>
                <a:ea typeface="Zapf Dingbats"/>
                <a:cs typeface="Zapf Dingbats"/>
              </a:rPr>
              <a:t>✔</a:t>
            </a:r>
            <a:endParaRPr lang="fr-FR"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70" decel="100000"/>
                                        <p:tgtEl>
                                          <p:spTgt spid="4"/>
                                        </p:tgtEl>
                                      </p:cBhvr>
                                    </p:animEffect>
                                    <p:animScale>
                                      <p:cBhvr>
                                        <p:cTn id="8" dur="770" decel="100000"/>
                                        <p:tgtEl>
                                          <p:spTgt spid="4"/>
                                        </p:tgtEl>
                                      </p:cBhvr>
                                      <p:from x="10000" y="10000"/>
                                      <p:to x="200000" y="450000"/>
                                    </p:animScale>
                                    <p:animScale>
                                      <p:cBhvr>
                                        <p:cTn id="9" dur="1230" accel="100000" fill="hold">
                                          <p:stCondLst>
                                            <p:cond delay="770"/>
                                          </p:stCondLst>
                                        </p:cTn>
                                        <p:tgtEl>
                                          <p:spTgt spid="4"/>
                                        </p:tgtEl>
                                      </p:cBhvr>
                                      <p:from x="200000" y="450000"/>
                                      <p:to x="100000" y="100000"/>
                                    </p:animScale>
                                    <p:set>
                                      <p:cBhvr>
                                        <p:cTn id="10" dur="770" fill="hold"/>
                                        <p:tgtEl>
                                          <p:spTgt spid="4"/>
                                        </p:tgtEl>
                                        <p:attrNameLst>
                                          <p:attrName>ppt_x</p:attrName>
                                        </p:attrNameLst>
                                      </p:cBhvr>
                                      <p:to>
                                        <p:strVal val="(0.5)"/>
                                      </p:to>
                                    </p:set>
                                    <p:anim from="(0.5)" to="(#ppt_x)" calcmode="lin" valueType="num">
                                      <p:cBhvr>
                                        <p:cTn id="11" dur="1230" accel="100000" fill="hold">
                                          <p:stCondLst>
                                            <p:cond delay="770"/>
                                          </p:stCondLst>
                                        </p:cTn>
                                        <p:tgtEl>
                                          <p:spTgt spid="4"/>
                                        </p:tgtEl>
                                        <p:attrNameLst>
                                          <p:attrName>ppt_x</p:attrName>
                                        </p:attrNameLst>
                                      </p:cBhvr>
                                    </p:anim>
                                    <p:set>
                                      <p:cBhvr>
                                        <p:cTn id="12" dur="770" fill="hold"/>
                                        <p:tgtEl>
                                          <p:spTgt spid="4"/>
                                        </p:tgtEl>
                                        <p:attrNameLst>
                                          <p:attrName>ppt_y</p:attrName>
                                        </p:attrNameLst>
                                      </p:cBhvr>
                                      <p:to>
                                        <p:strVal val="(#ppt_y+0.4)"/>
                                      </p:to>
                                    </p:set>
                                    <p:anim from="(#ppt_y+0.4)" to="(#ppt_y)" calcmode="lin" valueType="num">
                                      <p:cBhvr>
                                        <p:cTn id="13" dur="1230" accel="100000" fill="hold">
                                          <p:stCondLst>
                                            <p:cond delay="770"/>
                                          </p:stCondLst>
                                        </p:cTn>
                                        <p:tgtEl>
                                          <p:spTgt spid="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quelle est la partie la plus importante dans ce texte ?</a:t>
            </a:r>
            <a:endParaRPr lang="fr-FR" dirty="0"/>
          </a:p>
        </p:txBody>
      </p:sp>
      <p:sp>
        <p:nvSpPr>
          <p:cNvPr id="6" name="Sous-titre 5"/>
          <p:cNvSpPr>
            <a:spLocks noGrp="1"/>
          </p:cNvSpPr>
          <p:nvPr>
            <p:ph type="subTitle" idx="1"/>
          </p:nvPr>
        </p:nvSpPr>
        <p:spPr/>
        <p:txBody>
          <a:bodyPr/>
          <a:lstStyle/>
          <a:p>
            <a:r>
              <a:rPr lang="fr-FR" dirty="0" smtClean="0"/>
              <a:t>indice 1</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 name="Rectangle 32"/>
          <p:cNvSpPr/>
          <p:nvPr/>
        </p:nvSpPr>
        <p:spPr>
          <a:xfrm>
            <a:off x="3886200" y="5257800"/>
            <a:ext cx="914400" cy="228600"/>
          </a:xfrm>
          <a:prstGeom prst="rect">
            <a:avLst/>
          </a:prstGeom>
          <a:solidFill>
            <a:srgbClr val="FFFF00">
              <a:alpha val="15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19" name="Image 18" descr="dissociarion.tiff"/>
          <p:cNvPicPr>
            <a:picLocks noChangeAspect="1"/>
          </p:cNvPicPr>
          <p:nvPr/>
        </p:nvPicPr>
        <p:blipFill>
          <a:blip r:embed="rId2"/>
          <a:stretch>
            <a:fillRect/>
          </a:stretch>
        </p:blipFill>
        <p:spPr>
          <a:xfrm>
            <a:off x="839972" y="0"/>
            <a:ext cx="7464056" cy="6858000"/>
          </a:xfrm>
          <a:prstGeom prst="rect">
            <a:avLst/>
          </a:prstGeom>
        </p:spPr>
      </p:pic>
      <p:sp>
        <p:nvSpPr>
          <p:cNvPr id="21" name="Rectangle 20"/>
          <p:cNvSpPr/>
          <p:nvPr/>
        </p:nvSpPr>
        <p:spPr>
          <a:xfrm>
            <a:off x="4191000" y="114298"/>
            <a:ext cx="1562100" cy="228601"/>
          </a:xfrm>
          <a:prstGeom prst="rect">
            <a:avLst/>
          </a:prstGeom>
          <a:solidFill>
            <a:srgbClr val="FF0000">
              <a:alpha val="1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3" name="Rectangle 22"/>
          <p:cNvSpPr/>
          <p:nvPr/>
        </p:nvSpPr>
        <p:spPr>
          <a:xfrm>
            <a:off x="2209800" y="342900"/>
            <a:ext cx="990600" cy="228600"/>
          </a:xfrm>
          <a:prstGeom prst="rect">
            <a:avLst/>
          </a:prstGeom>
          <a:solidFill>
            <a:srgbClr val="FF0000">
              <a:alpha val="1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2" name="Rectangle 31"/>
          <p:cNvSpPr/>
          <p:nvPr/>
        </p:nvSpPr>
        <p:spPr>
          <a:xfrm>
            <a:off x="4953000" y="2590800"/>
            <a:ext cx="914400" cy="228600"/>
          </a:xfrm>
          <a:prstGeom prst="rect">
            <a:avLst/>
          </a:prstGeom>
          <a:solidFill>
            <a:srgbClr val="FF0000">
              <a:alpha val="1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4" name="Rectangle 33"/>
          <p:cNvSpPr/>
          <p:nvPr/>
        </p:nvSpPr>
        <p:spPr>
          <a:xfrm>
            <a:off x="5029200" y="5257800"/>
            <a:ext cx="990600" cy="228600"/>
          </a:xfrm>
          <a:prstGeom prst="rect">
            <a:avLst/>
          </a:prstGeom>
          <a:solidFill>
            <a:srgbClr val="FF0000">
              <a:alpha val="1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7" name="ZoneTexte 36"/>
          <p:cNvSpPr txBox="1"/>
          <p:nvPr/>
        </p:nvSpPr>
        <p:spPr>
          <a:xfrm>
            <a:off x="2781300" y="1143000"/>
            <a:ext cx="4343400" cy="461665"/>
          </a:xfrm>
          <a:prstGeom prst="rect">
            <a:avLst/>
          </a:prstGeom>
          <a:solidFill>
            <a:srgbClr val="FF0000"/>
          </a:solidFill>
        </p:spPr>
        <p:txBody>
          <a:bodyPr wrap="square" rtlCol="0">
            <a:spAutoFit/>
          </a:bodyPr>
          <a:lstStyle/>
          <a:p>
            <a:pPr algn="ctr"/>
            <a:r>
              <a:rPr lang="fr-FR" sz="2400" dirty="0" smtClean="0"/>
              <a:t>qui ? la dissociation</a:t>
            </a:r>
          </a:p>
        </p:txBody>
      </p:sp>
      <p:sp>
        <p:nvSpPr>
          <p:cNvPr id="38" name="Rectangle 37"/>
          <p:cNvSpPr/>
          <p:nvPr/>
        </p:nvSpPr>
        <p:spPr>
          <a:xfrm>
            <a:off x="2781300" y="800100"/>
            <a:ext cx="1790700" cy="152400"/>
          </a:xfrm>
          <a:prstGeom prst="rect">
            <a:avLst/>
          </a:prstGeom>
          <a:solidFill>
            <a:srgbClr val="CCFFCC">
              <a:alpha val="29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9" name="Rectangle 38"/>
          <p:cNvSpPr/>
          <p:nvPr/>
        </p:nvSpPr>
        <p:spPr>
          <a:xfrm>
            <a:off x="1905000" y="3048000"/>
            <a:ext cx="1752600" cy="152400"/>
          </a:xfrm>
          <a:prstGeom prst="rect">
            <a:avLst/>
          </a:prstGeom>
          <a:solidFill>
            <a:srgbClr val="CCFFCC">
              <a:alpha val="29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0" name="ZoneTexte 39"/>
          <p:cNvSpPr txBox="1"/>
          <p:nvPr/>
        </p:nvSpPr>
        <p:spPr>
          <a:xfrm>
            <a:off x="2971800" y="1519535"/>
            <a:ext cx="4343400" cy="461665"/>
          </a:xfrm>
          <a:prstGeom prst="rect">
            <a:avLst/>
          </a:prstGeom>
          <a:solidFill>
            <a:srgbClr val="CCFFCC"/>
          </a:solidFill>
        </p:spPr>
        <p:txBody>
          <a:bodyPr wrap="square" rtlCol="0">
            <a:spAutoFit/>
          </a:bodyPr>
          <a:lstStyle/>
          <a:p>
            <a:pPr algn="ctr"/>
            <a:r>
              <a:rPr lang="fr-FR" sz="2400" dirty="0" smtClean="0"/>
              <a:t>où ? en psychiatrie</a:t>
            </a:r>
          </a:p>
        </p:txBody>
      </p:sp>
      <p:sp>
        <p:nvSpPr>
          <p:cNvPr id="41" name="Rectangle 40"/>
          <p:cNvSpPr/>
          <p:nvPr/>
        </p:nvSpPr>
        <p:spPr>
          <a:xfrm>
            <a:off x="6172200" y="342899"/>
            <a:ext cx="304800" cy="228600"/>
          </a:xfrm>
          <a:prstGeom prst="rect">
            <a:avLst/>
          </a:prstGeom>
          <a:solidFill>
            <a:srgbClr val="FFFF00">
              <a:alpha val="15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2" name="Rectangle 41"/>
          <p:cNvSpPr/>
          <p:nvPr/>
        </p:nvSpPr>
        <p:spPr>
          <a:xfrm>
            <a:off x="4953000" y="762000"/>
            <a:ext cx="533400" cy="266700"/>
          </a:xfrm>
          <a:prstGeom prst="rect">
            <a:avLst/>
          </a:prstGeom>
          <a:solidFill>
            <a:srgbClr val="FFFF00">
              <a:alpha val="15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3" name="Rectangle 42"/>
          <p:cNvSpPr/>
          <p:nvPr/>
        </p:nvSpPr>
        <p:spPr>
          <a:xfrm>
            <a:off x="3771900" y="2586841"/>
            <a:ext cx="838200" cy="228600"/>
          </a:xfrm>
          <a:prstGeom prst="rect">
            <a:avLst/>
          </a:prstGeom>
          <a:solidFill>
            <a:srgbClr val="FFFF00">
              <a:alpha val="15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4" name="ZoneTexte 43"/>
          <p:cNvSpPr txBox="1"/>
          <p:nvPr/>
        </p:nvSpPr>
        <p:spPr>
          <a:xfrm>
            <a:off x="2857500" y="3200400"/>
            <a:ext cx="4343400" cy="2308324"/>
          </a:xfrm>
          <a:prstGeom prst="rect">
            <a:avLst/>
          </a:prstGeom>
          <a:solidFill>
            <a:srgbClr val="FFFF00"/>
          </a:solidFill>
        </p:spPr>
        <p:txBody>
          <a:bodyPr wrap="square" rtlCol="0">
            <a:spAutoFit/>
          </a:bodyPr>
          <a:lstStyle/>
          <a:p>
            <a:pPr algn="ctr"/>
            <a:r>
              <a:rPr lang="fr-FR" sz="2400" dirty="0" smtClean="0"/>
              <a:t>quand ? du 20</a:t>
            </a:r>
            <a:r>
              <a:rPr lang="fr-FR" sz="2400" baseline="30000" dirty="0" smtClean="0"/>
              <a:t>ème</a:t>
            </a:r>
            <a:r>
              <a:rPr lang="fr-FR" sz="2400" dirty="0" smtClean="0"/>
              <a:t> siècle à aujourd’hui</a:t>
            </a:r>
          </a:p>
          <a:p>
            <a:pPr algn="ctr"/>
            <a:r>
              <a:rPr lang="fr-FR" sz="2400" dirty="0" smtClean="0"/>
              <a:t>quoi ?le texte traite des sens du mot « dissociation » en psychiatrie et des conséquences de ces différents sens.</a:t>
            </a:r>
            <a:endParaRPr lang="fr-FR" sz="2400" dirty="0"/>
          </a:p>
        </p:txBody>
      </p:sp>
      <p:sp>
        <p:nvSpPr>
          <p:cNvPr id="45" name="Explosion 1 44"/>
          <p:cNvSpPr/>
          <p:nvPr/>
        </p:nvSpPr>
        <p:spPr>
          <a:xfrm>
            <a:off x="-952500" y="-723037"/>
            <a:ext cx="11506200" cy="4655403"/>
          </a:xfrm>
          <a:prstGeom prst="irregularSeal1">
            <a:avLst/>
          </a:prstGeom>
          <a:solidFill>
            <a:srgbClr val="FF0000">
              <a:alpha val="2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6" name="ZoneTexte 45"/>
          <p:cNvSpPr txBox="1"/>
          <p:nvPr/>
        </p:nvSpPr>
        <p:spPr>
          <a:xfrm>
            <a:off x="304800" y="5722203"/>
            <a:ext cx="8534400" cy="830997"/>
          </a:xfrm>
          <a:prstGeom prst="rect">
            <a:avLst/>
          </a:prstGeom>
          <a:solidFill>
            <a:srgbClr val="008000"/>
          </a:solidFill>
        </p:spPr>
        <p:txBody>
          <a:bodyPr wrap="square" rtlCol="0">
            <a:spAutoFit/>
          </a:bodyPr>
          <a:lstStyle/>
          <a:p>
            <a:pPr algn="ctr"/>
            <a:r>
              <a:rPr lang="fr-FR" sz="2400" dirty="0" smtClean="0">
                <a:solidFill>
                  <a:schemeClr val="bg1"/>
                </a:solidFill>
              </a:rPr>
              <a:t>La partie la plus importante pour comprendre un texte OU pour suivre un cours est donc la première partie ou l’introduction</a:t>
            </a:r>
            <a:endParaRPr lang="fr-FR"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3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4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21" grpId="0" animBg="1"/>
      <p:bldP spid="32" grpId="0" animBg="1"/>
      <p:bldP spid="37" grpId="0" animBg="1"/>
      <p:bldP spid="37" grpId="1" animBg="1"/>
      <p:bldP spid="38" grpId="0" animBg="1"/>
      <p:bldP spid="39" grpId="0" animBg="1"/>
      <p:bldP spid="40" grpId="0" animBg="1"/>
      <p:bldP spid="40" grpId="1" animBg="1"/>
      <p:bldP spid="41" grpId="0" animBg="1"/>
      <p:bldP spid="42" grpId="0" animBg="1"/>
      <p:bldP spid="43" grpId="0" animBg="1"/>
      <p:bldP spid="44" grpId="0" animBg="1"/>
      <p:bldP spid="45" grpId="0" animBg="1"/>
      <p:bldP spid="46"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re 3"/>
          <p:cNvSpPr>
            <a:spLocks noGrp="1"/>
          </p:cNvSpPr>
          <p:nvPr>
            <p:ph type="ctrTitle"/>
          </p:nvPr>
        </p:nvSpPr>
        <p:spPr>
          <a:xfrm>
            <a:off x="685800" y="2873375"/>
            <a:ext cx="7772400" cy="1470025"/>
          </a:xfrm>
        </p:spPr>
        <p:txBody>
          <a:bodyPr/>
          <a:lstStyle/>
          <a:p>
            <a:r>
              <a:rPr lang="fr-FR" dirty="0" smtClean="0"/>
              <a:t>quelle est la partie la plus importante ?  </a:t>
            </a:r>
            <a:endParaRPr lang="fr-FR" dirty="0"/>
          </a:p>
        </p:txBody>
      </p:sp>
      <p:sp>
        <p:nvSpPr>
          <p:cNvPr id="5" name="Sous-titre 4"/>
          <p:cNvSpPr>
            <a:spLocks noGrp="1"/>
          </p:cNvSpPr>
          <p:nvPr>
            <p:ph type="subTitle" idx="1"/>
          </p:nvPr>
        </p:nvSpPr>
        <p:spPr>
          <a:xfrm>
            <a:off x="1371600" y="4419600"/>
            <a:ext cx="6400800" cy="1752600"/>
          </a:xfrm>
        </p:spPr>
        <p:txBody>
          <a:bodyPr/>
          <a:lstStyle/>
          <a:p>
            <a:r>
              <a:rPr lang="fr-FR" dirty="0" smtClean="0"/>
              <a:t>indice 2</a:t>
            </a:r>
            <a:endParaRPr lang="fr-FR" dirty="0"/>
          </a:p>
        </p:txBody>
      </p:sp>
      <p:sp>
        <p:nvSpPr>
          <p:cNvPr id="6" name="ZoneTexte 5"/>
          <p:cNvSpPr txBox="1"/>
          <p:nvPr/>
        </p:nvSpPr>
        <p:spPr>
          <a:xfrm>
            <a:off x="533400" y="304800"/>
            <a:ext cx="7543800" cy="1569660"/>
          </a:xfrm>
          <a:prstGeom prst="rect">
            <a:avLst/>
          </a:prstGeom>
          <a:noFill/>
        </p:spPr>
        <p:txBody>
          <a:bodyPr wrap="square" rtlCol="0">
            <a:spAutoFit/>
          </a:bodyPr>
          <a:lstStyle/>
          <a:p>
            <a:pPr algn="ctr"/>
            <a:r>
              <a:rPr lang="fr-FR" sz="3200" dirty="0" err="1" smtClean="0">
                <a:latin typeface="Times New Roman"/>
                <a:cs typeface="Times New Roman"/>
                <a:sym typeface="Wingdings"/>
              </a:rPr>
              <a:t></a:t>
            </a:r>
            <a:r>
              <a:rPr lang="fr-FR" sz="3200" dirty="0" smtClean="0">
                <a:latin typeface="Times New Roman"/>
                <a:cs typeface="Times New Roman"/>
              </a:rPr>
              <a:t> je suis capable dans un discours de repérer l’endroit le plus important pour bien le comprendre </a:t>
            </a:r>
            <a:endParaRPr lang="fr-FR" sz="3200" dirty="0">
              <a:latin typeface="Times New Roman"/>
              <a:cs typeface="Times New Roman"/>
            </a:endParaRPr>
          </a:p>
        </p:txBody>
      </p:sp>
      <p:sp>
        <p:nvSpPr>
          <p:cNvPr id="7" name="ZoneTexte 6"/>
          <p:cNvSpPr txBox="1"/>
          <p:nvPr/>
        </p:nvSpPr>
        <p:spPr>
          <a:xfrm>
            <a:off x="1219200" y="304800"/>
            <a:ext cx="533400" cy="523220"/>
          </a:xfrm>
          <a:prstGeom prst="rect">
            <a:avLst/>
          </a:prstGeom>
          <a:noFill/>
        </p:spPr>
        <p:txBody>
          <a:bodyPr wrap="square" rtlCol="0">
            <a:spAutoFit/>
          </a:bodyPr>
          <a:lstStyle/>
          <a:p>
            <a:r>
              <a:rPr lang="fr-FR" sz="2800" dirty="0" smtClean="0">
                <a:solidFill>
                  <a:srgbClr val="FF0000"/>
                </a:solidFill>
                <a:latin typeface="Zapf Dingbats"/>
                <a:ea typeface="Zapf Dingbats"/>
                <a:cs typeface="Zapf Dingbats"/>
              </a:rPr>
              <a:t>✔</a:t>
            </a:r>
            <a:endParaRPr lang="fr-FR"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770" decel="100000"/>
                                        <p:tgtEl>
                                          <p:spTgt spid="7"/>
                                        </p:tgtEl>
                                      </p:cBhvr>
                                    </p:animEffect>
                                    <p:animScale>
                                      <p:cBhvr>
                                        <p:cTn id="8" dur="770" decel="100000"/>
                                        <p:tgtEl>
                                          <p:spTgt spid="7"/>
                                        </p:tgtEl>
                                      </p:cBhvr>
                                      <p:from x="10000" y="10000"/>
                                      <p:to x="200000" y="450000"/>
                                    </p:animScale>
                                    <p:animScale>
                                      <p:cBhvr>
                                        <p:cTn id="9" dur="1230" accel="100000" fill="hold">
                                          <p:stCondLst>
                                            <p:cond delay="770"/>
                                          </p:stCondLst>
                                        </p:cTn>
                                        <p:tgtEl>
                                          <p:spTgt spid="7"/>
                                        </p:tgtEl>
                                      </p:cBhvr>
                                      <p:from x="200000" y="450000"/>
                                      <p:to x="100000" y="100000"/>
                                    </p:animScale>
                                    <p:set>
                                      <p:cBhvr>
                                        <p:cTn id="10" dur="770" fill="hold"/>
                                        <p:tgtEl>
                                          <p:spTgt spid="7"/>
                                        </p:tgtEl>
                                        <p:attrNameLst>
                                          <p:attrName>ppt_x</p:attrName>
                                        </p:attrNameLst>
                                      </p:cBhvr>
                                      <p:to>
                                        <p:strVal val="(0.5)"/>
                                      </p:to>
                                    </p:set>
                                    <p:anim from="(0.5)" to="(#ppt_x)" calcmode="lin" valueType="num">
                                      <p:cBhvr>
                                        <p:cTn id="11" dur="1230" accel="100000" fill="hold">
                                          <p:stCondLst>
                                            <p:cond delay="770"/>
                                          </p:stCondLst>
                                        </p:cTn>
                                        <p:tgtEl>
                                          <p:spTgt spid="7"/>
                                        </p:tgtEl>
                                        <p:attrNameLst>
                                          <p:attrName>ppt_x</p:attrName>
                                        </p:attrNameLst>
                                      </p:cBhvr>
                                    </p:anim>
                                    <p:set>
                                      <p:cBhvr>
                                        <p:cTn id="12" dur="770" fill="hold"/>
                                        <p:tgtEl>
                                          <p:spTgt spid="7"/>
                                        </p:tgtEl>
                                        <p:attrNameLst>
                                          <p:attrName>ppt_y</p:attrName>
                                        </p:attrNameLst>
                                      </p:cBhvr>
                                      <p:to>
                                        <p:strVal val="(#ppt_y+0.4)"/>
                                      </p:to>
                                    </p:set>
                                    <p:anim from="(#ppt_y+0.4)" to="(#ppt_y)" calcmode="lin" valueType="num">
                                      <p:cBhvr>
                                        <p:cTn id="13" dur="1230" accel="100000" fill="hold">
                                          <p:stCondLst>
                                            <p:cond delay="770"/>
                                          </p:stCondLst>
                                        </p:cTn>
                                        <p:tgtEl>
                                          <p:spTgt spid="7"/>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7"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6"/>
          <p:cNvSpPr/>
          <p:nvPr/>
        </p:nvSpPr>
        <p:spPr>
          <a:xfrm>
            <a:off x="6629400" y="2209800"/>
            <a:ext cx="685800" cy="228600"/>
          </a:xfrm>
          <a:prstGeom prst="rect">
            <a:avLst/>
          </a:prstGeom>
          <a:solidFill>
            <a:srgbClr val="FF0000">
              <a:alpha val="1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1" name="Rectangle 10"/>
          <p:cNvSpPr/>
          <p:nvPr/>
        </p:nvSpPr>
        <p:spPr>
          <a:xfrm>
            <a:off x="3352800" y="3810000"/>
            <a:ext cx="609600" cy="152400"/>
          </a:xfrm>
          <a:prstGeom prst="rect">
            <a:avLst/>
          </a:prstGeom>
          <a:solidFill>
            <a:srgbClr val="CCFFCC">
              <a:alpha val="29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18" name="Image 17" descr="dissociation.tiff"/>
          <p:cNvPicPr>
            <a:picLocks noChangeAspect="1"/>
          </p:cNvPicPr>
          <p:nvPr/>
        </p:nvPicPr>
        <p:blipFill>
          <a:blip r:embed="rId2"/>
          <a:stretch>
            <a:fillRect/>
          </a:stretch>
        </p:blipFill>
        <p:spPr>
          <a:xfrm>
            <a:off x="225111" y="0"/>
            <a:ext cx="7471089" cy="6864463"/>
          </a:xfrm>
          <a:prstGeom prst="rect">
            <a:avLst/>
          </a:prstGeom>
        </p:spPr>
      </p:pic>
      <p:sp>
        <p:nvSpPr>
          <p:cNvPr id="20" name="Explosion 1 19"/>
          <p:cNvSpPr/>
          <p:nvPr/>
        </p:nvSpPr>
        <p:spPr>
          <a:xfrm>
            <a:off x="-571500" y="-845403"/>
            <a:ext cx="11506200" cy="4655403"/>
          </a:xfrm>
          <a:prstGeom prst="irregularSeal1">
            <a:avLst/>
          </a:prstGeom>
          <a:solidFill>
            <a:srgbClr val="FF0000">
              <a:alpha val="2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Rectangle 18"/>
          <p:cNvSpPr/>
          <p:nvPr/>
        </p:nvSpPr>
        <p:spPr>
          <a:xfrm>
            <a:off x="3848100" y="1257300"/>
            <a:ext cx="838200" cy="190500"/>
          </a:xfrm>
          <a:prstGeom prst="rect">
            <a:avLst/>
          </a:prstGeom>
          <a:solidFill>
            <a:srgbClr val="3366FF">
              <a:alpha val="37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 name="Connecteur droit avec flèche 20"/>
          <p:cNvCxnSpPr/>
          <p:nvPr/>
        </p:nvCxnSpPr>
        <p:spPr>
          <a:xfrm rot="5400000">
            <a:off x="3291841" y="1661159"/>
            <a:ext cx="1341119" cy="914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3124200" y="2743199"/>
            <a:ext cx="838200" cy="304800"/>
          </a:xfrm>
          <a:prstGeom prst="rect">
            <a:avLst/>
          </a:prstGeom>
          <a:solidFill>
            <a:srgbClr val="3366FF">
              <a:alpha val="37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6" name="Rectangle 35"/>
          <p:cNvSpPr/>
          <p:nvPr/>
        </p:nvSpPr>
        <p:spPr>
          <a:xfrm>
            <a:off x="3962400" y="2209801"/>
            <a:ext cx="1066800" cy="381002"/>
          </a:xfrm>
          <a:prstGeom prst="rect">
            <a:avLst/>
          </a:prstGeom>
          <a:solidFill>
            <a:srgbClr val="FFFF00">
              <a:alpha val="37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37" name="Connecteur droit avec flèche 36"/>
          <p:cNvCxnSpPr/>
          <p:nvPr/>
        </p:nvCxnSpPr>
        <p:spPr>
          <a:xfrm rot="5400000">
            <a:off x="3009904" y="4152899"/>
            <a:ext cx="3124197" cy="4"/>
          </a:xfrm>
          <a:prstGeom prst="straightConnector1">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sp>
        <p:nvSpPr>
          <p:cNvPr id="40" name="Rectangle 39"/>
          <p:cNvSpPr/>
          <p:nvPr/>
        </p:nvSpPr>
        <p:spPr>
          <a:xfrm>
            <a:off x="3733800" y="5715000"/>
            <a:ext cx="1143001" cy="304800"/>
          </a:xfrm>
          <a:prstGeom prst="rect">
            <a:avLst/>
          </a:prstGeom>
          <a:solidFill>
            <a:srgbClr val="FFFF00">
              <a:alpha val="37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1" name="Rectangle 40"/>
          <p:cNvSpPr/>
          <p:nvPr/>
        </p:nvSpPr>
        <p:spPr>
          <a:xfrm>
            <a:off x="4114800" y="1828800"/>
            <a:ext cx="457200" cy="228601"/>
          </a:xfrm>
          <a:prstGeom prst="rect">
            <a:avLst/>
          </a:prstGeom>
          <a:solidFill>
            <a:srgbClr val="FF0000">
              <a:alpha val="37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2" name="Connecteur droit avec flèche 41"/>
          <p:cNvCxnSpPr/>
          <p:nvPr/>
        </p:nvCxnSpPr>
        <p:spPr>
          <a:xfrm rot="5400000">
            <a:off x="3733800" y="2057401"/>
            <a:ext cx="533402" cy="533401"/>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flipV="1">
            <a:off x="914400" y="2590803"/>
            <a:ext cx="4419600" cy="152398"/>
          </a:xfrm>
          <a:prstGeom prst="rect">
            <a:avLst/>
          </a:prstGeom>
          <a:solidFill>
            <a:srgbClr val="FF0000">
              <a:alpha val="37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6" name="Connecteur droit avec flèche 45"/>
          <p:cNvCxnSpPr/>
          <p:nvPr/>
        </p:nvCxnSpPr>
        <p:spPr>
          <a:xfrm rot="5400000">
            <a:off x="2457451" y="3448050"/>
            <a:ext cx="3200402" cy="41910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914400" y="5257800"/>
            <a:ext cx="3352800" cy="304800"/>
          </a:xfrm>
          <a:prstGeom prst="rect">
            <a:avLst/>
          </a:prstGeom>
          <a:solidFill>
            <a:srgbClr val="FF0000">
              <a:alpha val="37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9" name="ZoneTexte 48"/>
          <p:cNvSpPr txBox="1"/>
          <p:nvPr/>
        </p:nvSpPr>
        <p:spPr>
          <a:xfrm>
            <a:off x="76200" y="4495800"/>
            <a:ext cx="8763000" cy="1200328"/>
          </a:xfrm>
          <a:prstGeom prst="rect">
            <a:avLst/>
          </a:prstGeom>
          <a:solidFill>
            <a:srgbClr val="FF0000"/>
          </a:solidFill>
        </p:spPr>
        <p:txBody>
          <a:bodyPr wrap="square" rtlCol="0">
            <a:spAutoFit/>
          </a:bodyPr>
          <a:lstStyle/>
          <a:p>
            <a:r>
              <a:rPr lang="fr-FR" sz="2400" dirty="0"/>
              <a:t>Conclusion : Dans un texte, un article, un cours, c’est l’i_ _ _ _ _ _ _ _ _ _ _ _ ou le début qui est très très i_ _ _ _ _ _ _t. Cela décide du reste du cours.</a:t>
            </a:r>
          </a:p>
        </p:txBody>
      </p:sp>
      <p:sp>
        <p:nvSpPr>
          <p:cNvPr id="30" name="ZoneTexte 29"/>
          <p:cNvSpPr txBox="1"/>
          <p:nvPr/>
        </p:nvSpPr>
        <p:spPr>
          <a:xfrm>
            <a:off x="76200" y="3352800"/>
            <a:ext cx="8763000" cy="830997"/>
          </a:xfrm>
          <a:prstGeom prst="rect">
            <a:avLst/>
          </a:prstGeom>
          <a:solidFill>
            <a:srgbClr val="FF0000"/>
          </a:solidFill>
        </p:spPr>
        <p:txBody>
          <a:bodyPr wrap="square" rtlCol="0">
            <a:spAutoFit/>
          </a:bodyPr>
          <a:lstStyle/>
          <a:p>
            <a:r>
              <a:rPr lang="fr-FR" sz="2400" dirty="0" smtClean="0"/>
              <a:t>l’introduction structure donc le discours : elle ouvre des portes qui ouvrent sur des fils de tout le discours.</a:t>
            </a:r>
            <a:endParaRPr lang="fr-FR" sz="2400" dirty="0"/>
          </a:p>
        </p:txBody>
      </p:sp>
      <p:sp>
        <p:nvSpPr>
          <p:cNvPr id="31" name="ZoneTexte 30"/>
          <p:cNvSpPr txBox="1"/>
          <p:nvPr/>
        </p:nvSpPr>
        <p:spPr>
          <a:xfrm>
            <a:off x="6858000" y="4495800"/>
            <a:ext cx="2533650" cy="461665"/>
          </a:xfrm>
          <a:prstGeom prst="rect">
            <a:avLst/>
          </a:prstGeom>
          <a:noFill/>
        </p:spPr>
        <p:txBody>
          <a:bodyPr wrap="square" rtlCol="0">
            <a:spAutoFit/>
          </a:bodyPr>
          <a:lstStyle/>
          <a:p>
            <a:r>
              <a:rPr lang="fr-FR" sz="2400" dirty="0" err="1" smtClean="0">
                <a:solidFill>
                  <a:srgbClr val="FFFFFF"/>
                </a:solidFill>
                <a:latin typeface="Handwriting - Dakota"/>
                <a:cs typeface="Handwriting - Dakota"/>
              </a:rPr>
              <a:t>ntroduction</a:t>
            </a:r>
            <a:endParaRPr lang="fr-FR" sz="2400" dirty="0">
              <a:solidFill>
                <a:srgbClr val="FFFFFF"/>
              </a:solidFill>
              <a:latin typeface="Handwriting - Dakota"/>
              <a:cs typeface="Handwriting - Dakota"/>
            </a:endParaRPr>
          </a:p>
        </p:txBody>
      </p:sp>
      <p:sp>
        <p:nvSpPr>
          <p:cNvPr id="32" name="ZoneTexte 31"/>
          <p:cNvSpPr txBox="1"/>
          <p:nvPr/>
        </p:nvSpPr>
        <p:spPr>
          <a:xfrm>
            <a:off x="4495800" y="4872335"/>
            <a:ext cx="2533650" cy="461665"/>
          </a:xfrm>
          <a:prstGeom prst="rect">
            <a:avLst/>
          </a:prstGeom>
          <a:noFill/>
        </p:spPr>
        <p:txBody>
          <a:bodyPr wrap="square" rtlCol="0">
            <a:spAutoFit/>
          </a:bodyPr>
          <a:lstStyle/>
          <a:p>
            <a:r>
              <a:rPr lang="fr-FR" sz="2400" spc="310" dirty="0" err="1" smtClean="0">
                <a:solidFill>
                  <a:srgbClr val="FFFFFF"/>
                </a:solidFill>
                <a:latin typeface="Handwriting - Dakota"/>
                <a:cs typeface="Handwriting - Dakota"/>
              </a:rPr>
              <a:t>mportan</a:t>
            </a:r>
            <a:endParaRPr lang="fr-FR" sz="2400" spc="310" dirty="0">
              <a:solidFill>
                <a:srgbClr val="FFFFFF"/>
              </a:solidFill>
              <a:latin typeface="Handwriting - Dakota"/>
              <a:cs typeface="Handwriting - Dakot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3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1" nodeType="clickEffect">
                                  <p:stCondLst>
                                    <p:cond delay="0"/>
                                  </p:stCondLst>
                                  <p:childTnLst>
                                    <p:set>
                                      <p:cBhvr>
                                        <p:cTn id="6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20" grpId="0" animBg="1"/>
      <p:bldP spid="19" grpId="0" animBg="1"/>
      <p:bldP spid="34" grpId="0" animBg="1"/>
      <p:bldP spid="36" grpId="0" animBg="1"/>
      <p:bldP spid="40" grpId="0" animBg="1"/>
      <p:bldP spid="41" grpId="0" animBg="1"/>
      <p:bldP spid="43" grpId="0" animBg="1"/>
      <p:bldP spid="48" grpId="0" animBg="1"/>
      <p:bldP spid="49" grpId="0" animBg="1"/>
      <p:bldP spid="30" grpId="0" animBg="1"/>
      <p:bldP spid="30" grpId="1" animBg="1"/>
      <p:bldP spid="31" grpId="0"/>
      <p:bldP spid="32" grpId="0"/>
      <p:bldP spid="32" grpId="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l’introduction est donc stratégique: observons-la</a:t>
            </a:r>
            <a:endParaRPr lang="fr-FR" dirty="0"/>
          </a:p>
        </p:txBody>
      </p:sp>
      <p:sp>
        <p:nvSpPr>
          <p:cNvPr id="5" name="Sous-titre 4"/>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ZoneTexte 5"/>
          <p:cNvSpPr txBox="1"/>
          <p:nvPr/>
        </p:nvSpPr>
        <p:spPr>
          <a:xfrm>
            <a:off x="762000" y="5486400"/>
            <a:ext cx="5638800" cy="461665"/>
          </a:xfrm>
          <a:prstGeom prst="rect">
            <a:avLst/>
          </a:prstGeom>
          <a:noFill/>
        </p:spPr>
        <p:txBody>
          <a:bodyPr wrap="square" rtlCol="0">
            <a:spAutoFit/>
          </a:bodyPr>
          <a:lstStyle/>
          <a:p>
            <a:r>
              <a:rPr lang="fr-FR" sz="2400" dirty="0" smtClean="0">
                <a:solidFill>
                  <a:srgbClr val="FF0000"/>
                </a:solidFill>
              </a:rPr>
              <a:t>nombre de phrase : </a:t>
            </a:r>
            <a:endParaRPr lang="fr-FR" sz="2400" dirty="0">
              <a:solidFill>
                <a:srgbClr val="FF0000"/>
              </a:solidFill>
            </a:endParaRPr>
          </a:p>
        </p:txBody>
      </p:sp>
      <p:sp>
        <p:nvSpPr>
          <p:cNvPr id="12" name="ZoneTexte 11"/>
          <p:cNvSpPr txBox="1"/>
          <p:nvPr/>
        </p:nvSpPr>
        <p:spPr>
          <a:xfrm>
            <a:off x="3200400" y="5486400"/>
            <a:ext cx="2286000" cy="461665"/>
          </a:xfrm>
          <a:prstGeom prst="rect">
            <a:avLst/>
          </a:prstGeom>
          <a:noFill/>
        </p:spPr>
        <p:txBody>
          <a:bodyPr wrap="square" rtlCol="0">
            <a:spAutoFit/>
          </a:bodyPr>
          <a:lstStyle/>
          <a:p>
            <a:r>
              <a:rPr lang="fr-FR" sz="2400" dirty="0" smtClean="0">
                <a:solidFill>
                  <a:srgbClr val="FF0000"/>
                </a:solidFill>
              </a:rPr>
              <a:t>06</a:t>
            </a:r>
            <a:endParaRPr lang="fr-FR" sz="2400" dirty="0">
              <a:solidFill>
                <a:srgbClr val="FF0000"/>
              </a:solidFill>
            </a:endParaRPr>
          </a:p>
        </p:txBody>
      </p:sp>
      <p:pic>
        <p:nvPicPr>
          <p:cNvPr id="13" name="Image 12" descr="intro.tiff"/>
          <p:cNvPicPr>
            <a:picLocks noChangeAspect="1"/>
          </p:cNvPicPr>
          <p:nvPr/>
        </p:nvPicPr>
        <p:blipFill>
          <a:blip r:embed="rId2"/>
          <a:stretch>
            <a:fillRect/>
          </a:stretch>
        </p:blipFill>
        <p:spPr>
          <a:xfrm>
            <a:off x="0" y="228600"/>
            <a:ext cx="9144000" cy="5410200"/>
          </a:xfrm>
          <a:prstGeom prst="rect">
            <a:avLst/>
          </a:prstGeom>
        </p:spPr>
      </p:pic>
      <p:sp>
        <p:nvSpPr>
          <p:cNvPr id="15" name="Bouée 14"/>
          <p:cNvSpPr/>
          <p:nvPr/>
        </p:nvSpPr>
        <p:spPr>
          <a:xfrm>
            <a:off x="1828800" y="1295400"/>
            <a:ext cx="381000" cy="457200"/>
          </a:xfrm>
          <a:prstGeom prst="donut">
            <a:avLst/>
          </a:prstGeom>
          <a:solidFill>
            <a:srgbClr val="FF0000">
              <a:alpha val="40000"/>
            </a:srgbClr>
          </a:solidFill>
          <a:ln>
            <a:solidFill>
              <a:srgbClr val="FF0000">
                <a:alpha val="53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6" name="Bouée 15"/>
          <p:cNvSpPr/>
          <p:nvPr/>
        </p:nvSpPr>
        <p:spPr>
          <a:xfrm>
            <a:off x="1638300" y="1752600"/>
            <a:ext cx="381000" cy="457200"/>
          </a:xfrm>
          <a:prstGeom prst="donut">
            <a:avLst/>
          </a:prstGeom>
          <a:solidFill>
            <a:srgbClr val="FF0000">
              <a:alpha val="40000"/>
            </a:srgbClr>
          </a:solidFill>
          <a:ln>
            <a:solidFill>
              <a:srgbClr val="FF0000">
                <a:alpha val="53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7" name="Bouée 16"/>
          <p:cNvSpPr/>
          <p:nvPr/>
        </p:nvSpPr>
        <p:spPr>
          <a:xfrm>
            <a:off x="5486400" y="1752600"/>
            <a:ext cx="381000" cy="457200"/>
          </a:xfrm>
          <a:prstGeom prst="donut">
            <a:avLst/>
          </a:prstGeom>
          <a:solidFill>
            <a:srgbClr val="FF0000">
              <a:alpha val="40000"/>
            </a:srgbClr>
          </a:solidFill>
          <a:ln>
            <a:solidFill>
              <a:srgbClr val="FF0000">
                <a:alpha val="53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8" name="Bouée 17"/>
          <p:cNvSpPr/>
          <p:nvPr/>
        </p:nvSpPr>
        <p:spPr>
          <a:xfrm>
            <a:off x="5295900" y="2743200"/>
            <a:ext cx="381000" cy="457200"/>
          </a:xfrm>
          <a:prstGeom prst="donut">
            <a:avLst/>
          </a:prstGeom>
          <a:solidFill>
            <a:srgbClr val="FF0000">
              <a:alpha val="40000"/>
            </a:srgbClr>
          </a:solidFill>
          <a:ln>
            <a:solidFill>
              <a:srgbClr val="FF0000">
                <a:alpha val="53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9" name="Bouée 8"/>
          <p:cNvSpPr/>
          <p:nvPr/>
        </p:nvSpPr>
        <p:spPr>
          <a:xfrm>
            <a:off x="8229600" y="3733800"/>
            <a:ext cx="381000" cy="457200"/>
          </a:xfrm>
          <a:prstGeom prst="donut">
            <a:avLst/>
          </a:prstGeom>
          <a:solidFill>
            <a:srgbClr val="FF0000">
              <a:alpha val="40000"/>
            </a:srgbClr>
          </a:solidFill>
          <a:ln>
            <a:solidFill>
              <a:srgbClr val="FF0000">
                <a:alpha val="53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15" grpId="0" animBg="1"/>
      <p:bldP spid="16" grpId="0" animBg="1"/>
      <p:bldP spid="17" grpId="0" animBg="1"/>
      <p:bldP spid="18" grpId="0" animBg="1"/>
      <p:bldP spid="9" grpId="0"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857</TotalTime>
  <Words>732</Words>
  <Application>Microsoft Macintosh PowerPoint</Application>
  <PresentationFormat>Présentation à l'écran (4:3)</PresentationFormat>
  <Paragraphs>76</Paragraphs>
  <Slides>13</Slides>
  <Notes>1</Notes>
  <HiddenSlides>0</HiddenSlides>
  <MMClips>0</MMClips>
  <ScaleCrop>false</ScaleCrop>
  <HeadingPairs>
    <vt:vector size="4" baseType="variant">
      <vt:variant>
        <vt:lpstr>Modèle de conception</vt:lpstr>
      </vt:variant>
      <vt:variant>
        <vt:i4>1</vt:i4>
      </vt:variant>
      <vt:variant>
        <vt:lpstr>Titres des diapositives</vt:lpstr>
      </vt:variant>
      <vt:variant>
        <vt:i4>13</vt:i4>
      </vt:variant>
    </vt:vector>
  </HeadingPairs>
  <TitlesOfParts>
    <vt:vector size="14" baseType="lpstr">
      <vt:lpstr>Thème Office</vt:lpstr>
      <vt:lpstr>observer un texte pour voir comment s’organise un cours</vt:lpstr>
      <vt:lpstr>face à un texte ou un cours, il y a…</vt:lpstr>
      <vt:lpstr>C’était difficile dans les cours que je n’avais pas étudiés en Allemagne avant d’arriver en France parce que je ne connaissais pas du tout les termes techniques. Le premier cours auquel j’ai assisté c’était un cours de neurobiologie. Le professeur n’avait pas de présentation PowerPoint et à cause de ça j’ai essayé de noter tous les mots que je comprenais pas pour les chercher sur Internet après la séance. Mais comme je n’avais aucune idée de ce que le professeur disait j’ai noté des choses bizarres. Par exemple, «un champ récepteur» est devenu «une chambre secteur» sur mes notes. Bien sûr je n’ai pas réussi à trouver «une chambre secteur» sur Internet et mes notes ne servaient à rien </vt:lpstr>
      <vt:lpstr>quelle est la partie la plus importante dans ce texte ?</vt:lpstr>
      <vt:lpstr>Diapositive 5</vt:lpstr>
      <vt:lpstr>quelle est la partie la plus importante ?  </vt:lpstr>
      <vt:lpstr>Diapositive 7</vt:lpstr>
      <vt:lpstr>l’introduction est donc stratégique: observons-la</vt:lpstr>
      <vt:lpstr>Diapositive 9</vt:lpstr>
      <vt:lpstr>combien de partie dans cette introduction : 2, 3, 4 …2754 ?</vt:lpstr>
      <vt:lpstr>Diapositive 11</vt:lpstr>
      <vt:lpstr> je sais comment se construit une introduction d’un discours</vt:lpstr>
      <vt:lpstr> je suis capable de prendre en note le plus important de l’introduction pour suivre un discours.</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observer un texte pour voir comment s’organise un cours</dc:title>
  <dc:creator>Bruno LE MIERE</dc:creator>
  <cp:lastModifiedBy>Bruno LE MIERE</cp:lastModifiedBy>
  <cp:revision>9</cp:revision>
  <dcterms:created xsi:type="dcterms:W3CDTF">2017-07-04T17:53:49Z</dcterms:created>
  <dcterms:modified xsi:type="dcterms:W3CDTF">2017-07-04T17:54:45Z</dcterms:modified>
</cp:coreProperties>
</file>