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74" d="100"/>
          <a:sy n="74" d="100"/>
        </p:scale>
        <p:origin x="-1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32BBD-AEE3-1443-9775-1E2ABCAB1AB4}" type="datetimeFigureOut">
              <a:rPr lang="fr-FR" smtClean="0"/>
              <a:pPr/>
              <a:t>23/09/19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59639-FCA7-8B4C-9146-2CCD8B46B1E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3" Type="http://schemas.openxmlformats.org/officeDocument/2006/relationships/image" Target="../media/image3.png"/><Relationship Id="rId1" Type="http://schemas.openxmlformats.org/officeDocument/2006/relationships/video" Target="file://localhost/Volumes/LEMIERE8914/COURS%20BORDEAUX/2019%202020/02%20la%20prise%20de%20note/02%20prise%20de%20note%201/Anthropologie%20politique%20Solidarite%CC%81%20et%20violence%202016%20Cours%202%EF%80%A8/Anthropologie%20politique%20Solidarite%CC%81%20et%20violence%202016%20plan%20du%20cours.mov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3" Type="http://schemas.openxmlformats.org/officeDocument/2006/relationships/image" Target="../media/image4.png"/><Relationship Id="rId1" Type="http://schemas.openxmlformats.org/officeDocument/2006/relationships/video" Target="file://localhost/Volumes/LEMIERE8914/COURS%20BORDEAUX/2019%202020/02%20la%20prise%20de%20note/02%20prise%20de%20note%201/Anthropologie%20politique%20Solidarite%CC%81%20et%20violence%202016%20Cours%202%EF%80%A8/Anthropologie%20politique%20Solidarite%CC%81%20et%20violence%202016%20proble%CC%81matique.m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1" Type="http://schemas.openxmlformats.org/officeDocument/2006/relationships/video" Target="file://localhost/Volumes/LEMIERE8914/COURS%20BORDEAUX/2019%202020/02%20la%20prise%20de%20note/02%20prise%20de%20note%201/intro%20transfert%20ne%CC%81gatif%20psychanalyse%20reve%20e%CC%81veille%CC%81/Le%20transfert%20ne%CC%81gatif%20en%20psychanalyse%20re%CC%82ve%20e%CC%81veille%CC%81%20introduction.m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3" Type="http://schemas.openxmlformats.org/officeDocument/2006/relationships/image" Target="../media/image1.png"/><Relationship Id="rId1" Type="http://schemas.openxmlformats.org/officeDocument/2006/relationships/video" Target="file://localhost/Volumes/LEMIERE8914/COURS%20BORDEAUX/2019%202020/02%20la%20prise%20de%20note/02%20prise%20de%20note%201/intro%20transfert%20ne%CC%81gatif%20psychanalyse%20reve%20e%CC%81veille%CC%81/lancement%20tranfert%20ne%CC%81gatif%20re%CC%82ve%20e%CC%81veille%CC%81.mov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3" Type="http://schemas.openxmlformats.org/officeDocument/2006/relationships/image" Target="../media/image1.png"/><Relationship Id="rId1" Type="http://schemas.openxmlformats.org/officeDocument/2006/relationships/video" Target="file:///\\localhost\Volumes\LEMIERE8914\COURS%20BORDEAUX\2017%202018\franc%25CC%25A7ais%20ge%25CC%2581ne%25CC%2581ral\la%20prise%20de%20note\02%20prise%20de%20note%201\intro%20transfert%20ne%25CC%2581gatif%20psychanalyse%20reve%20e%25CC%2581veille%25CC%2581\proble%25CC%2581matique%20ranfert%20ne%25CC%2581gatif%20re%25CC%2582ve%20e%25CC%2581veille%25CC%2581.mo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3" Type="http://schemas.openxmlformats.org/officeDocument/2006/relationships/image" Target="../media/image1.png"/><Relationship Id="rId1" Type="http://schemas.openxmlformats.org/officeDocument/2006/relationships/video" Target="file:///\\localhost\Volumes\LEMIERE8914\COURS%20BORDEAUX\2017%202018\franc%25CC%25A7ais%20ge%25CC%2581ne%25CC%2581ral\la%20prise%20de%20note\02%20prise%20de%20note%201\intro%20transfert%20ne%25CC%2581gatif%20psychanalyse%20reve%20e%25CC%2581veille%25CC%2581\annonce%20du%20plan%20ranfert%20ne%25CC%2581gatif%20re%25CC%2582ve%20e%25CC%2581veille%25CC%2581.mov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1" Type="http://schemas.openxmlformats.org/officeDocument/2006/relationships/video" Target="file://localhost/Volumes/LEMIERE8914/COURS%20BORDEAUX/2019%202020/02%20la%20prise%20de%20note/02%20prise%20de%20note%201/Anthropologie%20politique%20Solidarite%CC%81%20et%20violence%202016%20Cours%202%EF%80%A8/Anthropologie%20politique%20Solidarite%CC%81%20et%20violence%202016%20introduction.mo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introductions filmées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repérer les parties d’une introduction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/>
          <a:p>
            <a:pPr algn="l"/>
            <a:r>
              <a:rPr lang="fr-FR" dirty="0" smtClean="0"/>
              <a:t>l’annonce du plan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114800" y="0"/>
            <a:ext cx="4876800" cy="6858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3273" dirty="0" smtClean="0"/>
              <a:t>Le cours va porter sur un type de </a:t>
            </a:r>
            <a:r>
              <a:rPr lang="fr-FR" sz="3273" b="1" dirty="0" smtClean="0">
                <a:solidFill>
                  <a:srgbClr val="3366FF"/>
                </a:solidFill>
              </a:rPr>
              <a:t>violence</a:t>
            </a:r>
            <a:r>
              <a:rPr lang="fr-FR" sz="3273" b="1" dirty="0" smtClean="0">
                <a:solidFill>
                  <a:srgbClr val="FF0000"/>
                </a:solidFill>
              </a:rPr>
              <a:t> </a:t>
            </a:r>
            <a:r>
              <a:rPr lang="fr-FR" sz="3273" dirty="0" smtClean="0"/>
              <a:t>bien particulier et qui est le </a:t>
            </a:r>
            <a:r>
              <a:rPr lang="fr-FR" sz="3273" b="1" dirty="0" smtClean="0">
                <a:solidFill>
                  <a:srgbClr val="3366FF"/>
                </a:solidFill>
              </a:rPr>
              <a:t>sacrifice</a:t>
            </a:r>
            <a:r>
              <a:rPr lang="fr-FR" sz="3273" dirty="0" smtClean="0"/>
              <a:t>. On va travailler sur le </a:t>
            </a:r>
            <a:r>
              <a:rPr lang="fr-FR" sz="3273" b="1" dirty="0" smtClean="0">
                <a:solidFill>
                  <a:srgbClr val="3366FF"/>
                </a:solidFill>
              </a:rPr>
              <a:t>sacrifice</a:t>
            </a:r>
            <a:r>
              <a:rPr lang="fr-FR" sz="3200" dirty="0" smtClean="0"/>
              <a:t>. </a:t>
            </a:r>
            <a:r>
              <a:rPr lang="fr-FR" sz="2560" dirty="0" smtClean="0"/>
              <a:t>Le plan du cours que je vais avoir le temps de déployer ça va être formidable</a:t>
            </a:r>
            <a:r>
              <a:rPr lang="fr-FR" dirty="0" smtClean="0"/>
              <a:t>, </a:t>
            </a:r>
            <a:r>
              <a:rPr lang="fr-FR" sz="3200" dirty="0" smtClean="0"/>
              <a:t>le plan du cours est le suivant</a:t>
            </a:r>
            <a:r>
              <a:rPr lang="fr-FR" sz="3636" dirty="0" smtClean="0"/>
              <a:t>, on va s’intéresser d’abord à décrire un type de </a:t>
            </a:r>
            <a:r>
              <a:rPr lang="fr-FR" sz="3636" b="1" dirty="0" smtClean="0">
                <a:solidFill>
                  <a:srgbClr val="3366FF"/>
                </a:solidFill>
              </a:rPr>
              <a:t>sacrifice</a:t>
            </a:r>
            <a:r>
              <a:rPr lang="fr-FR" sz="3636" dirty="0" smtClean="0"/>
              <a:t>, c’est à dire des pratiques dans un système culturel particulier à partir de l’ouvrage de Jean Pierre </a:t>
            </a:r>
            <a:r>
              <a:rPr lang="fr-FR" sz="3636" dirty="0" err="1" smtClean="0"/>
              <a:t>Vernin</a:t>
            </a:r>
            <a:r>
              <a:rPr lang="fr-FR" sz="3636" dirty="0" smtClean="0"/>
              <a:t> « </a:t>
            </a:r>
            <a:r>
              <a:rPr lang="fr-FR" sz="3636" i="1" dirty="0" smtClean="0"/>
              <a:t>mythes et religion en Grèce ancienne </a:t>
            </a:r>
            <a:r>
              <a:rPr lang="fr-FR" sz="3636" dirty="0" smtClean="0"/>
              <a:t>»</a:t>
            </a:r>
            <a:r>
              <a:rPr lang="fr-FR" sz="3200" dirty="0" smtClean="0"/>
              <a:t>,</a:t>
            </a:r>
            <a:r>
              <a:rPr lang="fr-FR" dirty="0" smtClean="0"/>
              <a:t> prenez pas ça en note maintenant, en sortant du plan j’écrirai tout ça au tableau, </a:t>
            </a:r>
            <a:r>
              <a:rPr lang="fr-FR" sz="3636" dirty="0" smtClean="0"/>
              <a:t>dans un 2</a:t>
            </a:r>
            <a:r>
              <a:rPr lang="fr-FR" sz="3636" baseline="30000" dirty="0" smtClean="0"/>
              <a:t>ème</a:t>
            </a:r>
            <a:r>
              <a:rPr lang="fr-FR" sz="3636" dirty="0" smtClean="0"/>
              <a:t> temps on s’amusera à l’approfondir en utilisant en même temps certains mythes plus particuliers qui mettent en scène des </a:t>
            </a:r>
            <a:r>
              <a:rPr lang="fr-FR" sz="3636" b="1" dirty="0" smtClean="0">
                <a:solidFill>
                  <a:srgbClr val="3366FF"/>
                </a:solidFill>
              </a:rPr>
              <a:t>sacrifices</a:t>
            </a:r>
            <a:r>
              <a:rPr lang="fr-FR" sz="3636" dirty="0" smtClean="0"/>
              <a:t> et une théorie anthropologique de la </a:t>
            </a:r>
            <a:r>
              <a:rPr lang="fr-FR" sz="3636" b="1" dirty="0" smtClean="0">
                <a:solidFill>
                  <a:srgbClr val="3366FF"/>
                </a:solidFill>
              </a:rPr>
              <a:t>fonction sociale </a:t>
            </a:r>
            <a:r>
              <a:rPr lang="fr-FR" sz="3636" dirty="0" smtClean="0"/>
              <a:t>du </a:t>
            </a:r>
            <a:r>
              <a:rPr lang="fr-FR" sz="3636" b="1" dirty="0" smtClean="0">
                <a:solidFill>
                  <a:srgbClr val="3366FF"/>
                </a:solidFill>
              </a:rPr>
              <a:t>sacrifice</a:t>
            </a:r>
            <a:r>
              <a:rPr lang="fr-FR" sz="3636" dirty="0" smtClean="0"/>
              <a:t> en l’occurrence celle développée par un penseur français décédé en 2015 qui s’appelle René Girard</a:t>
            </a:r>
            <a:r>
              <a:rPr lang="fr-FR" dirty="0" smtClean="0"/>
              <a:t>/pour ceux qui sont déjà allé sur </a:t>
            </a:r>
            <a:r>
              <a:rPr lang="fr-FR" dirty="0" err="1" smtClean="0"/>
              <a:t>you</a:t>
            </a:r>
            <a:r>
              <a:rPr lang="fr-FR" dirty="0" smtClean="0"/>
              <a:t> tube j’ai mis la référence d’une de ses conférences sur/en bas du commentaire, comme ça si vous voulez pas lire </a:t>
            </a:r>
            <a:r>
              <a:rPr lang="fr-FR" i="1" dirty="0" smtClean="0"/>
              <a:t>la violence et le sacré</a:t>
            </a:r>
            <a:r>
              <a:rPr lang="fr-FR" dirty="0" smtClean="0"/>
              <a:t>/ouvrage de René Girard/ vous pouvez regarder  pendant une heure une de ses conférences qu’il a donnée à l’école normale supérieure, c’est absolument passionnant/ même si justement </a:t>
            </a:r>
            <a:r>
              <a:rPr lang="fr-FR" sz="3636" dirty="0" smtClean="0"/>
              <a:t>ce sera le 3</a:t>
            </a:r>
            <a:r>
              <a:rPr lang="fr-FR" sz="3636" baseline="30000" dirty="0" smtClean="0"/>
              <a:t>ème</a:t>
            </a:r>
            <a:r>
              <a:rPr lang="fr-FR" sz="3636" dirty="0" smtClean="0"/>
              <a:t> point du cours on fera une contestation/ on remettra en cause / on ira discuter/ cette théorie de </a:t>
            </a:r>
            <a:r>
              <a:rPr lang="fr-FR" sz="3636" b="1" dirty="0" smtClean="0">
                <a:solidFill>
                  <a:srgbClr val="3366FF"/>
                </a:solidFill>
              </a:rPr>
              <a:t>l’utilité sociale </a:t>
            </a:r>
            <a:r>
              <a:rPr lang="fr-FR" sz="3636" dirty="0" smtClean="0"/>
              <a:t>de la </a:t>
            </a:r>
            <a:r>
              <a:rPr lang="fr-FR" sz="3636" b="1" dirty="0" smtClean="0">
                <a:solidFill>
                  <a:srgbClr val="3366FF"/>
                </a:solidFill>
              </a:rPr>
              <a:t>violence</a:t>
            </a:r>
            <a:r>
              <a:rPr lang="fr-FR" sz="3636" dirty="0" smtClean="0"/>
              <a:t>// et en l’occurrence de </a:t>
            </a:r>
            <a:r>
              <a:rPr lang="fr-FR" sz="3636" b="1" dirty="0" smtClean="0">
                <a:solidFill>
                  <a:srgbClr val="3366FF"/>
                </a:solidFill>
              </a:rPr>
              <a:t>l’utilité sociale </a:t>
            </a:r>
            <a:r>
              <a:rPr lang="fr-FR" sz="3636" dirty="0" smtClean="0"/>
              <a:t>du sacrifice/// </a:t>
            </a:r>
            <a:endParaRPr lang="fr-FR" sz="3636" dirty="0"/>
          </a:p>
        </p:txBody>
      </p:sp>
      <p:pic>
        <p:nvPicPr>
          <p:cNvPr id="8" name="Anthropologie politique Solidarité et violence 2016 plan du cours.mov">
            <a:hlinkClick r:id="" action="ppaction://media"/>
          </p:cNvPr>
          <p:cNvPicPr/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200" y="2719387"/>
            <a:ext cx="3924300" cy="2943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6200" y="274638"/>
            <a:ext cx="8229600" cy="1143000"/>
          </a:xfrm>
        </p:spPr>
        <p:txBody>
          <a:bodyPr/>
          <a:lstStyle/>
          <a:p>
            <a:pPr algn="l"/>
            <a:r>
              <a:rPr lang="fr-FR" dirty="0" smtClean="0"/>
              <a:t>la problématique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14800" y="0"/>
            <a:ext cx="4800600" cy="6858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dirty="0" smtClean="0"/>
              <a:t>alors  vous pourriez me dire / et je vous ne remercierai pas de poser une question aussi dure : pourquoi on travaille sur un truc qui n’existe pas chez nous ? euh c’est encore un truc, le </a:t>
            </a:r>
            <a:r>
              <a:rPr lang="fr-FR" b="1" dirty="0" smtClean="0">
                <a:solidFill>
                  <a:srgbClr val="3366FF"/>
                </a:solidFill>
              </a:rPr>
              <a:t>sacrifice </a:t>
            </a:r>
            <a:r>
              <a:rPr lang="fr-FR" dirty="0" smtClean="0"/>
              <a:t>qu’est ce que c’est/ on fait pas de </a:t>
            </a:r>
            <a:r>
              <a:rPr lang="fr-FR" sz="2727" b="1" dirty="0" smtClean="0">
                <a:solidFill>
                  <a:srgbClr val="3366FF"/>
                </a:solidFill>
              </a:rPr>
              <a:t>sacrifice</a:t>
            </a:r>
            <a:r>
              <a:rPr lang="fr-FR" b="1" dirty="0" smtClean="0"/>
              <a:t> </a:t>
            </a:r>
            <a:r>
              <a:rPr lang="fr-FR" dirty="0" smtClean="0"/>
              <a:t>aujourd’hui/ en fait ce qui va être intéressant c’est d’essayer de repérer/ je dis bien de repérer pas forcément d’ identifier avec une certitude absolue </a:t>
            </a:r>
            <a:r>
              <a:rPr lang="fr-FR" sz="3636" dirty="0" smtClean="0"/>
              <a:t>mais de repérer /d’interpréter les </a:t>
            </a:r>
            <a:r>
              <a:rPr lang="fr-FR" sz="3636" b="1" dirty="0" smtClean="0">
                <a:solidFill>
                  <a:srgbClr val="3366FF"/>
                </a:solidFill>
              </a:rPr>
              <a:t>fonctions sociales </a:t>
            </a:r>
            <a:r>
              <a:rPr lang="fr-FR" sz="3636" dirty="0" smtClean="0"/>
              <a:t>qui sont à l’œuvre dans les sociétés qui pratiquent le </a:t>
            </a:r>
            <a:r>
              <a:rPr lang="fr-FR" sz="3636" b="1" dirty="0" smtClean="0">
                <a:solidFill>
                  <a:srgbClr val="3366FF"/>
                </a:solidFill>
              </a:rPr>
              <a:t>sacrifice</a:t>
            </a:r>
            <a:r>
              <a:rPr lang="fr-FR" sz="3636" dirty="0" smtClean="0"/>
              <a:t>// de voir/ ces </a:t>
            </a:r>
            <a:r>
              <a:rPr lang="fr-FR" sz="3636" b="1" dirty="0" smtClean="0">
                <a:solidFill>
                  <a:srgbClr val="3366FF"/>
                </a:solidFill>
              </a:rPr>
              <a:t>fonctions</a:t>
            </a:r>
            <a:r>
              <a:rPr lang="fr-FR" sz="3636" dirty="0" smtClean="0"/>
              <a:t> possibles de la </a:t>
            </a:r>
            <a:r>
              <a:rPr lang="fr-FR" sz="3636" b="1" dirty="0" smtClean="0">
                <a:solidFill>
                  <a:srgbClr val="3366FF"/>
                </a:solidFill>
              </a:rPr>
              <a:t>violence</a:t>
            </a:r>
            <a:r>
              <a:rPr lang="fr-FR" sz="3636" dirty="0" smtClean="0"/>
              <a:t> organisée collectivement et d’essayer de comprendre comment elles sont prises en charge dans la société actuelle en France</a:t>
            </a:r>
            <a:r>
              <a:rPr lang="fr-FR" dirty="0" smtClean="0"/>
              <a:t>// en d’autres termes </a:t>
            </a:r>
            <a:r>
              <a:rPr lang="fr-FR" sz="3636" dirty="0" smtClean="0"/>
              <a:t>à la fin de ce cours/ j’aimerais avoir abordé l’essentiel du </a:t>
            </a:r>
            <a:r>
              <a:rPr lang="fr-FR" sz="3636" b="1" dirty="0" smtClean="0">
                <a:solidFill>
                  <a:srgbClr val="3366FF"/>
                </a:solidFill>
              </a:rPr>
              <a:t>spectre des violences </a:t>
            </a:r>
            <a:r>
              <a:rPr lang="fr-FR" sz="3636" dirty="0" smtClean="0"/>
              <a:t>qu’on peut organiser socialement/d’avoir par là aperçu l’essentiel des </a:t>
            </a:r>
            <a:r>
              <a:rPr lang="fr-FR" sz="3636" b="1" dirty="0" smtClean="0">
                <a:solidFill>
                  <a:srgbClr val="3366FF"/>
                </a:solidFill>
              </a:rPr>
              <a:t>fonctions</a:t>
            </a:r>
            <a:r>
              <a:rPr lang="fr-FR" sz="3636" dirty="0" smtClean="0"/>
              <a:t> qui peuvent être prises en charge par une </a:t>
            </a:r>
            <a:r>
              <a:rPr lang="fr-FR" sz="3636" b="1" dirty="0" smtClean="0">
                <a:solidFill>
                  <a:srgbClr val="3366FF"/>
                </a:solidFill>
              </a:rPr>
              <a:t>violence</a:t>
            </a:r>
            <a:r>
              <a:rPr lang="fr-FR" sz="3636" dirty="0" smtClean="0"/>
              <a:t> organisée socialemen</a:t>
            </a:r>
            <a:r>
              <a:rPr lang="fr-FR" dirty="0" smtClean="0"/>
              <a:t>t/ c’est un peu moins bien, appliquez vous s’il vous plait ha ha / et à partir de là vraiment  essayer de produire une théorie de la </a:t>
            </a:r>
            <a:r>
              <a:rPr lang="fr-FR" b="1" dirty="0" smtClean="0">
                <a:solidFill>
                  <a:srgbClr val="3366FF"/>
                </a:solidFill>
              </a:rPr>
              <a:t>violence </a:t>
            </a:r>
            <a:r>
              <a:rPr lang="fr-FR" dirty="0" smtClean="0"/>
              <a:t>/ de </a:t>
            </a:r>
            <a:r>
              <a:rPr lang="fr-FR" b="1" dirty="0" smtClean="0">
                <a:solidFill>
                  <a:srgbClr val="3366FF"/>
                </a:solidFill>
              </a:rPr>
              <a:t>l’usage sociale de la violence</a:t>
            </a:r>
            <a:r>
              <a:rPr lang="fr-FR" dirty="0" smtClean="0"/>
              <a:t>, à quoi ça nous sert ? / ce que j’essaye de vous dire un petit peu maladroitement parce que  je reste encore sur un fond d’énervement du début du cours/ c’est terrible ça me colle  au doigt / c’est que / on va aborder /les théories de la </a:t>
            </a:r>
            <a:r>
              <a:rPr lang="fr-FR" b="1" dirty="0" smtClean="0">
                <a:solidFill>
                  <a:srgbClr val="3366FF"/>
                </a:solidFill>
              </a:rPr>
              <a:t>violence</a:t>
            </a:r>
            <a:r>
              <a:rPr lang="fr-FR" dirty="0" smtClean="0"/>
              <a:t>/de la </a:t>
            </a:r>
            <a:r>
              <a:rPr lang="fr-FR" sz="3273" b="1" dirty="0" smtClean="0">
                <a:solidFill>
                  <a:srgbClr val="3366FF"/>
                </a:solidFill>
              </a:rPr>
              <a:t>fonction sociale de la violence </a:t>
            </a:r>
            <a:r>
              <a:rPr lang="fr-FR" dirty="0" smtClean="0"/>
              <a:t>notamment celle de René Girard/ parfois celle de Balandier/ </a:t>
            </a:r>
            <a:r>
              <a:rPr lang="fr-FR" sz="3636" dirty="0" smtClean="0"/>
              <a:t>on va essayer d’en élaborer une à nous/d’ici la fin de ce semestre/ </a:t>
            </a:r>
            <a:endParaRPr lang="fr-FR" sz="3636" dirty="0"/>
          </a:p>
        </p:txBody>
      </p:sp>
      <p:pic>
        <p:nvPicPr>
          <p:cNvPr id="7" name="Anthropologie politique Solidarité et violence 2016 problématique.mov">
            <a:hlinkClick r:id="" action="ppaction://media"/>
          </p:cNvPr>
          <p:cNvPicPr/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8020" y="2719388"/>
            <a:ext cx="3922480" cy="2941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cours de psychologie:</a:t>
            </a:r>
            <a:br>
              <a:rPr lang="fr-FR" dirty="0" smtClean="0"/>
            </a:br>
            <a:r>
              <a:rPr lang="fr-FR" dirty="0" smtClean="0"/>
              <a:t> Le transfert négatif en psychanalyse Rêve éveillé M1</a:t>
            </a:r>
            <a:endParaRPr lang="fr-FR" dirty="0"/>
          </a:p>
        </p:txBody>
      </p:sp>
      <p:pic>
        <p:nvPicPr>
          <p:cNvPr id="6" name="Le transfert négatif en psychanalyse rêve éveillé introduction.mov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lancement et problématique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lancement se termine à quel mot :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insuffisant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coexister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guérir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impossible</a:t>
            </a:r>
            <a:endParaRPr lang="fr-FR" dirty="0" smtClean="0"/>
          </a:p>
          <a:p>
            <a:r>
              <a:rPr lang="fr-FR" dirty="0" smtClean="0"/>
              <a:t>La problématique commence comment :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et</a:t>
            </a:r>
            <a:r>
              <a:rPr lang="fr-FR" dirty="0" smtClean="0"/>
              <a:t> positif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Ma</a:t>
            </a:r>
            <a:r>
              <a:rPr lang="fr-FR" dirty="0" smtClean="0"/>
              <a:t> thèse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la</a:t>
            </a:r>
            <a:r>
              <a:rPr lang="fr-FR" dirty="0" smtClean="0"/>
              <a:t> cure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à</a:t>
            </a:r>
            <a:r>
              <a:rPr lang="fr-FR" dirty="0" smtClean="0"/>
              <a:t> quoi</a:t>
            </a:r>
          </a:p>
          <a:p>
            <a:r>
              <a:rPr lang="fr-FR" dirty="0" smtClean="0"/>
              <a:t>Quel est la problématique de la séance ?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38200" y="2057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24200" y="2057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008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91200" y="36677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057400" y="36677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008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66800" y="481078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Comment la psychanalyse rêve éveillé permet de régler la confrontation entre transfert positif et transfert négatif </a:t>
            </a:r>
            <a:r>
              <a:rPr lang="fr-FR" sz="2800" b="1" dirty="0" smtClean="0">
                <a:latin typeface="Handwriting - Dakota"/>
                <a:ea typeface="Zapf Dingbats"/>
                <a:cs typeface="Handwriting - Dakota"/>
              </a:rPr>
              <a:t>?</a:t>
            </a:r>
            <a:endParaRPr lang="fr-FR" sz="2800" b="1" dirty="0">
              <a:latin typeface="Handwriting - Dakota"/>
              <a:cs typeface="Handwriting - Dakot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la séance et connecteurs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Quel est le plan de la séance ?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Quels sont les mots qui vous ont permis de répondre à cette question ?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/>
              <a:t> 1</a:t>
            </a:r>
            <a:r>
              <a:rPr lang="fr-FR" baseline="30000" dirty="0" smtClean="0"/>
              <a:t>èrement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bon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au</a:t>
            </a:r>
            <a:r>
              <a:rPr lang="fr-FR" dirty="0" smtClean="0"/>
              <a:t> fait  </a:t>
            </a:r>
            <a:r>
              <a:rPr lang="fr-FR" dirty="0" smtClean="0">
                <a:sym typeface="Wingdings"/>
              </a:rPr>
              <a:t></a:t>
            </a:r>
            <a:r>
              <a:rPr lang="fr-FR" dirty="0" smtClean="0"/>
              <a:t>2</a:t>
            </a:r>
            <a:r>
              <a:rPr lang="fr-FR" baseline="30000" dirty="0" smtClean="0"/>
              <a:t>èmement </a:t>
            </a:r>
            <a:r>
              <a:rPr lang="fr-FR" dirty="0" smtClean="0"/>
              <a:t>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ensuite</a:t>
            </a:r>
            <a:r>
              <a:rPr lang="fr-FR" dirty="0" smtClean="0"/>
              <a:t>  </a:t>
            </a:r>
            <a:r>
              <a:rPr lang="fr-FR" dirty="0" smtClean="0">
                <a:sym typeface="Wingdings"/>
              </a:rPr>
              <a:t></a:t>
            </a:r>
            <a:r>
              <a:rPr lang="fr-FR" dirty="0" smtClean="0"/>
              <a:t>3</a:t>
            </a:r>
            <a:r>
              <a:rPr lang="fr-FR" baseline="30000" dirty="0" smtClean="0"/>
              <a:t>èmement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après</a:t>
            </a:r>
            <a:r>
              <a:rPr lang="fr-FR" dirty="0" smtClean="0"/>
              <a:t>  </a:t>
            </a:r>
            <a:r>
              <a:rPr lang="fr-FR" dirty="0" smtClean="0">
                <a:sym typeface="Wingdings"/>
              </a:rPr>
              <a:t></a:t>
            </a:r>
            <a:r>
              <a:rPr lang="fr-FR" dirty="0" smtClean="0"/>
              <a:t>4</a:t>
            </a:r>
            <a:r>
              <a:rPr lang="fr-FR" baseline="30000" dirty="0" smtClean="0"/>
              <a:t>èmement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donc</a:t>
            </a:r>
            <a:r>
              <a:rPr lang="fr-FR" dirty="0" smtClean="0"/>
              <a:t>.</a:t>
            </a:r>
          </a:p>
          <a:p>
            <a:r>
              <a:rPr lang="fr-FR" dirty="0" smtClean="0"/>
              <a:t>Quels sont les mots importants selon vous dans cette introduction ?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/>
              <a:t> transfert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traduction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dilemme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la</a:t>
            </a:r>
            <a:r>
              <a:rPr lang="fr-FR" dirty="0" smtClean="0"/>
              <a:t> cure</a:t>
            </a:r>
            <a:r>
              <a:rPr lang="fr-FR" baseline="30000" dirty="0" smtClean="0"/>
              <a:t> </a:t>
            </a:r>
            <a:r>
              <a:rPr lang="fr-FR" dirty="0" smtClean="0"/>
              <a:t>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écueil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triangulation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62000" y="2057400"/>
            <a:ext cx="716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arenR"/>
            </a:pPr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transfert +</a:t>
            </a:r>
            <a:r>
              <a:rPr lang="fr-FR" sz="2800" b="1" u="sng" baseline="30000" dirty="0" smtClean="0">
                <a:latin typeface="Handwriting - Dakota"/>
                <a:ea typeface="Zapf Dingbats"/>
                <a:cs typeface="Handwriting - Dakota"/>
              </a:rPr>
              <a:t>if</a:t>
            </a:r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 et alliance </a:t>
            </a:r>
            <a:r>
              <a:rPr lang="fr-FR" sz="2800" b="1" u="sng" dirty="0" err="1" smtClean="0">
                <a:latin typeface="Handwriting - Dakota"/>
                <a:ea typeface="Zapf Dingbats"/>
                <a:cs typeface="Handwriting - Dakota"/>
              </a:rPr>
              <a:t>térapeutik</a:t>
            </a:r>
            <a:endParaRPr lang="fr-FR" sz="2800" b="1" u="sng" dirty="0" smtClean="0">
              <a:latin typeface="Handwriting - Dakota"/>
              <a:ea typeface="Zapf Dingbats"/>
              <a:cs typeface="Handwriting - Dakota"/>
            </a:endParaRPr>
          </a:p>
          <a:p>
            <a:pPr marL="571500" indent="-571500">
              <a:buAutoNum type="romanUcParenR"/>
            </a:pPr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 transfert </a:t>
            </a:r>
            <a:r>
              <a:rPr lang="fr-FR" sz="2800" b="1" u="sng" dirty="0" err="1" smtClean="0">
                <a:latin typeface="Handwriting - Dakota"/>
                <a:ea typeface="Zapf Dingbats"/>
                <a:cs typeface="Handwriting - Dakota"/>
              </a:rPr>
              <a:t>-</a:t>
            </a:r>
            <a:r>
              <a:rPr lang="fr-FR" sz="2800" b="1" u="sng" baseline="30000" dirty="0" err="1" smtClean="0">
                <a:latin typeface="Handwriting - Dakota"/>
                <a:ea typeface="Zapf Dingbats"/>
                <a:cs typeface="Handwriting - Dakota"/>
              </a:rPr>
              <a:t>if</a:t>
            </a:r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 indispensable</a:t>
            </a:r>
          </a:p>
          <a:p>
            <a:pPr marL="571500" indent="-571500">
              <a:buAutoNum type="romanUcParenR"/>
            </a:pPr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 </a:t>
            </a:r>
            <a:r>
              <a:rPr lang="fr-FR" sz="2800" b="1" u="sng" spc="-950" dirty="0" err="1" smtClean="0">
                <a:latin typeface="Handwriting - Dakota"/>
                <a:cs typeface="Handwriting - Dakota"/>
              </a:rPr>
              <a:t>Δθ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dans la 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ψ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R.E</a:t>
            </a:r>
          </a:p>
          <a:p>
            <a:pPr marL="571500" indent="-571500">
              <a:buAutoNum type="romanUcParenR"/>
            </a:pPr>
            <a:r>
              <a:rPr lang="fr-FR" sz="2800" b="1" dirty="0" smtClean="0">
                <a:latin typeface="Handwriting - Dakota"/>
                <a:cs typeface="Handwriting - Dakota"/>
              </a:rPr>
              <a:t> 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condi</a:t>
            </a:r>
            <a:r>
              <a:rPr lang="fr-FR" sz="2800" b="1" u="sng" spc="-950" dirty="0" err="1" smtClean="0">
                <a:latin typeface="Handwriting - Dakota"/>
                <a:cs typeface="Handwriting - Dakota"/>
              </a:rPr>
              <a:t>θ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s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à la </a:t>
            </a:r>
            <a:r>
              <a:rPr lang="fr-FR" sz="2800" b="1" u="sng" spc="-950" dirty="0" err="1" smtClean="0">
                <a:latin typeface="Handwriting - Dakota"/>
                <a:cs typeface="Handwriting - Dakota"/>
              </a:rPr>
              <a:t>Δθ</a:t>
            </a:r>
            <a:endParaRPr lang="fr-FR" sz="2800" b="1" u="sng" dirty="0" smtClean="0">
              <a:latin typeface="Handwriting - Dakota"/>
              <a:cs typeface="Handwriting - Dakota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257800" y="4191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86000" y="4495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38800" y="4495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38200" y="4876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438400" y="4876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038600" y="5725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15000" y="6106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743200" y="6019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lancement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 smtClean="0"/>
              <a:t>Je vais vous parler de la gestion du </a:t>
            </a:r>
            <a:r>
              <a:rPr lang="fr-FR" b="1" dirty="0" smtClean="0">
                <a:solidFill>
                  <a:srgbClr val="0000FF"/>
                </a:solidFill>
              </a:rPr>
              <a:t>transfert </a:t>
            </a:r>
            <a:r>
              <a:rPr lang="fr-FR" dirty="0" smtClean="0"/>
              <a:t>négatif en psychanalyse rêve éveillé. ///D’abord en introduction/ Freud parle à 2 reprises dans son œuvre de 3 métiers impossibles : / éduquer, / gouverner, /guérir./ La première fois il en parle sous une forme de boutade en 1925 et la deuxième fois en 1937 dans un article intitulé « analyse avec fin, analyse sans fin »/ 1937 / c’est à dire à la fin de sa vie/  il évoque alors / et on voit qu’il a jamais oublié ce thème / le fait que la psychanalyse est un de ces 3 métiers impossibles / dans lesquels dit-il on peut d’emblée être sûr d’un échec / première traduction / ou bien 2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sz="2857" b="1" dirty="0" smtClean="0">
                <a:solidFill>
                  <a:srgbClr val="FF0000"/>
                </a:solidFill>
              </a:rPr>
              <a:t>traduction</a:t>
            </a:r>
            <a:r>
              <a:rPr lang="fr-FR" dirty="0" smtClean="0"/>
              <a:t> plus récente / « être sûr d’un succès insuffisant »/ </a:t>
            </a:r>
            <a:r>
              <a:rPr lang="fr-FR" b="1" dirty="0" smtClean="0"/>
              <a:t>à quoi peut tenir ce pessimiste freudien quant à la psychanalyse ? </a:t>
            </a:r>
            <a:endParaRPr lang="fr-FR" b="1" dirty="0"/>
          </a:p>
        </p:txBody>
      </p:sp>
      <p:pic>
        <p:nvPicPr>
          <p:cNvPr id="7" name="lancement tranfert négatif rêve éveillé.mov">
            <a:hlinkClick r:id="" action="ppaction://media"/>
          </p:cNvPr>
          <p:cNvPicPr/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2209800"/>
            <a:ext cx="3386667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62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fr-FR" sz="4000" dirty="0" smtClean="0"/>
              <a:t>la problématique</a:t>
            </a:r>
            <a:endParaRPr lang="fr-FR" sz="4000" dirty="0"/>
          </a:p>
        </p:txBody>
      </p:sp>
      <p:pic>
        <p:nvPicPr>
          <p:cNvPr id="5" name="problématique ranfert négatif rêve éveillé.mov">
            <a:hlinkClick r:id="" action="ppaction://media"/>
          </p:cNvPr>
          <p:cNvPicPr/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6200" y="2727325"/>
            <a:ext cx="4038600" cy="2271713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10000" y="76200"/>
            <a:ext cx="5334000" cy="6705600"/>
          </a:xfrm>
        </p:spPr>
        <p:txBody>
          <a:bodyPr>
            <a:noAutofit/>
          </a:bodyPr>
          <a:lstStyle/>
          <a:p>
            <a:pPr marL="0" indent="0">
              <a:lnSpc>
                <a:spcPts val="2180"/>
              </a:lnSpc>
              <a:spcBef>
                <a:spcPts val="0"/>
              </a:spcBef>
              <a:buNone/>
            </a:pPr>
            <a:r>
              <a:rPr lang="fr-FR" sz="1900" b="1" dirty="0" smtClean="0"/>
              <a:t>à quoi peut tenir ce pessimiste freudien quant à la psychanalyse ? </a:t>
            </a:r>
            <a:r>
              <a:rPr lang="fr-FR" sz="1900" dirty="0" smtClean="0"/>
              <a:t>/ Je vais ici vous en donner ma propre compréhension basée sur le fait que la psychanalyse est confrontée à un dilemme extrêmement délicat à gérer : le </a:t>
            </a:r>
            <a:r>
              <a:rPr lang="fr-FR" sz="2000" b="1" dirty="0" smtClean="0">
                <a:solidFill>
                  <a:srgbClr val="0000FF"/>
                </a:solidFill>
              </a:rPr>
              <a:t>transfert</a:t>
            </a:r>
            <a:r>
              <a:rPr lang="fr-FR" sz="1900" dirty="0" smtClean="0"/>
              <a:t> positif est absolument nécessaire pour le maintien de la </a:t>
            </a:r>
            <a:r>
              <a:rPr lang="fr-FR" sz="1900" b="1" dirty="0" smtClean="0">
                <a:solidFill>
                  <a:srgbClr val="008000"/>
                </a:solidFill>
              </a:rPr>
              <a:t>cure</a:t>
            </a:r>
            <a:r>
              <a:rPr lang="fr-FR" sz="1900" dirty="0" smtClean="0"/>
              <a:t> /le </a:t>
            </a:r>
            <a:r>
              <a:rPr lang="fr-FR" sz="2000" b="1" dirty="0" smtClean="0">
                <a:solidFill>
                  <a:srgbClr val="0000FF"/>
                </a:solidFill>
              </a:rPr>
              <a:t>transfert</a:t>
            </a:r>
            <a:r>
              <a:rPr lang="fr-FR" sz="1900" dirty="0" smtClean="0"/>
              <a:t> négatif est absolument nécessaire pour que la </a:t>
            </a:r>
            <a:r>
              <a:rPr lang="fr-FR" sz="1900" b="1" dirty="0" smtClean="0">
                <a:solidFill>
                  <a:srgbClr val="008000"/>
                </a:solidFill>
              </a:rPr>
              <a:t>cure</a:t>
            </a:r>
            <a:r>
              <a:rPr lang="fr-FR" sz="1900" dirty="0" smtClean="0"/>
              <a:t> serve à quelque chose/ et ces 2 sortes de </a:t>
            </a:r>
            <a:r>
              <a:rPr lang="fr-FR" sz="2000" b="1" dirty="0" smtClean="0">
                <a:solidFill>
                  <a:srgbClr val="0000FF"/>
                </a:solidFill>
              </a:rPr>
              <a:t>transfert</a:t>
            </a:r>
            <a:r>
              <a:rPr lang="fr-FR" sz="1900" dirty="0" smtClean="0"/>
              <a:t> : négatif et positif,/ tous 2 nécessaires ne peuvent que très difficilement coexister. /// </a:t>
            </a:r>
            <a:r>
              <a:rPr lang="fr-FR" sz="1900" b="1" dirty="0" smtClean="0"/>
              <a:t>Ma thèse est la suivante : </a:t>
            </a:r>
            <a:r>
              <a:rPr lang="fr-FR" sz="1900" dirty="0" smtClean="0"/>
              <a:t>là où l’analyse freudienne classique doit sans arrêt traiter ce </a:t>
            </a:r>
            <a:r>
              <a:rPr lang="fr-FR" sz="2000" b="1" dirty="0" smtClean="0">
                <a:solidFill>
                  <a:srgbClr val="FF0000"/>
                </a:solidFill>
              </a:rPr>
              <a:t>dilemme</a:t>
            </a:r>
            <a:r>
              <a:rPr lang="fr-FR" sz="1900" dirty="0" smtClean="0"/>
              <a:t>:/  </a:t>
            </a:r>
            <a:r>
              <a:rPr lang="fr-FR" sz="2000" b="1" dirty="0" smtClean="0">
                <a:solidFill>
                  <a:srgbClr val="0000FF"/>
                </a:solidFill>
              </a:rPr>
              <a:t>transfert</a:t>
            </a:r>
            <a:r>
              <a:rPr lang="fr-FR" sz="1900" dirty="0" smtClean="0"/>
              <a:t> négatif </a:t>
            </a:r>
            <a:r>
              <a:rPr lang="fr-FR" sz="2000" b="1" dirty="0" smtClean="0">
                <a:solidFill>
                  <a:srgbClr val="0000FF"/>
                </a:solidFill>
              </a:rPr>
              <a:t>transfert</a:t>
            </a:r>
            <a:r>
              <a:rPr lang="fr-FR" sz="1900" dirty="0" smtClean="0"/>
              <a:t> positif qui doivent coexister avec énormément de doigté et beaucoup </a:t>
            </a:r>
            <a:r>
              <a:rPr lang="fr-FR" sz="2000" b="1" dirty="0" smtClean="0">
                <a:solidFill>
                  <a:srgbClr val="FF0000"/>
                </a:solidFill>
              </a:rPr>
              <a:t>d’écueil</a:t>
            </a:r>
            <a:r>
              <a:rPr lang="fr-FR" sz="1900" dirty="0" smtClean="0"/>
              <a:t> / la psychanalyse rêve éveillé / a mis au point une structure de la </a:t>
            </a:r>
            <a:r>
              <a:rPr lang="fr-FR" sz="1900" b="1" dirty="0" smtClean="0">
                <a:solidFill>
                  <a:srgbClr val="008000"/>
                </a:solidFill>
              </a:rPr>
              <a:t>cure </a:t>
            </a:r>
            <a:r>
              <a:rPr lang="fr-FR" sz="1900" dirty="0" smtClean="0"/>
              <a:t>qui résout ce problème avec élégance sous réserve de conditions très précises concernant son cadre et l’instauration ainsi que le maintien du cadre, de ce cadre // d’où  le fait que cette psychanalyse rêve éveillé est à la fois plus courte dans le temps et à la fois ne nécessite généralement qu’une seule séance par semaine contrairement à la psychanalyse classique/// </a:t>
            </a:r>
            <a:endParaRPr lang="fr-FR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l’annonce du plan</a:t>
            </a:r>
            <a:endParaRPr lang="fr-FR" dirty="0"/>
          </a:p>
        </p:txBody>
      </p:sp>
      <p:pic>
        <p:nvPicPr>
          <p:cNvPr id="5" name="annonce du plan ranfert négatif rêve éveillé.mov">
            <a:hlinkClick r:id="" action="ppaction://media"/>
          </p:cNvPr>
          <p:cNvPicPr/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2727325"/>
            <a:ext cx="4038600" cy="2271713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Je vais </a:t>
            </a:r>
            <a:r>
              <a:rPr lang="fr-FR" u="sng" dirty="0" smtClean="0"/>
              <a:t>donc </a:t>
            </a:r>
            <a:r>
              <a:rPr lang="fr-FR" dirty="0" smtClean="0"/>
              <a:t>aborder successivement </a:t>
            </a:r>
            <a:r>
              <a:rPr lang="fr-FR" sz="2824" u="sng" dirty="0" smtClean="0"/>
              <a:t>premièrement</a:t>
            </a:r>
            <a:r>
              <a:rPr lang="fr-FR" dirty="0" smtClean="0"/>
              <a:t> la question du transfert positif et de l’alliance thérapeutique/ </a:t>
            </a:r>
            <a:r>
              <a:rPr lang="fr-FR" sz="2824" u="sng" dirty="0" smtClean="0"/>
              <a:t>deuxièmement</a:t>
            </a:r>
            <a:r>
              <a:rPr lang="fr-FR" dirty="0" smtClean="0"/>
              <a:t> la question concernant l’indispensable place du transfert négatif/ </a:t>
            </a:r>
            <a:r>
              <a:rPr lang="fr-FR" sz="2824" u="sng" dirty="0" smtClean="0"/>
              <a:t>troisièmement</a:t>
            </a:r>
            <a:r>
              <a:rPr lang="fr-FR" dirty="0" smtClean="0"/>
              <a:t> la triangulation proposée par la psychanalyse rêve éveillée </a:t>
            </a:r>
            <a:r>
              <a:rPr lang="fr-FR" sz="2824" u="sng" dirty="0" smtClean="0"/>
              <a:t>et quatrièmement </a:t>
            </a:r>
            <a:r>
              <a:rPr lang="fr-FR" dirty="0" smtClean="0"/>
              <a:t>les conditions techniques nécessaires à cette triangulation.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cours d’anthropologie politique « solidarité et violence : le sacrifice » L2</a:t>
            </a:r>
            <a:endParaRPr lang="fr-FR" dirty="0"/>
          </a:p>
        </p:txBody>
      </p:sp>
      <p:pic>
        <p:nvPicPr>
          <p:cNvPr id="6" name="Anthropologie politique Solidarité et violence 2016 introduction.mov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03647" y="1916832"/>
            <a:ext cx="5762427" cy="4321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/>
              <a:t>Pourquoi cette introduction n’est pas conventionnelle ?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Quel est le plan de la séance ?  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Quels sont les mots qui vous ont permis de répondre à cette question ?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/>
              <a:t> 1</a:t>
            </a:r>
            <a:r>
              <a:rPr lang="fr-FR" baseline="30000" dirty="0" smtClean="0"/>
              <a:t>èrement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d’abord</a:t>
            </a:r>
            <a:r>
              <a:rPr lang="fr-FR" dirty="0" smtClean="0"/>
              <a:t> 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au</a:t>
            </a:r>
            <a:r>
              <a:rPr lang="fr-FR" dirty="0" smtClean="0"/>
              <a:t> fait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dans</a:t>
            </a:r>
            <a:r>
              <a:rPr lang="fr-FR" dirty="0" smtClean="0"/>
              <a:t> un 2</a:t>
            </a:r>
            <a:r>
              <a:rPr lang="fr-FR" baseline="30000" dirty="0" smtClean="0"/>
              <a:t>ème</a:t>
            </a:r>
            <a:r>
              <a:rPr lang="fr-FR" dirty="0" smtClean="0"/>
              <a:t> temps</a:t>
            </a:r>
            <a:r>
              <a:rPr lang="fr-FR" baseline="30000" dirty="0" smtClean="0"/>
              <a:t> </a:t>
            </a:r>
            <a:r>
              <a:rPr lang="fr-FR" dirty="0" smtClean="0"/>
              <a:t>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ensuite</a:t>
            </a:r>
            <a:r>
              <a:rPr lang="fr-FR" dirty="0" smtClean="0"/>
              <a:t>  </a:t>
            </a:r>
            <a:r>
              <a:rPr lang="fr-FR" dirty="0" smtClean="0">
                <a:sym typeface="Wingdings"/>
              </a:rPr>
              <a:t></a:t>
            </a:r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point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après</a:t>
            </a:r>
            <a:r>
              <a:rPr lang="fr-FR" dirty="0" smtClean="0"/>
              <a:t>  </a:t>
            </a:r>
            <a:r>
              <a:rPr lang="fr-FR" dirty="0" smtClean="0">
                <a:sym typeface="Wingdings"/>
              </a:rPr>
              <a:t></a:t>
            </a:r>
            <a:r>
              <a:rPr lang="fr-FR" dirty="0" smtClean="0"/>
              <a:t>4</a:t>
            </a:r>
            <a:r>
              <a:rPr lang="fr-FR" baseline="30000" dirty="0" smtClean="0"/>
              <a:t>èmement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donc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La problématique du cours est :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le</a:t>
            </a:r>
            <a:r>
              <a:rPr lang="fr-FR" dirty="0" smtClean="0"/>
              <a:t> sacrifice aujourd’hui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les</a:t>
            </a:r>
            <a:r>
              <a:rPr lang="fr-FR" dirty="0" smtClean="0"/>
              <a:t> types de violence sociale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/>
              <a:t> une théorie commune à la classe de la fonction sociale de la violence</a:t>
            </a:r>
          </a:p>
          <a:p>
            <a:pPr>
              <a:buNone/>
            </a:pPr>
            <a:r>
              <a:rPr lang="fr-FR" dirty="0" smtClean="0"/>
              <a:t>Quels sont les mots importants selon vous dans cette introduction ?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/>
              <a:t> sacrifice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violence</a:t>
            </a:r>
            <a:r>
              <a:rPr lang="fr-FR" dirty="0" smtClean="0"/>
              <a:t>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en</a:t>
            </a:r>
            <a:r>
              <a:rPr lang="fr-FR" dirty="0" smtClean="0"/>
              <a:t> l’occurrence 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le</a:t>
            </a:r>
            <a:r>
              <a:rPr lang="fr-FR" dirty="0" smtClean="0"/>
              <a:t> spectre</a:t>
            </a:r>
            <a:r>
              <a:rPr lang="fr-FR" baseline="30000" dirty="0" smtClean="0"/>
              <a:t> </a:t>
            </a:r>
            <a:r>
              <a:rPr lang="fr-FR" dirty="0" smtClean="0"/>
              <a:t>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maladroitement</a:t>
            </a:r>
            <a:r>
              <a:rPr lang="fr-FR" dirty="0" smtClean="0"/>
              <a:t>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err="1" smtClean="0"/>
              <a:t>ça</a:t>
            </a:r>
            <a:r>
              <a:rPr lang="fr-FR" dirty="0" smtClean="0"/>
              <a:t> me colle aux doigts	maladroitement </a:t>
            </a:r>
            <a:r>
              <a:rPr lang="fr-FR" dirty="0" err="1" smtClean="0">
                <a:sym typeface="Wingdings"/>
              </a:rPr>
              <a:t></a:t>
            </a:r>
            <a:r>
              <a:rPr lang="fr-FR" dirty="0" smtClean="0">
                <a:sym typeface="Wingdings"/>
              </a:rPr>
              <a:t> </a:t>
            </a:r>
            <a:r>
              <a:rPr lang="fr-FR" dirty="0" smtClean="0"/>
              <a:t>fonction/utilité sociale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28600" y="4572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fr-FR" sz="2800" b="1" u="sng" dirty="0" smtClean="0">
                <a:latin typeface="Handwriting - Dakota"/>
                <a:ea typeface="Zapf Dingbats"/>
                <a:cs typeface="Handwriting - Dakota"/>
              </a:rPr>
              <a:t>l’annonce du plan est avant la problématique !!!</a:t>
            </a:r>
            <a:endParaRPr lang="fr-FR" sz="2800" b="1" u="sng" dirty="0" smtClean="0">
              <a:latin typeface="Handwriting - Dakota"/>
              <a:cs typeface="Handwriting - Dakota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28600" y="1229380"/>
            <a:ext cx="8915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arenR"/>
            </a:pPr>
            <a:r>
              <a:rPr lang="fr-FR" sz="2800" b="1" u="sng" dirty="0" err="1" smtClean="0">
                <a:latin typeface="Handwriting - Dakota"/>
                <a:ea typeface="Zapf Dingbats"/>
                <a:cs typeface="Handwriting - Dakota"/>
              </a:rPr>
              <a:t>descrip</a:t>
            </a:r>
            <a:r>
              <a:rPr lang="fr-FR" sz="2800" b="1" u="sng" dirty="0" err="1" smtClean="0">
                <a:latin typeface="Lucida Grande"/>
                <a:ea typeface="Lucida Grande"/>
                <a:cs typeface="Lucida Grande"/>
              </a:rPr>
              <a:t>θ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d’un type de sacrifice/ 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Vernin</a:t>
            </a:r>
            <a:endParaRPr lang="fr-FR" sz="2800" b="1" u="sng" dirty="0" smtClean="0">
              <a:latin typeface="Handwriting - Dakota"/>
              <a:cs typeface="Handwriting - Dakota"/>
            </a:endParaRPr>
          </a:p>
          <a:p>
            <a:pPr marL="571500" indent="-571500">
              <a:buAutoNum type="romanUcParenR"/>
            </a:pPr>
            <a:r>
              <a:rPr lang="fr-FR" sz="2800" b="1" u="sng" dirty="0" smtClean="0">
                <a:latin typeface="Handwriting - Dakota"/>
                <a:cs typeface="Handwriting - Dakota"/>
              </a:rPr>
              <a:t> 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fonc</a:t>
            </a:r>
            <a:r>
              <a:rPr lang="fr-FR" sz="2800" b="1" u="sng" spc="-600" dirty="0" err="1" smtClean="0">
                <a:latin typeface="Handwriting - Dakota"/>
                <a:cs typeface="Handwriting - Dakota"/>
              </a:rPr>
              <a:t>θ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social du sacrifice/Girard</a:t>
            </a:r>
          </a:p>
          <a:p>
            <a:pPr marL="571500" indent="-571500">
              <a:buAutoNum type="romanUcParenR"/>
            </a:pPr>
            <a:r>
              <a:rPr lang="fr-FR" sz="2800" b="1" u="sng" dirty="0" smtClean="0">
                <a:latin typeface="Handwriting - Dakota"/>
                <a:cs typeface="Handwriting - Dakota"/>
              </a:rPr>
              <a:t> </a:t>
            </a:r>
            <a:r>
              <a:rPr lang="fr-FR" sz="2800" b="1" u="sng" dirty="0" err="1" smtClean="0">
                <a:latin typeface="Handwriting - Dakota"/>
                <a:cs typeface="Handwriting - Dakota"/>
              </a:rPr>
              <a:t>crititk</a:t>
            </a:r>
            <a:r>
              <a:rPr lang="fr-FR" sz="2800" b="1" u="sng" dirty="0" smtClean="0">
                <a:latin typeface="Handwriting - Dakota"/>
                <a:cs typeface="Handwriting - Dakota"/>
              </a:rPr>
              <a:t> de Girard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733800" y="3048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629400" y="3048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048000" y="3352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9600" y="4191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953000" y="4267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008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743200" y="5420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419600" y="5410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048000" y="61061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✓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1364</Words>
  <Application>Microsoft Office PowerPoint</Application>
  <PresentationFormat>Présentation à l'écran (4:3)</PresentationFormat>
  <Paragraphs>64</Paragraphs>
  <Slides>11</Slides>
  <Notes>0</Notes>
  <HiddenSlides>0</HiddenSlides>
  <MMClips>7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les introductions filmées</vt:lpstr>
      <vt:lpstr>cours de psychologie:  Le transfert négatif en psychanalyse Rêve éveillé M1</vt:lpstr>
      <vt:lpstr>lancement et problématique</vt:lpstr>
      <vt:lpstr>plan de la séance et connecteurs</vt:lpstr>
      <vt:lpstr>le lancement </vt:lpstr>
      <vt:lpstr>la problématique</vt:lpstr>
      <vt:lpstr>l’annonce du plan</vt:lpstr>
      <vt:lpstr>cours d’anthropologie politique « solidarité et violence : le sacrifice » L2</vt:lpstr>
      <vt:lpstr>Diapositive 9</vt:lpstr>
      <vt:lpstr>l’annonce du plan</vt:lpstr>
      <vt:lpstr>la problématique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introductions filmées</dc:title>
  <dc:creator>Bruno LE MIERE</dc:creator>
  <cp:lastModifiedBy>Bruno le Mière</cp:lastModifiedBy>
  <cp:revision>11</cp:revision>
  <dcterms:created xsi:type="dcterms:W3CDTF">2019-09-23T01:17:06Z</dcterms:created>
  <dcterms:modified xsi:type="dcterms:W3CDTF">2019-09-23T01:35:15Z</dcterms:modified>
</cp:coreProperties>
</file>