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67" r:id="rId5"/>
    <p:sldId id="268" r:id="rId6"/>
    <p:sldId id="273" r:id="rId7"/>
    <p:sldId id="269" r:id="rId8"/>
    <p:sldId id="262" r:id="rId9"/>
    <p:sldId id="271" r:id="rId10"/>
    <p:sldId id="263" r:id="rId11"/>
    <p:sldId id="270" r:id="rId12"/>
    <p:sldId id="272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xmlns:p="http://schemas.openxmlformats.org/presentationml/2006/main" xmlns:r="http://schemas.openxmlformats.org/officeDocument/2006/relationships" xmlns:a="http://schemas.openxmlformats.org/drawingml/2006/main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xmlns:p="http://schemas.openxmlformats.org/presentationml/2006/main" xmlns:r="http://schemas.openxmlformats.org/officeDocument/2006/relationships" xmlns:a="http://schemas.openxmlformats.org/drawingml/2006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1962" autoAdjust="0"/>
    <p:restoredTop sz="94660"/>
  </p:normalViewPr>
  <p:slideViewPr>
    <p:cSldViewPr snapToObjects="1">
      <p:cViewPr>
        <p:scale>
          <a:sx n="100" d="100"/>
          <a:sy n="100" d="100"/>
        </p:scale>
        <p:origin x="-13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468B2-40C4-C446-B529-94B7B1E308E6}" type="datetimeFigureOut">
              <a:rPr lang="fr-FR" smtClean="0"/>
              <a:pPr/>
              <a:t>27/10/19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7F77A-745C-6742-9BF9-5E3F6EAD305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3" Type="http://schemas.openxmlformats.org/officeDocument/2006/relationships/oleObject" Target="???" TargetMode="Externa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3" Type="http://schemas.openxmlformats.org/officeDocument/2006/relationships/oleObject" Target="???" TargetMode="Externa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Impératif, conditionnel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52400" y="844688"/>
            <a:ext cx="8839200" cy="4678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S’il avait plu, nous serions restés à la maison.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J’aurais voulu être un artiste…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Tu aurais vraiment dû partir plus tôt !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S’il avait bu davantage, il aurait été malade.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Brad Pitt aurait été vu embrassant Angela </a:t>
            </a:r>
            <a:r>
              <a:rPr lang="fr-FR" sz="1400" dirty="0" err="1" smtClean="0"/>
              <a:t>Merkel</a:t>
            </a:r>
            <a:r>
              <a:rPr lang="fr-FR" sz="1400" dirty="0" smtClean="0"/>
              <a:t> !»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J’aurais aimé qu’elle soit amoureuse de moi.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A ta place, je n’aurais pas fait ça !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Les chercheurs auraient trouvé un vaccin contre la mort !»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Tu aurais pu être un peu plus aimable avec nos voisins !…»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Ah ! Si j’avais travaillé davantage, j’aurais réussi mes examens ! » 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J’aurais souhaité que tous les invités apportent un petit cadeau.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Si elle m’avait téléphoné, je l’aurais invitée à dîner.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J’aurais aimé que tu viennes me voir plus souvent…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Si j’avais su qu’il y avait tant d’embouteillages,  je serais parti à pied.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J’aurais bien aimé que tu fasses la vaisselle avant que j’arrive à la maison !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J’aurais préféré que tu ne craches pas sur les policiers.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les terroristes auraient libéré leurs otages ».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J’aurais aimé être un homme heureux.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Nous aurions préféré un peu plus de félicitations et un peu moins de critiques. »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1400" dirty="0" smtClean="0"/>
              <a:t>« L’Europe serait en train de sortir de la crise»</a:t>
            </a:r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191000" y="7620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Conséquence d’une hypothèse imaginaire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124200" y="1002268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Désir passé non réalisé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657600" y="12192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Reproche pour une action passée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3886200" y="1459468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Conséquence d’une hypothèse imaginaire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4419600" y="1688068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information non confirmée		</a:t>
            </a: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2057400" y="920888"/>
            <a:ext cx="10668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5800" y="1149488"/>
            <a:ext cx="10668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1301888"/>
            <a:ext cx="14478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14600" y="1530488"/>
            <a:ext cx="7620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71600" y="17590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038600" y="1828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Désir passé non réalisé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685800" y="19876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200400" y="20574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Reproche pour une action passée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1828800" y="22162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876800" y="22860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information non confirmée		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1905000" y="24448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876800" y="25146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Reproche pour une action passée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914400" y="2597288"/>
            <a:ext cx="8382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181600" y="26670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Conséquence d’une hypothèse imaginaire 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3200400" y="28258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410200" y="28956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Désir passé non réalisé</a:t>
            </a:r>
            <a:endParaRPr lang="fr-FR" dirty="0"/>
          </a:p>
        </p:txBody>
      </p:sp>
      <p:sp>
        <p:nvSpPr>
          <p:cNvPr id="30" name="Rectangle 29"/>
          <p:cNvSpPr/>
          <p:nvPr/>
        </p:nvSpPr>
        <p:spPr>
          <a:xfrm>
            <a:off x="838200" y="30544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495800" y="31242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Conséquence d’une hypothèse imaginaire </a:t>
            </a: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2819400" y="32068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419600" y="33528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Reproche pour une action passée</a:t>
            </a:r>
            <a:endParaRPr lang="fr-FR" dirty="0"/>
          </a:p>
        </p:txBody>
      </p:sp>
      <p:sp>
        <p:nvSpPr>
          <p:cNvPr id="34" name="Rectangle 33"/>
          <p:cNvSpPr/>
          <p:nvPr/>
        </p:nvSpPr>
        <p:spPr>
          <a:xfrm>
            <a:off x="762000" y="34354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5638800" y="3593068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Conséquence d’une hypothèse imaginaire </a:t>
            </a: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4191000" y="36640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6096000" y="38100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Reproche pour une action passée</a:t>
            </a:r>
            <a:endParaRPr lang="fr-FR" dirty="0"/>
          </a:p>
        </p:txBody>
      </p:sp>
      <p:sp>
        <p:nvSpPr>
          <p:cNvPr id="38" name="Rectangle 37"/>
          <p:cNvSpPr/>
          <p:nvPr/>
        </p:nvSpPr>
        <p:spPr>
          <a:xfrm>
            <a:off x="762000" y="3892688"/>
            <a:ext cx="12954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38200" y="4121288"/>
            <a:ext cx="990600" cy="210444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886200" y="4202668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information non confirmée		</a:t>
            </a:r>
            <a:endParaRPr lang="fr-FR" dirty="0"/>
          </a:p>
        </p:txBody>
      </p:sp>
      <p:sp>
        <p:nvSpPr>
          <p:cNvPr id="42" name="Rectangle 41"/>
          <p:cNvSpPr/>
          <p:nvPr/>
        </p:nvSpPr>
        <p:spPr>
          <a:xfrm>
            <a:off x="1600200" y="4273688"/>
            <a:ext cx="12954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3657600" y="4431268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Désir passé non réalisé</a:t>
            </a:r>
            <a:endParaRPr lang="fr-FR" dirty="0"/>
          </a:p>
        </p:txBody>
      </p:sp>
      <p:sp>
        <p:nvSpPr>
          <p:cNvPr id="44" name="Rectangle 43"/>
          <p:cNvSpPr/>
          <p:nvPr/>
        </p:nvSpPr>
        <p:spPr>
          <a:xfrm>
            <a:off x="685800" y="4502288"/>
            <a:ext cx="9906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4724400" y="40386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Reproche pour une action passée</a:t>
            </a:r>
            <a:endParaRPr lang="fr-FR" dirty="0"/>
          </a:p>
        </p:txBody>
      </p:sp>
      <p:sp>
        <p:nvSpPr>
          <p:cNvPr id="46" name="Rectangle 45"/>
          <p:cNvSpPr/>
          <p:nvPr/>
        </p:nvSpPr>
        <p:spPr>
          <a:xfrm>
            <a:off x="1066800" y="4730888"/>
            <a:ext cx="1295400" cy="222112"/>
          </a:xfrm>
          <a:prstGeom prst="rect">
            <a:avLst/>
          </a:prstGeom>
          <a:solidFill>
            <a:srgbClr val="FFFF00">
              <a:alpha val="2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6400800" y="4659868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Désir passé non réalisé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26" grpId="0" animBg="1"/>
      <p:bldP spid="27" grpId="0"/>
      <p:bldP spid="28" grpId="0" animBg="1"/>
      <p:bldP spid="29" grpId="0"/>
      <p:bldP spid="30" grpId="0" animBg="1"/>
      <p:bldP spid="31" grpId="0"/>
      <p:bldP spid="32" grpId="0" animBg="1"/>
      <p:bldP spid="33" grpId="0"/>
      <p:bldP spid="34" grpId="0" animBg="1"/>
      <p:bldP spid="35" grpId="0"/>
      <p:bldP spid="36" grpId="0" animBg="1"/>
      <p:bldP spid="37" grpId="0"/>
      <p:bldP spid="38" grpId="0" animBg="1"/>
      <p:bldP spid="40" grpId="0" animBg="1"/>
      <p:bldP spid="41" grpId="0"/>
      <p:bldP spid="42" grpId="0" animBg="1"/>
      <p:bldP spid="43" grpId="0"/>
      <p:bldP spid="44" grpId="0" animBg="1"/>
      <p:bldP spid="45" grpId="0"/>
      <p:bldP spid="46" grpId="0" animBg="1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/>
          </p:cNvSpPr>
          <p:nvPr/>
        </p:nvSpPr>
        <p:spPr bwMode="auto">
          <a:xfrm>
            <a:off x="2362200" y="533400"/>
            <a:ext cx="464820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44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A quoi sert le conditionnel?</a:t>
            </a:r>
            <a:endParaRPr lang="fr-FR" sz="44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33400" y="1589544"/>
            <a:ext cx="8077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conditionnel </a:t>
            </a:r>
            <a:r>
              <a:rPr lang="fr-FR" sz="2400" b="1" dirty="0" smtClean="0"/>
              <a:t>présent </a:t>
            </a:r>
            <a:r>
              <a:rPr lang="fr-FR" sz="2400" dirty="0" smtClean="0"/>
              <a:t>sert à :</a:t>
            </a:r>
          </a:p>
          <a:p>
            <a:pPr marL="457200" indent="-457200">
              <a:buAutoNum type="arabicParenR"/>
            </a:pPr>
            <a:r>
              <a:rPr lang="fr-FR" sz="2400" dirty="0" smtClean="0"/>
              <a:t>faire une demande polie </a:t>
            </a:r>
            <a:r>
              <a:rPr lang="fr-FR" sz="2400" dirty="0" smtClean="0">
                <a:latin typeface="Comic Sans MS"/>
                <a:cs typeface="Comic Sans MS"/>
              </a:rPr>
              <a:t>« vous pourriez m’aider? » </a:t>
            </a:r>
            <a:r>
              <a:rPr lang="fr-FR" sz="2400" dirty="0" smtClean="0"/>
              <a:t>valeur C</a:t>
            </a:r>
          </a:p>
          <a:p>
            <a:pPr marL="457200" indent="-457200">
              <a:buAutoNum type="arabicParenR"/>
            </a:pPr>
            <a:r>
              <a:rPr lang="fr-FR" sz="2400" dirty="0" smtClean="0"/>
              <a:t> exprimer un conseil </a:t>
            </a:r>
            <a:r>
              <a:rPr lang="fr-FR" sz="2400" dirty="0" smtClean="0">
                <a:latin typeface="Comic Sans MS"/>
                <a:cs typeface="Comic Sans MS"/>
              </a:rPr>
              <a:t>« vous devriez vous reposer » </a:t>
            </a:r>
            <a:r>
              <a:rPr lang="fr-FR" sz="2400" dirty="0" smtClean="0"/>
              <a:t>valeur D</a:t>
            </a:r>
          </a:p>
          <a:p>
            <a:pPr marL="457200" indent="-457200">
              <a:buAutoNum type="arabicParenR"/>
            </a:pPr>
            <a:r>
              <a:rPr lang="fr-FR" sz="2400" dirty="0" smtClean="0"/>
              <a:t>un rêve </a:t>
            </a:r>
            <a:r>
              <a:rPr lang="fr-FR" sz="2400" dirty="0" smtClean="0">
                <a:latin typeface="Comic Sans MS"/>
                <a:cs typeface="Comic Sans MS"/>
              </a:rPr>
              <a:t>« je serais le papa » </a:t>
            </a:r>
            <a:r>
              <a:rPr lang="fr-FR" sz="2400" dirty="0" smtClean="0"/>
              <a:t>(fait imaginaire) valeur B</a:t>
            </a:r>
          </a:p>
          <a:p>
            <a:pPr marL="457200" indent="-457200">
              <a:buAutoNum type="arabicParenR"/>
            </a:pPr>
            <a:r>
              <a:rPr lang="fr-FR" sz="2400" dirty="0" smtClean="0"/>
              <a:t>un souhait </a:t>
            </a:r>
            <a:r>
              <a:rPr lang="fr-FR" sz="2400" dirty="0" smtClean="0">
                <a:latin typeface="Comic Sans MS"/>
                <a:cs typeface="Comic Sans MS"/>
              </a:rPr>
              <a:t>« j’aimerais être en vacances » </a:t>
            </a:r>
            <a:r>
              <a:rPr lang="fr-FR" sz="2400" dirty="0" smtClean="0"/>
              <a:t>(idem)</a:t>
            </a:r>
          </a:p>
          <a:p>
            <a:pPr marL="457200" indent="-457200">
              <a:buAutoNum type="arabicParenR"/>
            </a:pPr>
            <a:r>
              <a:rPr lang="fr-FR" sz="2400" dirty="0" smtClean="0"/>
              <a:t>un fait non réalisé (un irréel) </a:t>
            </a:r>
            <a:r>
              <a:rPr lang="fr-FR" sz="2400" dirty="0" smtClean="0">
                <a:latin typeface="Comic Sans MS"/>
                <a:cs typeface="Comic Sans MS"/>
              </a:rPr>
              <a:t>« si j’étais vous, je lui dirais » </a:t>
            </a:r>
            <a:r>
              <a:rPr lang="fr-FR" sz="2400" dirty="0" smtClean="0"/>
              <a:t>valeur A  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533400" y="511808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Il peut aussi exprimer (moins fréquemment)</a:t>
            </a:r>
          </a:p>
          <a:p>
            <a:pPr marL="457200" indent="-457200">
              <a:buAutoNum type="arabicParenR"/>
            </a:pPr>
            <a:r>
              <a:rPr lang="fr-FR" sz="2400" smtClean="0"/>
              <a:t>une </a:t>
            </a:r>
            <a:r>
              <a:rPr lang="fr-FR" sz="2400" dirty="0" smtClean="0"/>
              <a:t>nouvelle non confirmée </a:t>
            </a:r>
            <a:r>
              <a:rPr lang="fr-FR" sz="2400" dirty="0" smtClean="0">
                <a:latin typeface="Comic Sans MS"/>
                <a:cs typeface="Comic Sans MS"/>
              </a:rPr>
              <a:t>« </a:t>
            </a:r>
            <a:r>
              <a:rPr lang="fr-FR" sz="2400" dirty="0" err="1" smtClean="0">
                <a:latin typeface="Comic Sans MS"/>
                <a:cs typeface="Comic Sans MS"/>
              </a:rPr>
              <a:t>Macron</a:t>
            </a:r>
            <a:r>
              <a:rPr lang="fr-FR" sz="2400" dirty="0" smtClean="0">
                <a:latin typeface="Comic Sans MS"/>
                <a:cs typeface="Comic Sans MS"/>
              </a:rPr>
              <a:t> serait en Australie »</a:t>
            </a:r>
            <a:endParaRPr lang="fr-FR" sz="2400" dirty="0" smtClean="0"/>
          </a:p>
          <a:p>
            <a:pPr marL="457200" indent="-457200">
              <a:buAutoNum type="arabicParenR"/>
            </a:pPr>
            <a:r>
              <a:rPr lang="fr-FR" sz="2400" dirty="0" smtClean="0"/>
              <a:t> exprimer une surprise </a:t>
            </a:r>
            <a:r>
              <a:rPr lang="fr-FR" sz="2400" dirty="0" smtClean="0">
                <a:latin typeface="Comic Sans MS"/>
                <a:cs typeface="Comic Sans MS"/>
              </a:rPr>
              <a:t>« Quoi ? il serait en Australie  »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/>
          </p:cNvSpPr>
          <p:nvPr/>
        </p:nvSpPr>
        <p:spPr bwMode="auto">
          <a:xfrm>
            <a:off x="2362200" y="533400"/>
            <a:ext cx="464820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44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A quoi sert le conditionnel?</a:t>
            </a:r>
            <a:endParaRPr lang="fr-FR" sz="44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33400" y="1589544"/>
            <a:ext cx="8077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Le conditionnel passé s’utilise pour exprimer :</a:t>
            </a:r>
            <a:endParaRPr lang="fr-FR" sz="2400" dirty="0" smtClean="0"/>
          </a:p>
          <a:p>
            <a:r>
              <a:rPr lang="fr-FR" sz="2400" dirty="0" smtClean="0"/>
              <a:t>A) une </a:t>
            </a:r>
            <a:r>
              <a:rPr lang="fr-FR" sz="2400" u="sng" dirty="0" smtClean="0"/>
              <a:t>conséquence d’une hypothèse imaginaire dans le passé</a:t>
            </a:r>
            <a:r>
              <a:rPr lang="fr-FR" sz="2400" dirty="0" smtClean="0"/>
              <a:t> « Si j’avais su, je ne serais pas venu » </a:t>
            </a:r>
          </a:p>
          <a:p>
            <a:r>
              <a:rPr lang="fr-FR" sz="2400" dirty="0" smtClean="0"/>
              <a:t>B) un </a:t>
            </a:r>
            <a:r>
              <a:rPr lang="fr-FR" sz="2400" u="sng" dirty="0" smtClean="0"/>
              <a:t>reproche pour une action passée </a:t>
            </a:r>
            <a:r>
              <a:rPr lang="fr-FR" sz="2400" dirty="0" smtClean="0"/>
              <a:t>« Tu aurais pu dire bonjour quand même » </a:t>
            </a:r>
          </a:p>
          <a:p>
            <a:r>
              <a:rPr lang="fr-FR" sz="2400" dirty="0" smtClean="0"/>
              <a:t>C) </a:t>
            </a:r>
            <a:r>
              <a:rPr lang="fr-FR" sz="2400" u="sng" dirty="0" smtClean="0"/>
              <a:t>une nouvelle non confirmée</a:t>
            </a:r>
            <a:r>
              <a:rPr lang="fr-FR" sz="2400" dirty="0" smtClean="0"/>
              <a:t> « </a:t>
            </a:r>
            <a:r>
              <a:rPr lang="fr-FR" sz="2400" dirty="0" err="1" smtClean="0"/>
              <a:t>Trump</a:t>
            </a:r>
            <a:r>
              <a:rPr lang="fr-FR" sz="2400" dirty="0" smtClean="0"/>
              <a:t> aurait dit quelque chose d’intelligent ! » (presse)</a:t>
            </a:r>
          </a:p>
          <a:p>
            <a:r>
              <a:rPr lang="fr-FR" sz="2400" dirty="0" smtClean="0"/>
              <a:t>D) un </a:t>
            </a:r>
            <a:r>
              <a:rPr lang="fr-FR" sz="2400" u="sng" dirty="0" smtClean="0"/>
              <a:t>regret</a:t>
            </a:r>
            <a:r>
              <a:rPr lang="fr-FR" sz="2400" dirty="0" smtClean="0"/>
              <a:t> « j’aurais voulu être un artiste »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847572" y="76200"/>
          <a:ext cx="8868428" cy="8839200"/>
        </p:xfrm>
        <a:graphic>
          <a:graphicData uri="http://schemas.openxmlformats.org/presentationml/2006/ole">
            <p:oleObj spid="_x0000_s5125" name="Document" r:id="rId3" imgW="23974603" imgH="14831746" progId="Word.Document.12">
              <p:link updateAutomatic="1"/>
            </p:oleObj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5257800" y="4527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9600" y="5334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Les verbes en –er ne prennent jamais de –s à l’impératif…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257800" y="21336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257800" y="259526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81000" y="2140803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… sauf si ces verbes sont suivi par « en » ou « y »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257800" y="38055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3588603"/>
            <a:ext cx="441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cette règle du –s n’est pas pour les autres verbes.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la forme mettes n’existe pas !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257800" y="54864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562600" y="4648200"/>
            <a:ext cx="3505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mettes tes baskets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-5761190" y="76200"/>
          <a:ext cx="11857190" cy="8686800"/>
        </p:xfrm>
        <a:graphic>
          <a:graphicData uri="http://schemas.openxmlformats.org/presentationml/2006/ole">
            <p:oleObj spid="_x0000_s15364" name="Document" r:id="rId3" imgW="23923810" imgH="14831746" progId="Word.Document.12">
              <p:link updateAutomatic="1"/>
            </p:oleObj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152400" y="20574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14600" y="4572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imparfait/montrerais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514600" y="8337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futur simple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133600" y="25101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prendrait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52400" y="45675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429000" y="37338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</a:rPr>
              <a:t>mettr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-ions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09600" y="57867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200400" y="54057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</a:rPr>
              <a:t>pourr-aient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09600" y="121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-76200" y="-35243"/>
            <a:ext cx="533400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600" dirty="0" smtClean="0">
                <a:latin typeface="Times New Roman"/>
                <a:cs typeface="Times New Roman"/>
              </a:rPr>
              <a:t>e.</a:t>
            </a:r>
            <a:endParaRPr lang="fr-FR" sz="2600" dirty="0">
              <a:latin typeface="Times New Roman"/>
              <a:cs typeface="Times New Roman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-76200" y="1641157"/>
            <a:ext cx="533400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600" dirty="0" smtClean="0">
                <a:latin typeface="Times New Roman"/>
                <a:cs typeface="Times New Roman"/>
              </a:rPr>
              <a:t>f.</a:t>
            </a:r>
            <a:endParaRPr lang="fr-FR" sz="2600" dirty="0">
              <a:latin typeface="Times New Roman"/>
              <a:cs typeface="Times New Roman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-76200" y="3317557"/>
            <a:ext cx="533400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600" dirty="0" smtClean="0">
                <a:latin typeface="Times New Roman"/>
                <a:cs typeface="Times New Roman"/>
              </a:rPr>
              <a:t>g.</a:t>
            </a:r>
            <a:endParaRPr lang="fr-FR" sz="2600" dirty="0">
              <a:latin typeface="Times New Roman"/>
              <a:cs typeface="Times New Roman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-152400" y="4953000"/>
            <a:ext cx="533400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600" dirty="0" smtClean="0">
                <a:latin typeface="Times New Roman"/>
                <a:cs typeface="Times New Roman"/>
              </a:rPr>
              <a:t>h.</a:t>
            </a:r>
            <a:endParaRPr lang="fr-FR"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/>
          <p:cNvSpPr>
            <a:spLocks noChangeArrowheads="1" noChangeShapeType="1"/>
          </p:cNvSpPr>
          <p:nvPr/>
        </p:nvSpPr>
        <p:spPr bwMode="auto">
          <a:xfrm>
            <a:off x="1295400" y="195263"/>
            <a:ext cx="6588125" cy="1328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Conjugaison de l'impératif</a:t>
            </a:r>
            <a:endParaRPr lang="fr-FR" sz="36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52400" y="1752600"/>
            <a:ext cx="419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On part du présent pour 99% des verbes.</a:t>
            </a:r>
          </a:p>
          <a:p>
            <a:pPr algn="ctr"/>
            <a:r>
              <a:rPr lang="fr-FR" sz="2400" dirty="0" smtClean="0"/>
              <a:t>je finis</a:t>
            </a:r>
          </a:p>
          <a:p>
            <a:pPr algn="ctr"/>
            <a:r>
              <a:rPr lang="fr-FR" sz="2400" dirty="0" smtClean="0"/>
              <a:t>tu finis</a:t>
            </a:r>
          </a:p>
          <a:p>
            <a:pPr algn="ctr"/>
            <a:r>
              <a:rPr lang="fr-FR" sz="2400" dirty="0" smtClean="0"/>
              <a:t>il finit</a:t>
            </a:r>
          </a:p>
          <a:p>
            <a:pPr algn="ctr"/>
            <a:r>
              <a:rPr lang="fr-FR" sz="2400" dirty="0" smtClean="0"/>
              <a:t>nous finissons</a:t>
            </a:r>
          </a:p>
          <a:p>
            <a:pPr algn="ctr"/>
            <a:r>
              <a:rPr lang="fr-FR" sz="2400" dirty="0" smtClean="0"/>
              <a:t>vous finissez</a:t>
            </a:r>
          </a:p>
          <a:p>
            <a:pPr algn="ctr"/>
            <a:r>
              <a:rPr lang="fr-FR" sz="2400" dirty="0" smtClean="0"/>
              <a:t>elles finissent</a:t>
            </a:r>
            <a:endParaRPr lang="fr-FR" sz="2400" dirty="0"/>
          </a:p>
        </p:txBody>
      </p:sp>
      <p:sp>
        <p:nvSpPr>
          <p:cNvPr id="4" name="Flèche vers la droite 3"/>
          <p:cNvSpPr/>
          <p:nvPr/>
        </p:nvSpPr>
        <p:spPr>
          <a:xfrm flipV="1">
            <a:off x="2743200" y="3048000"/>
            <a:ext cx="3429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a droite 5"/>
          <p:cNvSpPr/>
          <p:nvPr/>
        </p:nvSpPr>
        <p:spPr>
          <a:xfrm flipV="1">
            <a:off x="3124200" y="3810000"/>
            <a:ext cx="3048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a droite 6"/>
          <p:cNvSpPr/>
          <p:nvPr/>
        </p:nvSpPr>
        <p:spPr>
          <a:xfrm flipV="1">
            <a:off x="3124200" y="4191000"/>
            <a:ext cx="3048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4572000" y="1753612"/>
            <a:ext cx="419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Impératif:</a:t>
            </a:r>
          </a:p>
          <a:p>
            <a:pPr algn="ctr"/>
            <a:endParaRPr lang="fr-FR" sz="2400" dirty="0" smtClean="0"/>
          </a:p>
          <a:p>
            <a:pPr algn="ctr"/>
            <a:endParaRPr lang="fr-FR" sz="2400" dirty="0" smtClean="0"/>
          </a:p>
          <a:p>
            <a:pPr algn="ctr"/>
            <a:r>
              <a:rPr lang="fr-FR" sz="2400" dirty="0" smtClean="0"/>
              <a:t>finis</a:t>
            </a:r>
          </a:p>
          <a:p>
            <a:pPr algn="ctr"/>
            <a:endParaRPr lang="fr-FR" sz="2400" dirty="0" smtClean="0"/>
          </a:p>
          <a:p>
            <a:pPr algn="ctr"/>
            <a:r>
              <a:rPr lang="fr-FR" sz="2400" dirty="0" smtClean="0"/>
              <a:t>  finissons</a:t>
            </a:r>
          </a:p>
          <a:p>
            <a:pPr algn="ctr"/>
            <a:r>
              <a:rPr lang="fr-FR" sz="2400" dirty="0" smtClean="0"/>
              <a:t> finissez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105400" y="4799588"/>
            <a:ext cx="365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l’impératif est le seul mode en français ou le verbe n’a pas de sujet (d’où les 3 formes)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/>
          </p:cNvSpPr>
          <p:nvPr/>
        </p:nvSpPr>
        <p:spPr bwMode="auto">
          <a:xfrm>
            <a:off x="1295400" y="228600"/>
            <a:ext cx="65881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Conjugaison de l'impératif</a:t>
            </a:r>
            <a:endParaRPr lang="fr-FR" sz="36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133600" y="1219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quelques difficultés…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152400" y="1676400"/>
            <a:ext cx="419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pour tous les verbes en –er (du 1</a:t>
            </a:r>
            <a:r>
              <a:rPr lang="fr-FR" sz="2400" b="1" baseline="30000" dirty="0" smtClean="0"/>
              <a:t>er</a:t>
            </a:r>
            <a:r>
              <a:rPr lang="fr-FR" sz="2400" b="1" dirty="0" smtClean="0"/>
              <a:t> groupe) comme aimer, aller…</a:t>
            </a:r>
          </a:p>
          <a:p>
            <a:pPr algn="ctr"/>
            <a:r>
              <a:rPr lang="fr-FR" sz="2400" dirty="0" smtClean="0"/>
              <a:t>j’aime</a:t>
            </a:r>
          </a:p>
          <a:p>
            <a:pPr algn="ctr"/>
            <a:r>
              <a:rPr lang="fr-FR" sz="2400" dirty="0" smtClean="0"/>
              <a:t>tu aim</a:t>
            </a:r>
            <a:r>
              <a:rPr lang="fr-FR" sz="2400" dirty="0" smtClean="0">
                <a:solidFill>
                  <a:srgbClr val="FF0000"/>
                </a:solidFill>
              </a:rPr>
              <a:t>es</a:t>
            </a:r>
          </a:p>
          <a:p>
            <a:pPr algn="ctr"/>
            <a:r>
              <a:rPr lang="fr-FR" sz="2400" dirty="0" smtClean="0"/>
              <a:t>il aime</a:t>
            </a:r>
          </a:p>
          <a:p>
            <a:pPr algn="ctr"/>
            <a:r>
              <a:rPr lang="fr-FR" sz="2400" dirty="0" smtClean="0"/>
              <a:t>nous aimons</a:t>
            </a:r>
          </a:p>
          <a:p>
            <a:pPr algn="ctr"/>
            <a:r>
              <a:rPr lang="fr-FR" sz="2400" dirty="0" smtClean="0"/>
              <a:t>vous aimez</a:t>
            </a:r>
          </a:p>
          <a:p>
            <a:pPr algn="ctr"/>
            <a:r>
              <a:rPr lang="fr-FR" sz="2400" dirty="0" smtClean="0"/>
              <a:t>elles aiment</a:t>
            </a:r>
            <a:endParaRPr lang="fr-FR" sz="2400" dirty="0"/>
          </a:p>
        </p:txBody>
      </p:sp>
      <p:sp>
        <p:nvSpPr>
          <p:cNvPr id="5" name="Flèche vers la droite 4"/>
          <p:cNvSpPr/>
          <p:nvPr/>
        </p:nvSpPr>
        <p:spPr>
          <a:xfrm flipV="1">
            <a:off x="2895600" y="3352800"/>
            <a:ext cx="3429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a droite 5"/>
          <p:cNvSpPr/>
          <p:nvPr/>
        </p:nvSpPr>
        <p:spPr>
          <a:xfrm flipV="1">
            <a:off x="3124200" y="4038600"/>
            <a:ext cx="32004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a droite 6"/>
          <p:cNvSpPr/>
          <p:nvPr/>
        </p:nvSpPr>
        <p:spPr>
          <a:xfrm flipV="1">
            <a:off x="3048000" y="4343400"/>
            <a:ext cx="32766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4648200" y="1676400"/>
            <a:ext cx="419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Impératif:</a:t>
            </a:r>
          </a:p>
          <a:p>
            <a:pPr algn="ctr"/>
            <a:endParaRPr lang="fr-FR" sz="2400" dirty="0" smtClean="0"/>
          </a:p>
          <a:p>
            <a:pPr algn="ctr"/>
            <a:endParaRPr lang="fr-FR" sz="2400" dirty="0" smtClean="0"/>
          </a:p>
          <a:p>
            <a:pPr algn="ctr"/>
            <a:endParaRPr lang="fr-FR" sz="2400" dirty="0" smtClean="0"/>
          </a:p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aime</a:t>
            </a:r>
          </a:p>
          <a:p>
            <a:pPr algn="ctr"/>
            <a:endParaRPr lang="fr-FR" sz="2400" dirty="0" smtClean="0"/>
          </a:p>
          <a:p>
            <a:pPr algn="ctr"/>
            <a:r>
              <a:rPr lang="fr-FR" sz="2400" dirty="0" smtClean="0"/>
              <a:t>  aimons</a:t>
            </a:r>
          </a:p>
          <a:p>
            <a:pPr algn="ctr"/>
            <a:r>
              <a:rPr lang="fr-FR" sz="2400" dirty="0" smtClean="0"/>
              <a:t> aimez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029200" y="2076272"/>
            <a:ext cx="3810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ATTENTION LE s disparait !!! erreur souvent faite par </a:t>
            </a:r>
            <a:r>
              <a:rPr lang="fr-FR" sz="2400" u="sng" dirty="0" smtClean="0">
                <a:solidFill>
                  <a:srgbClr val="FF0000"/>
                </a:solidFill>
              </a:rPr>
              <a:t>tous </a:t>
            </a:r>
            <a:r>
              <a:rPr lang="fr-FR" sz="2400" dirty="0" smtClean="0">
                <a:solidFill>
                  <a:srgbClr val="FF0000"/>
                </a:solidFill>
              </a:rPr>
              <a:t>les apprenants du français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09600" y="510540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ATTENTION LE s réapparaît </a:t>
            </a:r>
            <a:r>
              <a:rPr lang="fr-FR" sz="2400" dirty="0" smtClean="0"/>
              <a:t>si le verbe est suivi par y ou en</a:t>
            </a:r>
          </a:p>
          <a:p>
            <a:r>
              <a:rPr lang="fr-FR" sz="2400" dirty="0" smtClean="0"/>
              <a:t>« mange ! -je n’aime pas ça! </a:t>
            </a:r>
            <a:r>
              <a:rPr lang="fr-FR" sz="2400" dirty="0" err="1" smtClean="0"/>
              <a:t>-mange</a:t>
            </a:r>
            <a:r>
              <a:rPr lang="fr-FR" sz="2400" dirty="0" err="1" smtClean="0">
                <a:solidFill>
                  <a:srgbClr val="FF0000"/>
                </a:solidFill>
              </a:rPr>
              <a:t>s</a:t>
            </a:r>
            <a:r>
              <a:rPr lang="fr-FR" sz="2400" dirty="0" smtClean="0">
                <a:solidFill>
                  <a:srgbClr val="FF0000"/>
                </a:solidFill>
              </a:rPr>
              <a:t>-en </a:t>
            </a:r>
            <a:r>
              <a:rPr lang="fr-FR" sz="2400" dirty="0" smtClean="0"/>
              <a:t>quand même !!! »</a:t>
            </a:r>
          </a:p>
          <a:p>
            <a:r>
              <a:rPr lang="fr-FR" sz="2400" dirty="0" smtClean="0"/>
              <a:t>va / va</a:t>
            </a:r>
            <a:r>
              <a:rPr lang="fr-FR" sz="2400" dirty="0" smtClean="0">
                <a:solidFill>
                  <a:srgbClr val="FF0000"/>
                </a:solidFill>
              </a:rPr>
              <a:t>s-y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33400" y="6267272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verbes irréguliers : voir feuille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bordeax darwin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4170" y="0"/>
            <a:ext cx="5155660" cy="6858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733800" y="6336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latin typeface="Wingdings"/>
                <a:ea typeface="Wingdings"/>
                <a:cs typeface="Wingdings"/>
              </a:rPr>
              <a:t>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rot="16200000" flipV="1">
            <a:off x="2280166" y="5035034"/>
            <a:ext cx="1916668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2895600" y="4114800"/>
            <a:ext cx="2057400" cy="304799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16200000" flipH="1">
            <a:off x="4914900" y="41529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5334000" y="3429000"/>
            <a:ext cx="13716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Forme libre 17"/>
          <p:cNvSpPr/>
          <p:nvPr/>
        </p:nvSpPr>
        <p:spPr>
          <a:xfrm>
            <a:off x="5257007" y="88900"/>
            <a:ext cx="1132585" cy="3416300"/>
          </a:xfrm>
          <a:custGeom>
            <a:avLst/>
            <a:gdLst>
              <a:gd name="connsiteX0" fmla="*/ 1131093 w 1132585"/>
              <a:gd name="connsiteY0" fmla="*/ 3416300 h 3416300"/>
              <a:gd name="connsiteX1" fmla="*/ 1118393 w 1132585"/>
              <a:gd name="connsiteY1" fmla="*/ 3327400 h 3416300"/>
              <a:gd name="connsiteX2" fmla="*/ 965993 w 1132585"/>
              <a:gd name="connsiteY2" fmla="*/ 3200400 h 3416300"/>
              <a:gd name="connsiteX3" fmla="*/ 927893 w 1132585"/>
              <a:gd name="connsiteY3" fmla="*/ 3162300 h 3416300"/>
              <a:gd name="connsiteX4" fmla="*/ 877093 w 1132585"/>
              <a:gd name="connsiteY4" fmla="*/ 3098800 h 3416300"/>
              <a:gd name="connsiteX5" fmla="*/ 851693 w 1132585"/>
              <a:gd name="connsiteY5" fmla="*/ 3060700 h 3416300"/>
              <a:gd name="connsiteX6" fmla="*/ 800893 w 1132585"/>
              <a:gd name="connsiteY6" fmla="*/ 3035300 h 3416300"/>
              <a:gd name="connsiteX7" fmla="*/ 724693 w 1132585"/>
              <a:gd name="connsiteY7" fmla="*/ 2984500 h 3416300"/>
              <a:gd name="connsiteX8" fmla="*/ 699293 w 1132585"/>
              <a:gd name="connsiteY8" fmla="*/ 2946400 h 3416300"/>
              <a:gd name="connsiteX9" fmla="*/ 661193 w 1132585"/>
              <a:gd name="connsiteY9" fmla="*/ 2921000 h 3416300"/>
              <a:gd name="connsiteX10" fmla="*/ 648493 w 1132585"/>
              <a:gd name="connsiteY10" fmla="*/ 2857500 h 3416300"/>
              <a:gd name="connsiteX11" fmla="*/ 623093 w 1132585"/>
              <a:gd name="connsiteY11" fmla="*/ 2819400 h 3416300"/>
              <a:gd name="connsiteX12" fmla="*/ 508793 w 1132585"/>
              <a:gd name="connsiteY12" fmla="*/ 2717800 h 3416300"/>
              <a:gd name="connsiteX13" fmla="*/ 483393 w 1132585"/>
              <a:gd name="connsiteY13" fmla="*/ 2679700 h 3416300"/>
              <a:gd name="connsiteX14" fmla="*/ 470693 w 1132585"/>
              <a:gd name="connsiteY14" fmla="*/ 2616200 h 3416300"/>
              <a:gd name="connsiteX15" fmla="*/ 432593 w 1132585"/>
              <a:gd name="connsiteY15" fmla="*/ 2603500 h 3416300"/>
              <a:gd name="connsiteX16" fmla="*/ 407193 w 1132585"/>
              <a:gd name="connsiteY16" fmla="*/ 2565400 h 3416300"/>
              <a:gd name="connsiteX17" fmla="*/ 369093 w 1132585"/>
              <a:gd name="connsiteY17" fmla="*/ 2527300 h 3416300"/>
              <a:gd name="connsiteX18" fmla="*/ 356393 w 1132585"/>
              <a:gd name="connsiteY18" fmla="*/ 2476500 h 3416300"/>
              <a:gd name="connsiteX19" fmla="*/ 330993 w 1132585"/>
              <a:gd name="connsiteY19" fmla="*/ 2438400 h 3416300"/>
              <a:gd name="connsiteX20" fmla="*/ 318293 w 1132585"/>
              <a:gd name="connsiteY20" fmla="*/ 2400300 h 3416300"/>
              <a:gd name="connsiteX21" fmla="*/ 267493 w 1132585"/>
              <a:gd name="connsiteY21" fmla="*/ 2387600 h 3416300"/>
              <a:gd name="connsiteX22" fmla="*/ 254793 w 1132585"/>
              <a:gd name="connsiteY22" fmla="*/ 2273300 h 3416300"/>
              <a:gd name="connsiteX23" fmla="*/ 242093 w 1132585"/>
              <a:gd name="connsiteY23" fmla="*/ 2235200 h 3416300"/>
              <a:gd name="connsiteX24" fmla="*/ 165893 w 1132585"/>
              <a:gd name="connsiteY24" fmla="*/ 2159000 h 3416300"/>
              <a:gd name="connsiteX25" fmla="*/ 127793 w 1132585"/>
              <a:gd name="connsiteY25" fmla="*/ 2120900 h 3416300"/>
              <a:gd name="connsiteX26" fmla="*/ 102393 w 1132585"/>
              <a:gd name="connsiteY26" fmla="*/ 2082800 h 3416300"/>
              <a:gd name="connsiteX27" fmla="*/ 89693 w 1132585"/>
              <a:gd name="connsiteY27" fmla="*/ 1955800 h 3416300"/>
              <a:gd name="connsiteX28" fmla="*/ 76993 w 1132585"/>
              <a:gd name="connsiteY28" fmla="*/ 1917700 h 3416300"/>
              <a:gd name="connsiteX29" fmla="*/ 64293 w 1132585"/>
              <a:gd name="connsiteY29" fmla="*/ 1841500 h 3416300"/>
              <a:gd name="connsiteX30" fmla="*/ 51593 w 1132585"/>
              <a:gd name="connsiteY30" fmla="*/ 1778000 h 3416300"/>
              <a:gd name="connsiteX31" fmla="*/ 13493 w 1132585"/>
              <a:gd name="connsiteY31" fmla="*/ 1739900 h 3416300"/>
              <a:gd name="connsiteX32" fmla="*/ 793 w 1132585"/>
              <a:gd name="connsiteY32" fmla="*/ 1689100 h 3416300"/>
              <a:gd name="connsiteX33" fmla="*/ 38893 w 1132585"/>
              <a:gd name="connsiteY33" fmla="*/ 1409700 h 3416300"/>
              <a:gd name="connsiteX34" fmla="*/ 51593 w 1132585"/>
              <a:gd name="connsiteY34" fmla="*/ 1371600 h 3416300"/>
              <a:gd name="connsiteX35" fmla="*/ 76993 w 1132585"/>
              <a:gd name="connsiteY35" fmla="*/ 1016000 h 3416300"/>
              <a:gd name="connsiteX36" fmla="*/ 89693 w 1132585"/>
              <a:gd name="connsiteY36" fmla="*/ 977900 h 3416300"/>
              <a:gd name="connsiteX37" fmla="*/ 102393 w 1132585"/>
              <a:gd name="connsiteY37" fmla="*/ 927100 h 3416300"/>
              <a:gd name="connsiteX38" fmla="*/ 127793 w 1132585"/>
              <a:gd name="connsiteY38" fmla="*/ 850900 h 3416300"/>
              <a:gd name="connsiteX39" fmla="*/ 140493 w 1132585"/>
              <a:gd name="connsiteY39" fmla="*/ 812800 h 3416300"/>
              <a:gd name="connsiteX40" fmla="*/ 178593 w 1132585"/>
              <a:gd name="connsiteY40" fmla="*/ 685800 h 3416300"/>
              <a:gd name="connsiteX41" fmla="*/ 229393 w 1132585"/>
              <a:gd name="connsiteY41" fmla="*/ 609600 h 3416300"/>
              <a:gd name="connsiteX42" fmla="*/ 254793 w 1132585"/>
              <a:gd name="connsiteY42" fmla="*/ 533400 h 3416300"/>
              <a:gd name="connsiteX43" fmla="*/ 292893 w 1132585"/>
              <a:gd name="connsiteY43" fmla="*/ 457200 h 3416300"/>
              <a:gd name="connsiteX44" fmla="*/ 381793 w 1132585"/>
              <a:gd name="connsiteY44" fmla="*/ 368300 h 3416300"/>
              <a:gd name="connsiteX45" fmla="*/ 432593 w 1132585"/>
              <a:gd name="connsiteY45" fmla="*/ 292100 h 3416300"/>
              <a:gd name="connsiteX46" fmla="*/ 483393 w 1132585"/>
              <a:gd name="connsiteY46" fmla="*/ 177800 h 3416300"/>
              <a:gd name="connsiteX47" fmla="*/ 559593 w 1132585"/>
              <a:gd name="connsiteY47" fmla="*/ 152400 h 3416300"/>
              <a:gd name="connsiteX48" fmla="*/ 597693 w 1132585"/>
              <a:gd name="connsiteY48" fmla="*/ 139700 h 3416300"/>
              <a:gd name="connsiteX49" fmla="*/ 673893 w 1132585"/>
              <a:gd name="connsiteY49" fmla="*/ 76200 h 3416300"/>
              <a:gd name="connsiteX50" fmla="*/ 750093 w 1132585"/>
              <a:gd name="connsiteY50" fmla="*/ 50800 h 3416300"/>
              <a:gd name="connsiteX51" fmla="*/ 775493 w 1132585"/>
              <a:gd name="connsiteY51" fmla="*/ 12700 h 3416300"/>
              <a:gd name="connsiteX52" fmla="*/ 813593 w 1132585"/>
              <a:gd name="connsiteY52" fmla="*/ 0 h 341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32585" h="3416300">
                <a:moveTo>
                  <a:pt x="1131093" y="3416300"/>
                </a:moveTo>
                <a:cubicBezTo>
                  <a:pt x="1126860" y="3386667"/>
                  <a:pt x="1132585" y="3353756"/>
                  <a:pt x="1118393" y="3327400"/>
                </a:cubicBezTo>
                <a:cubicBezTo>
                  <a:pt x="1069847" y="3237242"/>
                  <a:pt x="1030236" y="3264643"/>
                  <a:pt x="965993" y="3200400"/>
                </a:cubicBezTo>
                <a:lnTo>
                  <a:pt x="927893" y="3162300"/>
                </a:lnTo>
                <a:cubicBezTo>
                  <a:pt x="903169" y="3088127"/>
                  <a:pt x="934538" y="3156245"/>
                  <a:pt x="877093" y="3098800"/>
                </a:cubicBezTo>
                <a:cubicBezTo>
                  <a:pt x="866300" y="3088007"/>
                  <a:pt x="863419" y="3070471"/>
                  <a:pt x="851693" y="3060700"/>
                </a:cubicBezTo>
                <a:cubicBezTo>
                  <a:pt x="837149" y="3048580"/>
                  <a:pt x="816299" y="3046304"/>
                  <a:pt x="800893" y="3035300"/>
                </a:cubicBezTo>
                <a:cubicBezTo>
                  <a:pt x="717652" y="2975842"/>
                  <a:pt x="806422" y="3011743"/>
                  <a:pt x="724693" y="2984500"/>
                </a:cubicBezTo>
                <a:cubicBezTo>
                  <a:pt x="716226" y="2971800"/>
                  <a:pt x="710086" y="2957193"/>
                  <a:pt x="699293" y="2946400"/>
                </a:cubicBezTo>
                <a:cubicBezTo>
                  <a:pt x="688500" y="2935607"/>
                  <a:pt x="668766" y="2934252"/>
                  <a:pt x="661193" y="2921000"/>
                </a:cubicBezTo>
                <a:cubicBezTo>
                  <a:pt x="650483" y="2902258"/>
                  <a:pt x="656072" y="2877711"/>
                  <a:pt x="648493" y="2857500"/>
                </a:cubicBezTo>
                <a:cubicBezTo>
                  <a:pt x="643134" y="2843208"/>
                  <a:pt x="633234" y="2830808"/>
                  <a:pt x="623093" y="2819400"/>
                </a:cubicBezTo>
                <a:cubicBezTo>
                  <a:pt x="559825" y="2748224"/>
                  <a:pt x="566700" y="2756405"/>
                  <a:pt x="508793" y="2717800"/>
                </a:cubicBezTo>
                <a:cubicBezTo>
                  <a:pt x="500326" y="2705100"/>
                  <a:pt x="488752" y="2693992"/>
                  <a:pt x="483393" y="2679700"/>
                </a:cubicBezTo>
                <a:cubicBezTo>
                  <a:pt x="475814" y="2659489"/>
                  <a:pt x="482667" y="2634161"/>
                  <a:pt x="470693" y="2616200"/>
                </a:cubicBezTo>
                <a:cubicBezTo>
                  <a:pt x="463267" y="2605061"/>
                  <a:pt x="445293" y="2607733"/>
                  <a:pt x="432593" y="2603500"/>
                </a:cubicBezTo>
                <a:cubicBezTo>
                  <a:pt x="424126" y="2590800"/>
                  <a:pt x="416964" y="2577126"/>
                  <a:pt x="407193" y="2565400"/>
                </a:cubicBezTo>
                <a:cubicBezTo>
                  <a:pt x="395695" y="2551602"/>
                  <a:pt x="378004" y="2542894"/>
                  <a:pt x="369093" y="2527300"/>
                </a:cubicBezTo>
                <a:cubicBezTo>
                  <a:pt x="360433" y="2512145"/>
                  <a:pt x="363269" y="2492543"/>
                  <a:pt x="356393" y="2476500"/>
                </a:cubicBezTo>
                <a:cubicBezTo>
                  <a:pt x="350380" y="2462471"/>
                  <a:pt x="337819" y="2452052"/>
                  <a:pt x="330993" y="2438400"/>
                </a:cubicBezTo>
                <a:cubicBezTo>
                  <a:pt x="325006" y="2426426"/>
                  <a:pt x="328746" y="2408663"/>
                  <a:pt x="318293" y="2400300"/>
                </a:cubicBezTo>
                <a:cubicBezTo>
                  <a:pt x="304663" y="2389396"/>
                  <a:pt x="284426" y="2391833"/>
                  <a:pt x="267493" y="2387600"/>
                </a:cubicBezTo>
                <a:cubicBezTo>
                  <a:pt x="263260" y="2349500"/>
                  <a:pt x="261095" y="2311113"/>
                  <a:pt x="254793" y="2273300"/>
                </a:cubicBezTo>
                <a:cubicBezTo>
                  <a:pt x="252592" y="2260095"/>
                  <a:pt x="250312" y="2245767"/>
                  <a:pt x="242093" y="2235200"/>
                </a:cubicBezTo>
                <a:cubicBezTo>
                  <a:pt x="220040" y="2206846"/>
                  <a:pt x="191293" y="2184400"/>
                  <a:pt x="165893" y="2159000"/>
                </a:cubicBezTo>
                <a:cubicBezTo>
                  <a:pt x="153193" y="2146300"/>
                  <a:pt x="137756" y="2135844"/>
                  <a:pt x="127793" y="2120900"/>
                </a:cubicBezTo>
                <a:lnTo>
                  <a:pt x="102393" y="2082800"/>
                </a:lnTo>
                <a:cubicBezTo>
                  <a:pt x="98160" y="2040467"/>
                  <a:pt x="96162" y="1997850"/>
                  <a:pt x="89693" y="1955800"/>
                </a:cubicBezTo>
                <a:cubicBezTo>
                  <a:pt x="87657" y="1942569"/>
                  <a:pt x="79897" y="1930768"/>
                  <a:pt x="76993" y="1917700"/>
                </a:cubicBezTo>
                <a:cubicBezTo>
                  <a:pt x="71407" y="1892563"/>
                  <a:pt x="68899" y="1866835"/>
                  <a:pt x="64293" y="1841500"/>
                </a:cubicBezTo>
                <a:cubicBezTo>
                  <a:pt x="60432" y="1820262"/>
                  <a:pt x="61246" y="1797307"/>
                  <a:pt x="51593" y="1778000"/>
                </a:cubicBezTo>
                <a:cubicBezTo>
                  <a:pt x="43561" y="1761936"/>
                  <a:pt x="26193" y="1752600"/>
                  <a:pt x="13493" y="1739900"/>
                </a:cubicBezTo>
                <a:cubicBezTo>
                  <a:pt x="9260" y="1722967"/>
                  <a:pt x="0" y="1706536"/>
                  <a:pt x="793" y="1689100"/>
                </a:cubicBezTo>
                <a:cubicBezTo>
                  <a:pt x="5202" y="1592098"/>
                  <a:pt x="12816" y="1500971"/>
                  <a:pt x="38893" y="1409700"/>
                </a:cubicBezTo>
                <a:cubicBezTo>
                  <a:pt x="42571" y="1396828"/>
                  <a:pt x="47360" y="1384300"/>
                  <a:pt x="51593" y="1371600"/>
                </a:cubicBezTo>
                <a:cubicBezTo>
                  <a:pt x="53485" y="1343215"/>
                  <a:pt x="71970" y="1056185"/>
                  <a:pt x="76993" y="1016000"/>
                </a:cubicBezTo>
                <a:cubicBezTo>
                  <a:pt x="78653" y="1002716"/>
                  <a:pt x="86015" y="990772"/>
                  <a:pt x="89693" y="977900"/>
                </a:cubicBezTo>
                <a:cubicBezTo>
                  <a:pt x="94488" y="961117"/>
                  <a:pt x="97377" y="943818"/>
                  <a:pt x="102393" y="927100"/>
                </a:cubicBezTo>
                <a:cubicBezTo>
                  <a:pt x="110086" y="901455"/>
                  <a:pt x="119326" y="876300"/>
                  <a:pt x="127793" y="850900"/>
                </a:cubicBezTo>
                <a:cubicBezTo>
                  <a:pt x="132026" y="838200"/>
                  <a:pt x="137246" y="825787"/>
                  <a:pt x="140493" y="812800"/>
                </a:cubicBezTo>
                <a:cubicBezTo>
                  <a:pt x="147592" y="784403"/>
                  <a:pt x="166225" y="704352"/>
                  <a:pt x="178593" y="685800"/>
                </a:cubicBezTo>
                <a:cubicBezTo>
                  <a:pt x="195526" y="660400"/>
                  <a:pt x="219740" y="638560"/>
                  <a:pt x="229393" y="609600"/>
                </a:cubicBezTo>
                <a:lnTo>
                  <a:pt x="254793" y="533400"/>
                </a:lnTo>
                <a:cubicBezTo>
                  <a:pt x="266392" y="498602"/>
                  <a:pt x="266825" y="486164"/>
                  <a:pt x="292893" y="457200"/>
                </a:cubicBezTo>
                <a:cubicBezTo>
                  <a:pt x="320928" y="426050"/>
                  <a:pt x="381793" y="368300"/>
                  <a:pt x="381793" y="368300"/>
                </a:cubicBezTo>
                <a:cubicBezTo>
                  <a:pt x="423808" y="242254"/>
                  <a:pt x="353316" y="434798"/>
                  <a:pt x="432593" y="292100"/>
                </a:cubicBezTo>
                <a:cubicBezTo>
                  <a:pt x="441111" y="276768"/>
                  <a:pt x="455517" y="195222"/>
                  <a:pt x="483393" y="177800"/>
                </a:cubicBezTo>
                <a:cubicBezTo>
                  <a:pt x="506097" y="163610"/>
                  <a:pt x="534193" y="160867"/>
                  <a:pt x="559593" y="152400"/>
                </a:cubicBezTo>
                <a:lnTo>
                  <a:pt x="597693" y="139700"/>
                </a:lnTo>
                <a:cubicBezTo>
                  <a:pt x="621619" y="115774"/>
                  <a:pt x="642067" y="90345"/>
                  <a:pt x="673893" y="76200"/>
                </a:cubicBezTo>
                <a:cubicBezTo>
                  <a:pt x="698359" y="65326"/>
                  <a:pt x="750093" y="50800"/>
                  <a:pt x="750093" y="50800"/>
                </a:cubicBezTo>
                <a:cubicBezTo>
                  <a:pt x="758560" y="38100"/>
                  <a:pt x="763574" y="22235"/>
                  <a:pt x="775493" y="12700"/>
                </a:cubicBezTo>
                <a:cubicBezTo>
                  <a:pt x="785946" y="4337"/>
                  <a:pt x="813593" y="0"/>
                  <a:pt x="813593" y="0"/>
                </a:cubicBez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avec flèche 19"/>
          <p:cNvCxnSpPr/>
          <p:nvPr/>
        </p:nvCxnSpPr>
        <p:spPr>
          <a:xfrm>
            <a:off x="6172200" y="88900"/>
            <a:ext cx="381000" cy="368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6172200" y="457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mtClean="0">
                <a:latin typeface="Wingdings"/>
                <a:ea typeface="Wingdings"/>
                <a:cs typeface="Wingdings"/>
              </a:rPr>
              <a:t>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ChangeArrowheads="1" noChangeShapeType="1"/>
          </p:cNvSpPr>
          <p:nvPr/>
        </p:nvSpPr>
        <p:spPr bwMode="auto">
          <a:xfrm>
            <a:off x="1828800" y="228600"/>
            <a:ext cx="55626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40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Conjugaison du conditionnel présent</a:t>
            </a:r>
            <a:endParaRPr lang="fr-FR" sz="40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81000" y="752475"/>
            <a:ext cx="8382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la conjugaison du conditionnel présent pour le radical (base) verbal est EXACTEMENT la même que pour le futur simple (verbes irrégulier aussi.)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762000" y="2561034"/>
            <a:ext cx="21336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prendre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finir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aimer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aller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partir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mettre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76200" y="1952803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on part de l’infinitif :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819400" y="2637234"/>
            <a:ext cx="29718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err="1" smtClean="0">
                <a:solidFill>
                  <a:srgbClr val="FF0000"/>
                </a:solidFill>
              </a:rPr>
              <a:t>prendr</a:t>
            </a:r>
            <a:endParaRPr lang="fr-FR" sz="2400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finir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aimer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err="1" smtClean="0">
                <a:solidFill>
                  <a:srgbClr val="FF0000"/>
                </a:solidFill>
              </a:rPr>
              <a:t>ir</a:t>
            </a:r>
            <a:endParaRPr lang="fr-FR" sz="2400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partir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err="1" smtClean="0">
                <a:solidFill>
                  <a:srgbClr val="FF0000"/>
                </a:solidFill>
              </a:rPr>
              <a:t>mettr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43600" y="2713434"/>
            <a:ext cx="24384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je </a:t>
            </a:r>
            <a:r>
              <a:rPr lang="fr-FR" sz="2400" dirty="0" smtClean="0">
                <a:solidFill>
                  <a:srgbClr val="FF0000"/>
                </a:solidFill>
              </a:rPr>
              <a:t>prendr</a:t>
            </a:r>
            <a:r>
              <a:rPr lang="fr-FR" sz="2400" dirty="0" smtClean="0">
                <a:solidFill>
                  <a:srgbClr val="008000"/>
                </a:solidFill>
              </a:rPr>
              <a:t>ais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tu finir</a:t>
            </a:r>
            <a:r>
              <a:rPr lang="fr-FR" sz="2400" dirty="0" smtClean="0">
                <a:solidFill>
                  <a:srgbClr val="008000"/>
                </a:solidFill>
              </a:rPr>
              <a:t>ais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il aimer</a:t>
            </a:r>
            <a:r>
              <a:rPr lang="fr-FR" sz="2400" dirty="0" smtClean="0">
                <a:solidFill>
                  <a:srgbClr val="008000"/>
                </a:solidFill>
              </a:rPr>
              <a:t>ait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nous</a:t>
            </a:r>
            <a:r>
              <a:rPr lang="fr-FR" sz="2400" dirty="0" smtClean="0">
                <a:solidFill>
                  <a:srgbClr val="FF0000"/>
                </a:solidFill>
              </a:rPr>
              <a:t> ir</a:t>
            </a:r>
            <a:r>
              <a:rPr lang="fr-FR" sz="2400" dirty="0" smtClean="0">
                <a:solidFill>
                  <a:srgbClr val="008000"/>
                </a:solidFill>
              </a:rPr>
              <a:t>ions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vous partir</a:t>
            </a:r>
            <a:r>
              <a:rPr lang="fr-FR" sz="2400" dirty="0" smtClean="0">
                <a:solidFill>
                  <a:srgbClr val="008000"/>
                </a:solidFill>
              </a:rPr>
              <a:t>iez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elles</a:t>
            </a:r>
            <a:r>
              <a:rPr lang="fr-FR" sz="2400" dirty="0" smtClean="0">
                <a:solidFill>
                  <a:srgbClr val="FF0000"/>
                </a:solidFill>
              </a:rPr>
              <a:t> mettr</a:t>
            </a:r>
            <a:r>
              <a:rPr lang="fr-FR" sz="2400" dirty="0" smtClean="0">
                <a:solidFill>
                  <a:srgbClr val="008000"/>
                </a:solidFill>
              </a:rPr>
              <a:t>aient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590800" y="2281535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on obtient les bases: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5791200" y="1676400"/>
            <a:ext cx="335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et on ajoute les terminaisons de l’imparfait.</a:t>
            </a:r>
            <a:endParaRPr lang="fr-FR" sz="2400" dirty="0"/>
          </a:p>
        </p:txBody>
      </p:sp>
      <p:sp>
        <p:nvSpPr>
          <p:cNvPr id="10" name="Chevron 9"/>
          <p:cNvSpPr/>
          <p:nvPr/>
        </p:nvSpPr>
        <p:spPr>
          <a:xfrm>
            <a:off x="1828800" y="3505200"/>
            <a:ext cx="990600" cy="167640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572000" y="3657600"/>
            <a:ext cx="990600" cy="167640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828800" y="1744682"/>
            <a:ext cx="5562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ATTENTION A NE PAS CONFONDRE AVEC LE FUTUR SIMPLE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je </a:t>
            </a:r>
            <a:r>
              <a:rPr lang="fr-FR" sz="2400" dirty="0" smtClean="0">
                <a:solidFill>
                  <a:srgbClr val="FF0000"/>
                </a:solidFill>
              </a:rPr>
              <a:t>prendr</a:t>
            </a:r>
            <a:r>
              <a:rPr lang="fr-FR" sz="2400" dirty="0" smtClean="0">
                <a:solidFill>
                  <a:srgbClr val="008000"/>
                </a:solidFill>
              </a:rPr>
              <a:t>ai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tu finir</a:t>
            </a:r>
            <a:r>
              <a:rPr lang="fr-FR" sz="2400" dirty="0" smtClean="0">
                <a:solidFill>
                  <a:srgbClr val="008000"/>
                </a:solidFill>
              </a:rPr>
              <a:t>a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il aimer</a:t>
            </a:r>
            <a:r>
              <a:rPr lang="fr-FR" sz="2400" dirty="0" smtClean="0">
                <a:solidFill>
                  <a:srgbClr val="008000"/>
                </a:solidFill>
              </a:rPr>
              <a:t>a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nous</a:t>
            </a:r>
            <a:r>
              <a:rPr lang="fr-FR" sz="2400" dirty="0" smtClean="0">
                <a:solidFill>
                  <a:srgbClr val="FF0000"/>
                </a:solidFill>
              </a:rPr>
              <a:t> ir</a:t>
            </a:r>
            <a:r>
              <a:rPr lang="fr-FR" sz="2400" dirty="0" smtClean="0">
                <a:solidFill>
                  <a:srgbClr val="008000"/>
                </a:solidFill>
              </a:rPr>
              <a:t>ons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vous partir</a:t>
            </a:r>
            <a:r>
              <a:rPr lang="fr-FR" sz="2400" dirty="0" smtClean="0">
                <a:solidFill>
                  <a:srgbClr val="008000"/>
                </a:solidFill>
              </a:rPr>
              <a:t>ez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elles</a:t>
            </a:r>
            <a:r>
              <a:rPr lang="fr-FR" sz="2400" dirty="0" smtClean="0">
                <a:solidFill>
                  <a:srgbClr val="FF0000"/>
                </a:solidFill>
              </a:rPr>
              <a:t> mettr</a:t>
            </a:r>
            <a:r>
              <a:rPr lang="fr-FR" sz="2400" dirty="0" smtClean="0">
                <a:solidFill>
                  <a:srgbClr val="008000"/>
                </a:solidFill>
              </a:rPr>
              <a:t>ont</a:t>
            </a:r>
            <a:endParaRPr lang="fr-FR" sz="24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1"/>
      <p:bldP spid="9" grpId="0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685800"/>
            <a:ext cx="9144000" cy="594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b="1" dirty="0" smtClean="0"/>
              <a:t>Pouvoir </a:t>
            </a:r>
            <a:r>
              <a:rPr lang="fr-FR" sz="1600" dirty="0" err="1" smtClean="0"/>
              <a:t>-___________vous</a:t>
            </a:r>
            <a:r>
              <a:rPr lang="fr-FR" sz="1600" dirty="0" smtClean="0"/>
              <a:t> avoir la gentillesse de ne pas garer votre voiture devant mon garage ?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b="1" dirty="0" smtClean="0"/>
              <a:t>Avoir ______________</a:t>
            </a:r>
            <a:r>
              <a:rPr lang="fr-FR" sz="1600" dirty="0" smtClean="0"/>
              <a:t>-vous l’amabilité de répéter ce que vous m’avez dit ?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J’</a:t>
            </a:r>
            <a:r>
              <a:rPr lang="fr-FR" sz="1600" b="1" dirty="0" smtClean="0"/>
              <a:t>aimer ___________________</a:t>
            </a:r>
            <a:r>
              <a:rPr lang="fr-FR" sz="1600" dirty="0" smtClean="0"/>
              <a:t> tellement être médecin !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Je </a:t>
            </a:r>
            <a:r>
              <a:rPr lang="fr-FR" sz="1600" b="1" dirty="0" smtClean="0"/>
              <a:t>vouloir ______________</a:t>
            </a:r>
            <a:r>
              <a:rPr lang="fr-FR" sz="1600" dirty="0" smtClean="0"/>
              <a:t> 1 kilo de carottes et 3 litres de lait, s’il vous plaît.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Si j’étais riche, je m’</a:t>
            </a:r>
            <a:r>
              <a:rPr lang="fr-FR" sz="1600" b="1" dirty="0" smtClean="0"/>
              <a:t>arrêter</a:t>
            </a:r>
            <a:r>
              <a:rPr lang="fr-FR" sz="1600" dirty="0" smtClean="0"/>
              <a:t> __________de travailler et je </a:t>
            </a:r>
            <a:r>
              <a:rPr lang="fr-FR" sz="1600" b="1" dirty="0" smtClean="0"/>
              <a:t>partir ___________</a:t>
            </a:r>
            <a:r>
              <a:rPr lang="fr-FR" sz="1600" dirty="0" smtClean="0"/>
              <a:t> en voyage.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Sans vos lunettes, vous </a:t>
            </a:r>
            <a:r>
              <a:rPr lang="fr-FR" sz="1600" b="1" dirty="0" smtClean="0"/>
              <a:t>paraître</a:t>
            </a:r>
            <a:r>
              <a:rPr lang="fr-FR" sz="1600" dirty="0" smtClean="0"/>
              <a:t> ___________________ plus jeune. 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Après le dîner, on </a:t>
            </a:r>
            <a:r>
              <a:rPr lang="fr-FR" sz="1600" b="1" dirty="0" smtClean="0"/>
              <a:t>pouvoir ________</a:t>
            </a:r>
            <a:r>
              <a:rPr lang="fr-FR" sz="1600" dirty="0" smtClean="0"/>
              <a:t> aller au cinéma, qu’est-ce que tu en penses ? »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Si les poissons pouvaient parler, ils vous </a:t>
            </a:r>
            <a:r>
              <a:rPr lang="fr-FR" sz="1600" b="1" dirty="0" smtClean="0"/>
              <a:t>conseiller ______________</a:t>
            </a:r>
            <a:r>
              <a:rPr lang="fr-FR" sz="1600" dirty="0" smtClean="0"/>
              <a:t> HYKRO ! (publicité)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Avec une meilleure prononciation, elle </a:t>
            </a:r>
            <a:r>
              <a:rPr lang="fr-FR" sz="1600" b="1" dirty="0" smtClean="0"/>
              <a:t>pouvoir ____________</a:t>
            </a:r>
            <a:r>
              <a:rPr lang="fr-FR" sz="1600" dirty="0" smtClean="0"/>
              <a:t> devenir secrétaire bilingue.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Votre santé ne s’améliore pas : vous </a:t>
            </a:r>
            <a:r>
              <a:rPr lang="fr-FR" sz="1600" b="1" dirty="0" smtClean="0"/>
              <a:t>devoir _____________</a:t>
            </a:r>
            <a:r>
              <a:rPr lang="fr-FR" sz="1600" dirty="0" smtClean="0"/>
              <a:t> essayer un autre médicament.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Demain, si tu voulais, nous </a:t>
            </a:r>
            <a:r>
              <a:rPr lang="fr-FR" sz="1600" b="1" dirty="0" smtClean="0"/>
              <a:t>aller _________________</a:t>
            </a:r>
            <a:r>
              <a:rPr lang="fr-FR" sz="1600" dirty="0" smtClean="0"/>
              <a:t> à Bordeaux.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Ce </a:t>
            </a:r>
            <a:r>
              <a:rPr lang="fr-FR" sz="1600" b="1" dirty="0" smtClean="0"/>
              <a:t>être ______________</a:t>
            </a:r>
            <a:r>
              <a:rPr lang="fr-FR" sz="1600" dirty="0" smtClean="0"/>
              <a:t> bien si tu téléphonais à tes parents, non ?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b="1" dirty="0" smtClean="0"/>
              <a:t>être ________________</a:t>
            </a:r>
            <a:r>
              <a:rPr lang="fr-FR" sz="1600" dirty="0" smtClean="0"/>
              <a:t>-vous assez aimable pour m’apporter le courrier ?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Les chats </a:t>
            </a:r>
            <a:r>
              <a:rPr lang="fr-FR" sz="1600" b="1" dirty="0" smtClean="0"/>
              <a:t>acheter ________________</a:t>
            </a:r>
            <a:r>
              <a:rPr lang="fr-FR" sz="1600" dirty="0" err="1" smtClean="0"/>
              <a:t>Whiskas</a:t>
            </a:r>
            <a:r>
              <a:rPr lang="fr-FR" sz="1600" dirty="0" smtClean="0"/>
              <a:t>… </a:t>
            </a:r>
            <a:r>
              <a:rPr lang="fr-FR" sz="1200" dirty="0" smtClean="0"/>
              <a:t>(publicité pour un produit alimentaire pour chats)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 startAt="2"/>
            </a:pPr>
            <a:r>
              <a:rPr lang="fr-FR" sz="1600" dirty="0" smtClean="0"/>
              <a:t>Dimanche, nous </a:t>
            </a:r>
            <a:r>
              <a:rPr lang="fr-FR" sz="1600" b="1" dirty="0" smtClean="0"/>
              <a:t>pouvoir ___________</a:t>
            </a:r>
            <a:r>
              <a:rPr lang="fr-FR" sz="1600" dirty="0" smtClean="0"/>
              <a:t> repeindre la chambre, qu’est-ce que tu en penses ?</a:t>
            </a:r>
            <a:endParaRPr lang="fr-FR" sz="1600" dirty="0"/>
          </a:p>
        </p:txBody>
      </p:sp>
      <p:sp>
        <p:nvSpPr>
          <p:cNvPr id="4" name="ZoneTexte 3"/>
          <p:cNvSpPr txBox="1"/>
          <p:nvPr/>
        </p:nvSpPr>
        <p:spPr>
          <a:xfrm>
            <a:off x="1295400" y="59049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Pourriez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22531" name="WordArt 3"/>
          <p:cNvSpPr>
            <a:spLocks noChangeArrowheads="1" noChangeShapeType="1"/>
          </p:cNvSpPr>
          <p:nvPr/>
        </p:nvSpPr>
        <p:spPr bwMode="auto">
          <a:xfrm>
            <a:off x="227012" y="665163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D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295400" y="9861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Auriez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WordArt 3"/>
          <p:cNvSpPr>
            <a:spLocks noChangeArrowheads="1" noChangeShapeType="1"/>
          </p:cNvSpPr>
          <p:nvPr/>
        </p:nvSpPr>
        <p:spPr bwMode="auto">
          <a:xfrm>
            <a:off x="228600" y="10668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C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447800" y="13671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aimerais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WordArt 3"/>
          <p:cNvSpPr>
            <a:spLocks noChangeArrowheads="1" noChangeShapeType="1"/>
          </p:cNvSpPr>
          <p:nvPr/>
        </p:nvSpPr>
        <p:spPr bwMode="auto">
          <a:xfrm>
            <a:off x="228600" y="14478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B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600200" y="17481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voudrais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WordArt 3"/>
          <p:cNvSpPr>
            <a:spLocks noChangeArrowheads="1" noChangeShapeType="1"/>
          </p:cNvSpPr>
          <p:nvPr/>
        </p:nvSpPr>
        <p:spPr bwMode="auto">
          <a:xfrm>
            <a:off x="228600" y="18288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C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667000" y="2205335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arrêterais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791200" y="219069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partirais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6" name="WordArt 3"/>
          <p:cNvSpPr>
            <a:spLocks noChangeArrowheads="1" noChangeShapeType="1"/>
          </p:cNvSpPr>
          <p:nvPr/>
        </p:nvSpPr>
        <p:spPr bwMode="auto">
          <a:xfrm>
            <a:off x="228600" y="22860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A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276600" y="25863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paraîtriez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8" name="WordArt 3"/>
          <p:cNvSpPr>
            <a:spLocks noChangeArrowheads="1" noChangeShapeType="1"/>
          </p:cNvSpPr>
          <p:nvPr/>
        </p:nvSpPr>
        <p:spPr bwMode="auto">
          <a:xfrm>
            <a:off x="6170612" y="2667000"/>
            <a:ext cx="993776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A et D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590800" y="302889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pourrait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20" name="WordArt 3"/>
          <p:cNvSpPr>
            <a:spLocks noChangeArrowheads="1" noChangeShapeType="1"/>
          </p:cNvSpPr>
          <p:nvPr/>
        </p:nvSpPr>
        <p:spPr bwMode="auto">
          <a:xfrm>
            <a:off x="304800" y="30480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D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572000" y="3348335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conseilleraient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22" name="WordArt 3"/>
          <p:cNvSpPr>
            <a:spLocks noChangeArrowheads="1" noChangeShapeType="1"/>
          </p:cNvSpPr>
          <p:nvPr/>
        </p:nvSpPr>
        <p:spPr bwMode="auto">
          <a:xfrm>
            <a:off x="304800" y="34290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A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4495800" y="37338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pourrait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5" name="WordArt 3"/>
          <p:cNvSpPr>
            <a:spLocks noChangeArrowheads="1" noChangeShapeType="1"/>
          </p:cNvSpPr>
          <p:nvPr/>
        </p:nvSpPr>
        <p:spPr bwMode="auto">
          <a:xfrm>
            <a:off x="7997824" y="3810000"/>
            <a:ext cx="993776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A et D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4191000" y="41148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devriez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7" name="WordArt 3"/>
          <p:cNvSpPr>
            <a:spLocks noChangeArrowheads="1" noChangeShapeType="1"/>
          </p:cNvSpPr>
          <p:nvPr/>
        </p:nvSpPr>
        <p:spPr bwMode="auto">
          <a:xfrm>
            <a:off x="304800" y="41910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D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3429000" y="45675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irions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9" name="WordArt 3"/>
          <p:cNvSpPr>
            <a:spLocks noChangeArrowheads="1" noChangeShapeType="1"/>
          </p:cNvSpPr>
          <p:nvPr/>
        </p:nvSpPr>
        <p:spPr bwMode="auto">
          <a:xfrm>
            <a:off x="304800" y="45720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D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295400" y="49485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serait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1" name="WordArt 3"/>
          <p:cNvSpPr>
            <a:spLocks noChangeArrowheads="1" noChangeShapeType="1"/>
          </p:cNvSpPr>
          <p:nvPr/>
        </p:nvSpPr>
        <p:spPr bwMode="auto">
          <a:xfrm>
            <a:off x="304800" y="50292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D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447800" y="53295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Seriez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3" name="WordArt 3"/>
          <p:cNvSpPr>
            <a:spLocks noChangeArrowheads="1" noChangeShapeType="1"/>
          </p:cNvSpPr>
          <p:nvPr/>
        </p:nvSpPr>
        <p:spPr bwMode="auto">
          <a:xfrm>
            <a:off x="304800" y="54102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C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2057400" y="5791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achèteraient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35" name="WordArt 3"/>
          <p:cNvSpPr>
            <a:spLocks noChangeArrowheads="1" noChangeShapeType="1"/>
          </p:cNvSpPr>
          <p:nvPr/>
        </p:nvSpPr>
        <p:spPr bwMode="auto">
          <a:xfrm>
            <a:off x="304800" y="57912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A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2438400" y="60960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pourrions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7" name="WordArt 3"/>
          <p:cNvSpPr>
            <a:spLocks noChangeArrowheads="1" noChangeShapeType="1"/>
          </p:cNvSpPr>
          <p:nvPr/>
        </p:nvSpPr>
        <p:spPr bwMode="auto">
          <a:xfrm>
            <a:off x="304800" y="6172200"/>
            <a:ext cx="230188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Cambria"/>
                <a:ea typeface="Cambria"/>
                <a:cs typeface="Cambria"/>
              </a:rPr>
              <a:t>D</a:t>
            </a:r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Cambria"/>
              <a:ea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531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/>
          </p:cNvSpPr>
          <p:nvPr/>
        </p:nvSpPr>
        <p:spPr bwMode="auto">
          <a:xfrm>
            <a:off x="1828800" y="228600"/>
            <a:ext cx="5867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40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Conjugaison du conditionnel passé</a:t>
            </a:r>
            <a:endParaRPr lang="fr-FR" sz="40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90600" y="1295400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/>
                <a:cs typeface="Times New Roman"/>
              </a:rPr>
              <a:t>La conjugaison du conditionnel passé est simple. Il est composé de l’auxiliaire habituel (être ou avoir) suivi du participe passé du verbe conjugué. 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9600" y="3940076"/>
            <a:ext cx="3352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j’aurais</a:t>
            </a:r>
            <a:r>
              <a:rPr lang="fr-FR" dirty="0" smtClean="0"/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fini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tu aurais fini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elle aurait fini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nous aurions fini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vous auriez fini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ils auraient fini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3400" y="31242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/>
                <a:cs typeface="Times New Roman"/>
              </a:rPr>
              <a:t>exemple du verbe finir =&gt; avoir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181600" y="29718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/>
                <a:cs typeface="Times New Roman"/>
              </a:rPr>
              <a:t>exemple du verbe partir =&gt; être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334000" y="3940076"/>
            <a:ext cx="3352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je serais parti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tu serais parti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elle serait partie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nous serions partis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vous seriez parti(</a:t>
            </a:r>
            <a:r>
              <a:rPr lang="fr-FR" sz="2400" dirty="0" err="1" smtClean="0">
                <a:latin typeface="Times New Roman"/>
                <a:cs typeface="Times New Roman"/>
              </a:rPr>
              <a:t>e-s</a:t>
            </a:r>
            <a:r>
              <a:rPr lang="fr-FR" sz="2400" dirty="0" smtClean="0">
                <a:latin typeface="Times New Roman"/>
                <a:cs typeface="Times New Roman"/>
              </a:rPr>
              <a:t>)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ils seraient partis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1262</Words>
  <Application>Microsoft Office PowerPoint</Application>
  <PresentationFormat>Présentation à l'écran (4:3)</PresentationFormat>
  <Paragraphs>211</Paragraphs>
  <Slides>12</Slides>
  <Notes>0</Notes>
  <HiddenSlides>0</HiddenSlides>
  <MMClips>0</MMClips>
  <ScaleCrop>false</ScaleCrop>
  <HeadingPairs>
    <vt:vector size="6" baseType="variant">
      <vt:variant>
        <vt:lpstr>Modèle de conception</vt:lpstr>
      </vt:variant>
      <vt:variant>
        <vt:i4>1</vt:i4>
      </vt:variant>
      <vt:variant>
        <vt:lpstr>Liaisons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Thème Office</vt:lpstr>
      <vt:lpstr>???</vt:lpstr>
      <vt:lpstr>???</vt:lpstr>
      <vt:lpstr>Impératif, conditionnel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Bruno le Mière</dc:creator>
  <cp:lastModifiedBy>Bruno le Mière</cp:lastModifiedBy>
  <cp:revision>23</cp:revision>
  <dcterms:created xsi:type="dcterms:W3CDTF">2019-10-27T10:29:01Z</dcterms:created>
  <dcterms:modified xsi:type="dcterms:W3CDTF">2019-10-27T10:37:53Z</dcterms:modified>
</cp:coreProperties>
</file>