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66" r:id="rId4"/>
    <p:sldId id="267" r:id="rId5"/>
    <p:sldId id="262" r:id="rId6"/>
    <p:sldId id="263" r:id="rId7"/>
    <p:sldId id="264" r:id="rId8"/>
    <p:sldId id="265" r:id="rId9"/>
    <p:sldId id="268" r:id="rId1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4" d="100"/>
          <a:sy n="74" d="100"/>
        </p:scale>
        <p:origin x="-12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A8C68-74D7-6844-BF9E-B0C1EBD2FB38}" type="datetimeFigureOut">
              <a:rPr lang="fr-FR" smtClean="0"/>
              <a:pPr/>
              <a:t>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D3139-27D8-2846-8FB2-28437FE733D3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3" Type="http://schemas.openxmlformats.org/officeDocument/2006/relationships/oleObject" Target="LEMIERE8914:COURS%20BORDEAUX:2016%202017:franc%CC%A7ais%20ge%CC%81ne%CC%81ral:grammaire:1er%20semestre:s%2042%20structures%20hypothe%CC%81tiques:01%20observation.docx!OLE_LINK1" TargetMode="Externa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L’hypothèse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Ah, si j’aurais su, j’aurais pas venu!!!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0" y="0"/>
          <a:ext cx="9144000" cy="2851215"/>
        </p:xfrm>
        <a:graphic>
          <a:graphicData uri="http://schemas.openxmlformats.org/presentationml/2006/ole">
            <p:oleObj spid="_x0000_s5122" name="Document" r:id="rId3" imgW="7391128" imgH="4648029" progId="Word.Document.12">
              <p:link updateAutomatic="1"/>
            </p:oleObj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76200" y="28956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groupe 1 : si + imparfait 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>
                <a:latin typeface="Wingdings"/>
                <a:ea typeface="Wingdings"/>
                <a:cs typeface="Wingdings"/>
              </a:rPr>
              <a:t> 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conditionnel présent  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phrases 1,7  </a:t>
            </a:r>
            <a:endParaRPr lang="fr-FR" sz="2400" dirty="0">
              <a:latin typeface="+mj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6200" y="3348335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groupe 2 : si + présent   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futur simple/</a:t>
            </a:r>
            <a:r>
              <a:rPr lang="fr-FR" sz="2400" dirty="0" err="1" smtClean="0">
                <a:latin typeface="+mj-lt"/>
                <a:ea typeface="Wingdings"/>
                <a:cs typeface="Wingdings"/>
              </a:rPr>
              <a:t>proche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phrases 2, 5,9   </a:t>
            </a:r>
            <a:endParaRPr lang="fr-FR" sz="2400" dirty="0"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6200" y="3805535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groupe 3 : si + présent   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présent 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phrases 3, 6   </a:t>
            </a:r>
            <a:endParaRPr lang="fr-FR" sz="2400" dirty="0"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4262735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groupe 4 : si + plus que </a:t>
            </a:r>
            <a:r>
              <a:rPr lang="fr-FR" sz="2400" dirty="0" err="1" smtClean="0"/>
              <a:t>parfait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latin typeface="+mj-lt"/>
                <a:ea typeface="Wingdings"/>
                <a:cs typeface="Wingdings"/>
              </a:rPr>
              <a:t>conditionnel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 passé 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latin typeface="+mj-lt"/>
                <a:ea typeface="Wingdings"/>
                <a:cs typeface="Wingdings"/>
              </a:rPr>
              <a:t>phrases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 4, 8   </a:t>
            </a:r>
            <a:endParaRPr lang="fr-FR" sz="2400" dirty="0"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-76200" y="50292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les phrases où l’hypothèse peut le plus se réaliser 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smtClean="0">
                <a:latin typeface="+mj-lt"/>
                <a:ea typeface="Wingdings"/>
                <a:cs typeface="Wingdings"/>
              </a:rPr>
              <a:t> 2,3,5,6 et 9</a:t>
            </a:r>
            <a:endParaRPr lang="fr-FR" sz="2400" dirty="0"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-152400" y="5558135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les phrases où l’hypothèse peut le moins se réaliser </a:t>
            </a:r>
            <a:r>
              <a:rPr lang="fr-FR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400" smtClean="0">
                <a:latin typeface="+mj-lt"/>
                <a:ea typeface="Wingdings"/>
                <a:cs typeface="Wingdings"/>
              </a:rPr>
              <a:t> 4, 7 et 8</a:t>
            </a:r>
            <a:endParaRPr lang="fr-FR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fr-FR" dirty="0" smtClean="0"/>
              <a:t>si et l’hypothèse sur le futur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7200" y="9906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Quand on veut faire </a:t>
            </a:r>
            <a:r>
              <a:rPr lang="fr-FR" sz="2400" u="sng" dirty="0" smtClean="0"/>
              <a:t>une hypothèse sur le futur avec si</a:t>
            </a:r>
            <a:r>
              <a:rPr lang="fr-FR" sz="2400" dirty="0" smtClean="0"/>
              <a:t>, on utilise cette structure: </a:t>
            </a:r>
            <a:r>
              <a:rPr lang="fr-FR" sz="2400" b="1" dirty="0" smtClean="0"/>
              <a:t>si + présent </a:t>
            </a:r>
            <a:r>
              <a:rPr lang="fr-FR" sz="2400" dirty="0" smtClean="0"/>
              <a:t>= </a:t>
            </a:r>
            <a:r>
              <a:rPr lang="fr-FR" sz="2400" b="1" dirty="0" smtClean="0"/>
              <a:t>futur </a:t>
            </a:r>
            <a:r>
              <a:rPr lang="fr-FR" sz="2400" dirty="0" smtClean="0"/>
              <a:t>simple ou proche.</a:t>
            </a:r>
          </a:p>
          <a:p>
            <a:r>
              <a:rPr lang="fr-FR" sz="2400" dirty="0" smtClean="0"/>
              <a:t>exemple: s’il </a:t>
            </a:r>
            <a:r>
              <a:rPr lang="fr-FR" sz="2400" u="sng" dirty="0" smtClean="0"/>
              <a:t>pleut</a:t>
            </a:r>
            <a:r>
              <a:rPr lang="fr-FR" sz="2400" dirty="0" smtClean="0"/>
              <a:t> la semaine prochaine, je </a:t>
            </a:r>
            <a:r>
              <a:rPr lang="fr-FR" sz="2400" u="sng" dirty="0" smtClean="0"/>
              <a:t>vais prendre </a:t>
            </a:r>
            <a:r>
              <a:rPr lang="fr-FR" sz="2400" dirty="0" smtClean="0"/>
              <a:t>le tram</a:t>
            </a:r>
          </a:p>
          <a:p>
            <a:r>
              <a:rPr lang="fr-FR" sz="2400" dirty="0" smtClean="0"/>
              <a:t>                  si on </a:t>
            </a:r>
            <a:r>
              <a:rPr lang="fr-FR" sz="2400" u="sng" dirty="0" smtClean="0"/>
              <a:t>est</a:t>
            </a:r>
            <a:r>
              <a:rPr lang="fr-FR" sz="2400" dirty="0" smtClean="0"/>
              <a:t> fatigué demain, on </a:t>
            </a:r>
            <a:r>
              <a:rPr lang="fr-FR" sz="2400" u="sng" dirty="0" smtClean="0"/>
              <a:t>partira</a:t>
            </a:r>
            <a:r>
              <a:rPr lang="fr-FR" sz="2400" dirty="0" smtClean="0"/>
              <a:t>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7200" y="266700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erreur souvent faite </a:t>
            </a:r>
            <a:r>
              <a:rPr lang="fr-FR" sz="2400" u="sng" dirty="0" smtClean="0"/>
              <a:t>par tous les apprenants </a:t>
            </a:r>
            <a:r>
              <a:rPr lang="fr-FR" sz="2400" dirty="0" smtClean="0"/>
              <a:t>du français: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si tu 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strike="sngStrike" dirty="0" smtClean="0">
                <a:solidFill>
                  <a:srgbClr val="FF0000"/>
                </a:solidFill>
              </a:rPr>
              <a:t>partiras 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demain, elle sera triste </a:t>
            </a:r>
            <a:r>
              <a:rPr lang="fr-FR" sz="2400" dirty="0" smtClean="0"/>
              <a:t>:</a:t>
            </a:r>
          </a:p>
          <a:p>
            <a:r>
              <a:rPr lang="fr-FR" sz="2400" dirty="0" smtClean="0">
                <a:solidFill>
                  <a:srgbClr val="008000"/>
                </a:solidFill>
              </a:rPr>
              <a:t>si tu pars demain, elle sera triste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685800" y="4572000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fr-FR" u="sng" dirty="0" smtClean="0"/>
              <a:t>dans la structure si + présent = présent ou passé composé</a:t>
            </a:r>
            <a:r>
              <a:rPr lang="fr-FR" dirty="0" smtClean="0"/>
              <a:t>, « si » signifie une généralité et pas une hypothèse, « si = quand »</a:t>
            </a:r>
          </a:p>
          <a:p>
            <a:pPr marL="342900" indent="-342900" algn="ctr"/>
            <a:r>
              <a:rPr lang="fr-FR" dirty="0" smtClean="0">
                <a:latin typeface="Comic Sans MS"/>
                <a:cs typeface="Comic Sans MS"/>
              </a:rPr>
              <a:t>si on fait trop la fête, on est fatigué.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09600" y="5477470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u="sng" dirty="0" smtClean="0"/>
              <a:t>2)   dans la structure si + présent = impératif</a:t>
            </a:r>
            <a:r>
              <a:rPr lang="fr-FR" dirty="0" smtClean="0"/>
              <a:t>, « si » signifie une recommandation (un conseil) et pas une hypothèse, « si = quand »</a:t>
            </a:r>
          </a:p>
          <a:p>
            <a:pPr marL="342900" indent="-342900" algn="ctr"/>
            <a:r>
              <a:rPr lang="fr-FR" dirty="0" smtClean="0">
                <a:latin typeface="Comic Sans MS"/>
                <a:cs typeface="Comic Sans MS"/>
              </a:rPr>
              <a:t>si vous circulez à Bordeaux à vélo, faites très attention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057400" y="5105400"/>
            <a:ext cx="792000" cy="370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omic Sans MS"/>
                <a:cs typeface="Comic Sans MS"/>
              </a:rPr>
              <a:t>quand</a:t>
            </a:r>
            <a:endParaRPr lang="fr-FR" dirty="0">
              <a:latin typeface="Comic Sans MS"/>
              <a:cs typeface="Comic Sans M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228600" y="3581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 qui n’est pas l’hypothèse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l’hypothèse sur présent et le passé avec si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6200" y="838200"/>
            <a:ext cx="899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Quand on veut faire </a:t>
            </a:r>
            <a:r>
              <a:rPr lang="fr-FR" sz="2400" u="sng" dirty="0" smtClean="0"/>
              <a:t>une hypothèse sur le présent</a:t>
            </a:r>
            <a:r>
              <a:rPr lang="fr-FR" sz="2400" dirty="0" smtClean="0"/>
              <a:t> avec si, on utilise cette structure: </a:t>
            </a:r>
            <a:r>
              <a:rPr lang="fr-FR" sz="2400" b="1" dirty="0" smtClean="0"/>
              <a:t>si + imparfait </a:t>
            </a:r>
            <a:r>
              <a:rPr lang="fr-FR" sz="2400" dirty="0" smtClean="0"/>
              <a:t>= </a:t>
            </a:r>
            <a:r>
              <a:rPr lang="fr-FR" sz="2400" b="1" dirty="0" smtClean="0"/>
              <a:t>conditionnel présent</a:t>
            </a:r>
            <a:r>
              <a:rPr lang="fr-FR" sz="2400" dirty="0" smtClean="0"/>
              <a:t>.</a:t>
            </a:r>
          </a:p>
          <a:p>
            <a:r>
              <a:rPr lang="fr-FR" sz="2400" dirty="0" smtClean="0"/>
              <a:t>exemple: </a:t>
            </a:r>
            <a:r>
              <a:rPr lang="fr-FR" sz="2400" i="1" dirty="0" smtClean="0"/>
              <a:t>Je ne suis pas français. Je ne parle pas vraiment bien français.</a:t>
            </a:r>
            <a:endParaRPr lang="fr-FR" sz="2400" dirty="0" smtClean="0"/>
          </a:p>
          <a:p>
            <a:r>
              <a:rPr lang="fr-FR" sz="2400" i="1" dirty="0" smtClean="0"/>
              <a:t>                        Si j'</a:t>
            </a:r>
            <a:r>
              <a:rPr lang="fr-FR" sz="2400" b="1" i="1" dirty="0" smtClean="0"/>
              <a:t>étais</a:t>
            </a:r>
            <a:r>
              <a:rPr lang="fr-FR" sz="2400" i="1" dirty="0" smtClean="0"/>
              <a:t> français, </a:t>
            </a:r>
            <a:r>
              <a:rPr lang="fr-FR" sz="2400" b="1" i="1" dirty="0" smtClean="0"/>
              <a:t>je parlerais</a:t>
            </a:r>
            <a:r>
              <a:rPr lang="fr-FR" sz="2400" i="1" dirty="0" smtClean="0"/>
              <a:t> super bien français.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457200" y="23622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erreur souvent faite </a:t>
            </a:r>
            <a:r>
              <a:rPr lang="fr-FR" sz="2400" u="sng" dirty="0" smtClean="0"/>
              <a:t>par tous les apprenants </a:t>
            </a:r>
            <a:r>
              <a:rPr lang="fr-FR" sz="2400" dirty="0" smtClean="0"/>
              <a:t>du français: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si </a:t>
            </a:r>
            <a:r>
              <a:rPr lang="fr-FR" sz="2400" dirty="0" err="1" smtClean="0">
                <a:solidFill>
                  <a:srgbClr val="FF0000"/>
                </a:solidFill>
              </a:rPr>
              <a:t>je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strike="sngStrike" dirty="0" err="1" smtClean="0">
                <a:solidFill>
                  <a:srgbClr val="FF0000"/>
                </a:solidFill>
              </a:rPr>
              <a:t>serais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français, je parlerais gavé bien le français</a:t>
            </a:r>
            <a:endParaRPr lang="fr-FR" sz="2400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457200" y="316366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l’imparfait « j’étais français » n’a aucune valeur passée = l’imparfait ouvre un monde qui n’existe pas  comme dans « et si on jouait au papa et à la maman »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6200" y="3962400"/>
            <a:ext cx="8991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Quand on veut faire </a:t>
            </a:r>
            <a:r>
              <a:rPr lang="fr-FR" sz="2400" u="sng" dirty="0" smtClean="0"/>
              <a:t>une hypothèse sur le passé </a:t>
            </a:r>
            <a:r>
              <a:rPr lang="fr-FR" sz="2400" dirty="0" smtClean="0"/>
              <a:t>avec si, on utilise cette structure: </a:t>
            </a:r>
            <a:r>
              <a:rPr lang="fr-FR" sz="2400" b="1" dirty="0" smtClean="0"/>
              <a:t>si + plus que parfait </a:t>
            </a:r>
            <a:r>
              <a:rPr lang="fr-FR" sz="2400" dirty="0" smtClean="0"/>
              <a:t>= </a:t>
            </a:r>
            <a:r>
              <a:rPr lang="fr-FR" sz="2400" b="1" dirty="0" smtClean="0"/>
              <a:t>conditionnel passé</a:t>
            </a:r>
            <a:r>
              <a:rPr lang="fr-FR" sz="2400" dirty="0" smtClean="0"/>
              <a:t>.</a:t>
            </a:r>
          </a:p>
          <a:p>
            <a:pPr algn="ctr"/>
            <a:r>
              <a:rPr lang="fr-FR" sz="2400" dirty="0" smtClean="0"/>
              <a:t>exemple: </a:t>
            </a:r>
            <a:r>
              <a:rPr lang="fr-FR" sz="2400" i="1" dirty="0" smtClean="0"/>
              <a:t>Dimanche dernier, il n'a pas fait beau. Je ne suis pas sorti de la journée.</a:t>
            </a:r>
            <a:endParaRPr lang="fr-FR" sz="2400" dirty="0" smtClean="0"/>
          </a:p>
          <a:p>
            <a:pPr algn="ctr"/>
            <a:r>
              <a:rPr lang="fr-FR" sz="2400" i="1" dirty="0" smtClean="0"/>
              <a:t>Dimanche dernier,</a:t>
            </a:r>
            <a:r>
              <a:rPr lang="fr-FR" sz="2400" b="1" i="1" dirty="0" smtClean="0"/>
              <a:t> s'il avait fait</a:t>
            </a:r>
            <a:r>
              <a:rPr lang="fr-FR" sz="2400" i="1" dirty="0" smtClean="0"/>
              <a:t> beau,</a:t>
            </a:r>
            <a:r>
              <a:rPr lang="fr-FR" sz="2400" b="1" i="1" dirty="0" smtClean="0"/>
              <a:t> je serais sorti.</a:t>
            </a:r>
            <a:endParaRPr lang="fr-FR" sz="2400" dirty="0"/>
          </a:p>
        </p:txBody>
      </p:sp>
      <p:sp>
        <p:nvSpPr>
          <p:cNvPr id="10" name="ZoneTexte 9"/>
          <p:cNvSpPr txBox="1"/>
          <p:nvPr/>
        </p:nvSpPr>
        <p:spPr>
          <a:xfrm>
            <a:off x="609600" y="5798403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erreur souvent faite </a:t>
            </a:r>
            <a:r>
              <a:rPr lang="fr-FR" sz="2400" u="sng" dirty="0" smtClean="0"/>
              <a:t>par tous les apprenants </a:t>
            </a:r>
            <a:r>
              <a:rPr lang="fr-FR" sz="2400" dirty="0" smtClean="0"/>
              <a:t>du français:</a:t>
            </a:r>
          </a:p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s’</a:t>
            </a:r>
            <a:r>
              <a:rPr lang="fr-FR" sz="2400" dirty="0" err="1" smtClean="0">
                <a:solidFill>
                  <a:srgbClr val="FF0000"/>
                </a:solidFill>
              </a:rPr>
              <a:t>il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strike="sngStrike" dirty="0" err="1" smtClean="0">
                <a:solidFill>
                  <a:srgbClr val="FF0000"/>
                </a:solidFill>
              </a:rPr>
              <a:t>aurait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fait beau, on serait sortis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76200"/>
            <a:ext cx="4572000" cy="6155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latin typeface="Comic Sans MS"/>
                <a:cs typeface="Comic Sans MS"/>
              </a:rPr>
              <a:t>Et si tu n’ …………………………  pas,</a:t>
            </a:r>
            <a:br>
              <a:rPr lang="fr-FR" sz="2200" dirty="0">
                <a:latin typeface="Comic Sans MS"/>
                <a:cs typeface="Comic Sans MS"/>
              </a:rPr>
            </a:br>
            <a:r>
              <a:rPr lang="fr-FR" sz="2200" dirty="0">
                <a:latin typeface="Comic Sans MS"/>
                <a:cs typeface="Comic Sans MS"/>
              </a:rPr>
              <a:t>Dis-moi pourquoi j' ………………</a:t>
            </a:r>
            <a:r>
              <a:rPr lang="fr-FR" sz="2200" dirty="0" smtClean="0">
                <a:latin typeface="Comic Sans MS"/>
                <a:cs typeface="Comic Sans MS"/>
              </a:rPr>
              <a:t>…</a:t>
            </a:r>
            <a:r>
              <a:rPr lang="fr-FR" sz="1000" dirty="0" smtClean="0">
                <a:latin typeface="Comic Sans MS"/>
                <a:cs typeface="Comic Sans MS"/>
              </a:rPr>
              <a:t>   </a:t>
            </a:r>
            <a:r>
              <a:rPr lang="fr-FR" sz="2400" dirty="0" smtClean="0">
                <a:latin typeface="Comic Sans MS"/>
                <a:cs typeface="Comic Sans MS"/>
              </a:rPr>
              <a:t>(…)</a:t>
            </a:r>
            <a:br>
              <a:rPr lang="fr-FR" sz="2400" dirty="0" smtClean="0">
                <a:latin typeface="Comic Sans MS"/>
                <a:cs typeface="Comic Sans MS"/>
              </a:rPr>
            </a:br>
            <a:r>
              <a:rPr lang="fr-FR" sz="1000" dirty="0" smtClean="0">
                <a:latin typeface="Comic Sans MS"/>
                <a:cs typeface="Comic Sans MS"/>
              </a:rPr>
              <a:t/>
            </a:r>
            <a:br>
              <a:rPr lang="fr-FR" sz="1000" dirty="0" smtClean="0">
                <a:latin typeface="Comic Sans MS"/>
                <a:cs typeface="Comic Sans MS"/>
              </a:rPr>
            </a:br>
            <a:r>
              <a:rPr lang="fr-FR" sz="1000" dirty="0">
                <a:latin typeface="Comic Sans MS"/>
                <a:cs typeface="Comic Sans MS"/>
              </a:rPr>
              <a:t/>
            </a:r>
            <a:br>
              <a:rPr lang="fr-FR" sz="1000" dirty="0">
                <a:latin typeface="Comic Sans MS"/>
                <a:cs typeface="Comic Sans MS"/>
              </a:rPr>
            </a:br>
            <a:r>
              <a:rPr lang="fr-FR" sz="2200" dirty="0">
                <a:latin typeface="Comic Sans MS"/>
                <a:cs typeface="Comic Sans MS"/>
              </a:rPr>
              <a:t>Et si tu n' ……………</a:t>
            </a:r>
            <a:r>
              <a:rPr lang="fr-FR" sz="2200" dirty="0" smtClean="0">
                <a:latin typeface="Comic Sans MS"/>
                <a:cs typeface="Comic Sans MS"/>
              </a:rPr>
              <a:t>…  </a:t>
            </a:r>
            <a:r>
              <a:rPr lang="fr-FR" sz="2200" dirty="0">
                <a:latin typeface="Comic Sans MS"/>
                <a:cs typeface="Comic Sans MS"/>
              </a:rPr>
              <a:t>pas,</a:t>
            </a:r>
            <a:br>
              <a:rPr lang="fr-FR" sz="2200" dirty="0">
                <a:latin typeface="Comic Sans MS"/>
                <a:cs typeface="Comic Sans MS"/>
              </a:rPr>
            </a:br>
            <a:r>
              <a:rPr lang="fr-FR" sz="2200" dirty="0">
                <a:latin typeface="Comic Sans MS"/>
                <a:cs typeface="Comic Sans MS"/>
              </a:rPr>
              <a:t>J' ……………………………  d'inventer l'amour</a:t>
            </a:r>
            <a:r>
              <a:rPr lang="fr-FR" sz="2200" dirty="0" smtClean="0">
                <a:latin typeface="Comic Sans MS"/>
                <a:cs typeface="Comic Sans MS"/>
              </a:rPr>
              <a:t>,</a:t>
            </a:r>
            <a:r>
              <a:rPr lang="fr-FR" sz="2200" dirty="0">
                <a:latin typeface="Comic Sans MS"/>
                <a:cs typeface="Comic Sans MS"/>
              </a:rPr>
              <a:t> </a:t>
            </a:r>
            <a:r>
              <a:rPr lang="fr-FR" sz="2200" dirty="0" smtClean="0">
                <a:latin typeface="Comic Sans MS"/>
                <a:cs typeface="Comic Sans MS"/>
              </a:rPr>
              <a:t>(…)</a:t>
            </a:r>
            <a:r>
              <a:rPr lang="fr-FR" sz="1000" dirty="0" smtClean="0">
                <a:latin typeface="Comic Sans MS"/>
                <a:cs typeface="Comic Sans MS"/>
              </a:rPr>
              <a:t/>
            </a:r>
            <a:br>
              <a:rPr lang="fr-FR" sz="1000" dirty="0" smtClean="0">
                <a:latin typeface="Comic Sans MS"/>
                <a:cs typeface="Comic Sans MS"/>
              </a:rPr>
            </a:br>
            <a:endParaRPr lang="fr-FR" sz="1000" dirty="0" smtClean="0">
              <a:latin typeface="Comic Sans MS"/>
              <a:cs typeface="Comic Sans MS"/>
            </a:endParaRPr>
          </a:p>
          <a:p>
            <a:r>
              <a:rPr lang="fr-FR" sz="1000" dirty="0" smtClean="0">
                <a:latin typeface="Comic Sans MS"/>
                <a:cs typeface="Comic Sans MS"/>
              </a:rPr>
              <a:t/>
            </a:r>
            <a:br>
              <a:rPr lang="fr-FR" sz="1000" dirty="0" smtClean="0">
                <a:latin typeface="Comic Sans MS"/>
                <a:cs typeface="Comic Sans MS"/>
              </a:rPr>
            </a:br>
            <a:r>
              <a:rPr lang="fr-FR" sz="2200" dirty="0">
                <a:latin typeface="Comic Sans MS"/>
                <a:cs typeface="Comic Sans MS"/>
              </a:rPr>
              <a:t>Et si tu n' ……………</a:t>
            </a:r>
            <a:r>
              <a:rPr lang="fr-FR" sz="2200" dirty="0" smtClean="0">
                <a:latin typeface="Comic Sans MS"/>
                <a:cs typeface="Comic Sans MS"/>
              </a:rPr>
              <a:t>… </a:t>
            </a:r>
            <a:r>
              <a:rPr lang="fr-FR" sz="2200" dirty="0">
                <a:latin typeface="Comic Sans MS"/>
                <a:cs typeface="Comic Sans MS"/>
              </a:rPr>
              <a:t>pas,</a:t>
            </a:r>
            <a:br>
              <a:rPr lang="fr-FR" sz="2200" dirty="0">
                <a:latin typeface="Comic Sans MS"/>
                <a:cs typeface="Comic Sans MS"/>
              </a:rPr>
            </a:br>
            <a:r>
              <a:rPr lang="fr-FR" sz="2200" dirty="0">
                <a:latin typeface="Comic Sans MS"/>
                <a:cs typeface="Comic Sans MS"/>
              </a:rPr>
              <a:t>Dis-moi pour qui j' ……………</a:t>
            </a:r>
            <a:r>
              <a:rPr lang="fr-FR" sz="2200" dirty="0" smtClean="0">
                <a:latin typeface="Comic Sans MS"/>
                <a:cs typeface="Comic Sans MS"/>
              </a:rPr>
              <a:t>… </a:t>
            </a:r>
            <a:r>
              <a:rPr lang="fr-FR" sz="2200" dirty="0">
                <a:latin typeface="Comic Sans MS"/>
                <a:cs typeface="Comic Sans MS"/>
              </a:rPr>
              <a:t>.</a:t>
            </a:r>
            <a:br>
              <a:rPr lang="fr-FR" sz="2200" dirty="0">
                <a:latin typeface="Comic Sans MS"/>
                <a:cs typeface="Comic Sans MS"/>
              </a:rPr>
            </a:br>
            <a:r>
              <a:rPr lang="fr-FR" sz="2200" dirty="0">
                <a:latin typeface="Comic Sans MS"/>
                <a:cs typeface="Comic Sans MS"/>
              </a:rPr>
              <a:t>Des passantes endormies dans mes bras</a:t>
            </a:r>
            <a:br>
              <a:rPr lang="fr-FR" sz="2200" dirty="0">
                <a:latin typeface="Comic Sans MS"/>
                <a:cs typeface="Comic Sans MS"/>
              </a:rPr>
            </a:br>
            <a:r>
              <a:rPr lang="fr-FR" sz="2200" dirty="0">
                <a:latin typeface="Comic Sans MS"/>
                <a:cs typeface="Comic Sans MS"/>
              </a:rPr>
              <a:t>Que je n' ……………</a:t>
            </a:r>
            <a:r>
              <a:rPr lang="fr-FR" sz="2200" dirty="0" smtClean="0">
                <a:latin typeface="Comic Sans MS"/>
                <a:cs typeface="Comic Sans MS"/>
              </a:rPr>
              <a:t>…jamais. 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/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Et si tu n' …………………………  pas,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Je ne  ……………  qu'un point de plus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Dans ce monde qui vient et qui va, </a:t>
            </a:r>
            <a:br>
              <a:rPr lang="fr-FR" sz="2200" dirty="0" smtClean="0">
                <a:latin typeface="Comic Sans MS"/>
                <a:cs typeface="Comic Sans MS"/>
              </a:rPr>
            </a:br>
            <a:endParaRPr lang="fr-FR" sz="2200" dirty="0">
              <a:latin typeface="Comic Sans MS"/>
              <a:cs typeface="Comic Sans M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648200" y="304800"/>
            <a:ext cx="4495800" cy="5509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 smtClean="0">
                <a:latin typeface="Comic Sans MS"/>
                <a:cs typeface="Comic Sans MS"/>
              </a:rPr>
              <a:t>Je me  ………………… perdu,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J' ……………  besoin de toi.</a:t>
            </a:r>
          </a:p>
          <a:p>
            <a:r>
              <a:rPr lang="fr-FR" sz="2200" dirty="0" smtClean="0">
                <a:latin typeface="Comic Sans MS"/>
                <a:cs typeface="Comic Sans MS"/>
              </a:rPr>
              <a:t/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Et si tu n' …………………………  pas,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Dis-moi comment j' ………………… .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Je  ………………  faire semblant d'être moi,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Mais je ne  …………… pas vrai.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/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Et si tu n' …………………………   pas,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Je crois que je l' …………………………  ………………………… ,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Le secret de la vie, le pourquoi,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Simplement pour te créer</a:t>
            </a:r>
            <a:br>
              <a:rPr lang="fr-FR" sz="2200" dirty="0" smtClean="0">
                <a:latin typeface="Comic Sans MS"/>
                <a:cs typeface="Comic Sans MS"/>
              </a:rPr>
            </a:br>
            <a:r>
              <a:rPr lang="fr-FR" sz="2200" dirty="0" smtClean="0">
                <a:latin typeface="Comic Sans MS"/>
                <a:cs typeface="Comic Sans MS"/>
              </a:rPr>
              <a:t>Et pour te regarder.</a:t>
            </a:r>
          </a:p>
          <a:p>
            <a:endParaRPr lang="fr-FR" sz="2200" dirty="0" smtClean="0">
              <a:latin typeface="Comic Sans MS"/>
              <a:cs typeface="Comic Sans MS"/>
            </a:endParaRPr>
          </a:p>
          <a:p>
            <a:endParaRPr lang="fr-FR" sz="2200" dirty="0">
              <a:latin typeface="Comic Sans MS"/>
              <a:cs typeface="Comic Sans M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24000" y="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14600" y="3765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24000" y="1371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9600" y="17481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essaierais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524000" y="26625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62200" y="29718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295400" y="40341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aimerais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524000" y="47199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914400" y="5029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serais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638800" y="228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sentirais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105400" y="6051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096000" y="12909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315200" y="1595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181600" y="19005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pourrais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096000" y="25908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serais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172200" y="3276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existais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934200" y="36531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800600" y="39579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trouvé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/>
          </p:cNvSpPr>
          <p:nvPr/>
        </p:nvSpPr>
        <p:spPr bwMode="auto">
          <a:xfrm>
            <a:off x="2049462" y="304800"/>
            <a:ext cx="4579938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Pratique de l'hypothèse</a:t>
            </a:r>
          </a:p>
          <a:p>
            <a:pPr algn="ctr" rtl="0"/>
            <a:r>
              <a:rPr lang="fr-FR" sz="3600" b="1" kern="1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Rappel de la règle</a:t>
            </a:r>
            <a:endParaRPr lang="fr-FR" sz="36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62000" y="2301656"/>
            <a:ext cx="7467600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fr-FR" sz="2800" dirty="0" smtClean="0"/>
              <a:t>si + présent </a:t>
            </a:r>
            <a:r>
              <a:rPr lang="fr-FR" sz="28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8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fr-FR" sz="2800" b="1" dirty="0" smtClean="0">
                <a:latin typeface="+mj-lt"/>
                <a:ea typeface="Wingdings"/>
                <a:cs typeface="Wingdings"/>
              </a:rPr>
              <a:t>futur</a:t>
            </a:r>
            <a:r>
              <a:rPr lang="fr-FR" sz="2800" dirty="0" smtClean="0">
                <a:latin typeface="+mj-lt"/>
                <a:ea typeface="Wingdings"/>
                <a:cs typeface="Wingdings"/>
              </a:rPr>
              <a:t> : hypothèse sur le </a:t>
            </a:r>
            <a:r>
              <a:rPr lang="fr-FR" sz="2800" b="1" dirty="0" smtClean="0">
                <a:latin typeface="+mj-lt"/>
                <a:ea typeface="Wingdings"/>
                <a:cs typeface="Wingdings"/>
              </a:rPr>
              <a:t>futur</a:t>
            </a:r>
          </a:p>
          <a:p>
            <a:pPr marL="514350" indent="-514350"/>
            <a:endParaRPr lang="fr-FR" sz="2800" b="1" dirty="0" smtClean="0">
              <a:latin typeface="+mj-lt"/>
              <a:ea typeface="Wingdings"/>
              <a:cs typeface="Wingdings"/>
            </a:endParaRPr>
          </a:p>
          <a:p>
            <a:pPr marL="514350" indent="-514350">
              <a:buAutoNum type="arabicPeriod"/>
            </a:pPr>
            <a:r>
              <a:rPr lang="fr-FR" sz="2800" dirty="0" smtClean="0">
                <a:latin typeface="+mj-lt"/>
                <a:ea typeface="Wingdings"/>
                <a:cs typeface="Wingdings"/>
              </a:rPr>
              <a:t>Si+ imparfait </a:t>
            </a:r>
            <a:r>
              <a:rPr lang="fr-FR" sz="28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8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fr-FR" sz="2800" dirty="0" smtClean="0">
                <a:latin typeface="+mj-lt"/>
                <a:ea typeface="Wingdings"/>
                <a:cs typeface="Wingdings"/>
              </a:rPr>
              <a:t>conditionnel </a:t>
            </a:r>
            <a:r>
              <a:rPr lang="fr-FR" sz="2800" b="1" dirty="0" smtClean="0">
                <a:latin typeface="+mj-lt"/>
                <a:ea typeface="Wingdings"/>
                <a:cs typeface="Wingdings"/>
              </a:rPr>
              <a:t>présent</a:t>
            </a:r>
            <a:r>
              <a:rPr lang="fr-FR" sz="2800" dirty="0" smtClean="0">
                <a:latin typeface="+mj-lt"/>
                <a:ea typeface="Wingdings"/>
                <a:cs typeface="Wingdings"/>
              </a:rPr>
              <a:t> :</a:t>
            </a:r>
          </a:p>
          <a:p>
            <a:pPr marL="514350" indent="-514350" algn="ctr"/>
            <a:r>
              <a:rPr lang="fr-FR" sz="2800" dirty="0" smtClean="0">
                <a:latin typeface="+mj-lt"/>
                <a:ea typeface="Wingdings"/>
                <a:cs typeface="Wingdings"/>
              </a:rPr>
              <a:t>Hypothèse sur le </a:t>
            </a:r>
            <a:r>
              <a:rPr lang="fr-FR" sz="2800" b="1" dirty="0" smtClean="0">
                <a:latin typeface="+mj-lt"/>
                <a:ea typeface="Wingdings"/>
                <a:cs typeface="Wingdings"/>
              </a:rPr>
              <a:t>présent</a:t>
            </a:r>
          </a:p>
          <a:p>
            <a:pPr marL="514350" indent="-514350" algn="ctr"/>
            <a:r>
              <a:rPr lang="fr-FR" sz="2800" dirty="0" smtClean="0">
                <a:latin typeface="+mj-lt"/>
                <a:ea typeface="Wingdings"/>
                <a:cs typeface="Wingdings"/>
              </a:rPr>
              <a:t> </a:t>
            </a:r>
          </a:p>
          <a:p>
            <a:pPr marL="514350" indent="-514350"/>
            <a:r>
              <a:rPr lang="fr-FR" sz="2800" dirty="0" smtClean="0">
                <a:latin typeface="+mj-lt"/>
                <a:ea typeface="Wingdings"/>
                <a:cs typeface="Wingdings"/>
              </a:rPr>
              <a:t>3. Si+ plus que parfait </a:t>
            </a:r>
            <a:r>
              <a:rPr lang="fr-FR" sz="28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fr-FR" sz="28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fr-FR" sz="2800" dirty="0">
                <a:ea typeface="Wingdings"/>
                <a:cs typeface="Wingdings"/>
              </a:rPr>
              <a:t>conditionnel</a:t>
            </a:r>
            <a:r>
              <a:rPr lang="fr-FR" sz="2800" dirty="0" smtClean="0">
                <a:ea typeface="Wingdings"/>
                <a:cs typeface="Wingdings"/>
              </a:rPr>
              <a:t> </a:t>
            </a:r>
            <a:r>
              <a:rPr lang="fr-FR" sz="2800" b="1" dirty="0" smtClean="0">
                <a:ea typeface="Wingdings"/>
                <a:cs typeface="Wingdings"/>
              </a:rPr>
              <a:t>passé </a:t>
            </a:r>
            <a:r>
              <a:rPr lang="fr-FR" sz="2800" dirty="0" smtClean="0">
                <a:ea typeface="Wingdings"/>
                <a:cs typeface="Wingdings"/>
              </a:rPr>
              <a:t>:</a:t>
            </a:r>
          </a:p>
          <a:p>
            <a:pPr marL="514350" indent="-514350" algn="ctr"/>
            <a:r>
              <a:rPr lang="fr-FR" sz="2800" dirty="0" smtClean="0">
                <a:latin typeface="+mj-lt"/>
                <a:ea typeface="Wingdings"/>
                <a:cs typeface="Wingdings"/>
              </a:rPr>
              <a:t>Hypothèse sur le </a:t>
            </a:r>
            <a:r>
              <a:rPr lang="fr-FR" sz="2800" b="1" dirty="0" smtClean="0">
                <a:latin typeface="+mj-lt"/>
                <a:ea typeface="Wingdings"/>
                <a:cs typeface="Wingdings"/>
              </a:rPr>
              <a:t>passé</a:t>
            </a:r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200" y="549324"/>
            <a:ext cx="8839200" cy="6232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l’avion de Rome n’a pas de retard, mes amis </a:t>
            </a:r>
            <a:r>
              <a:rPr lang="fr-FR" sz="2100" i="1" dirty="0"/>
              <a:t>(arriver)</a:t>
            </a:r>
            <a:r>
              <a:rPr lang="fr-FR" sz="2100" dirty="0"/>
              <a:t> ………………………… à quatre heures demain après-midi.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vous me montriez une photo de votre maîtresse, je la </a:t>
            </a:r>
            <a:r>
              <a:rPr lang="fr-FR" sz="2100" i="1" dirty="0"/>
              <a:t>(reconnaître)</a:t>
            </a:r>
            <a:r>
              <a:rPr lang="fr-FR" sz="2100" dirty="0"/>
              <a:t> ………………………… plus facilement.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j’étais riche, je </a:t>
            </a:r>
            <a:r>
              <a:rPr lang="fr-FR" sz="2100" i="1" dirty="0"/>
              <a:t>(voyager)</a:t>
            </a:r>
            <a:r>
              <a:rPr lang="fr-FR" sz="2100" dirty="0"/>
              <a:t> ……………………………… beaucoup plus.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votre nouvelle secrétaire </a:t>
            </a:r>
            <a:r>
              <a:rPr lang="fr-FR" sz="2100" i="1" dirty="0"/>
              <a:t>(ne pas être)</a:t>
            </a:r>
            <a:r>
              <a:rPr lang="fr-FR" sz="2100" dirty="0"/>
              <a:t> ……………………………… en retard, j’aurais fait sa connaissance.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vous aviez roulé à droite, vous </a:t>
            </a:r>
            <a:r>
              <a:rPr lang="fr-FR" sz="2100" i="1" dirty="0"/>
              <a:t>(ne pas avoir)</a:t>
            </a:r>
            <a:r>
              <a:rPr lang="fr-FR" sz="2100" dirty="0"/>
              <a:t> ………………………… d’accident.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mes amis </a:t>
            </a:r>
            <a:r>
              <a:rPr lang="fr-FR" sz="2100" i="1" dirty="0"/>
              <a:t>(ne pas venir)</a:t>
            </a:r>
            <a:r>
              <a:rPr lang="fr-FR" sz="2100" dirty="0"/>
              <a:t> ………………………… me chercher, je prendrai un taxi.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je n’arrive pas à faire ce travail, je vous </a:t>
            </a:r>
            <a:r>
              <a:rPr lang="fr-FR" sz="2100" i="1" dirty="0"/>
              <a:t>(prévenir) </a:t>
            </a:r>
            <a:r>
              <a:rPr lang="fr-FR" sz="2100" dirty="0"/>
              <a:t>…………………………  le plus tôt possible.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ma sœur n’</a:t>
            </a:r>
            <a:r>
              <a:rPr lang="fr-FR" sz="2100" i="1" dirty="0"/>
              <a:t>(arriver)</a:t>
            </a:r>
            <a:r>
              <a:rPr lang="fr-FR" sz="2100" dirty="0"/>
              <a:t> ………………………… que demain, elle ne me trouvera pas.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elle ne me </a:t>
            </a:r>
            <a:r>
              <a:rPr lang="fr-FR" sz="2100" i="1" dirty="0"/>
              <a:t>(voir)</a:t>
            </a:r>
            <a:r>
              <a:rPr lang="fr-FR" sz="2100" dirty="0"/>
              <a:t> ………………………… pas à la gare, elle serait très inquiète.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je trouve votre portefeuille, je l’ </a:t>
            </a:r>
            <a:r>
              <a:rPr lang="fr-FR" sz="2100" i="1" dirty="0"/>
              <a:t>(apporter) </a:t>
            </a:r>
            <a:r>
              <a:rPr lang="fr-FR" sz="2100" dirty="0"/>
              <a:t>………………………… ici, mais si je ne le trouvais pas, je vous </a:t>
            </a:r>
            <a:r>
              <a:rPr lang="fr-FR" sz="2100" i="1" dirty="0"/>
              <a:t>(téléphoner)</a:t>
            </a:r>
            <a:r>
              <a:rPr lang="fr-FR" sz="2100" dirty="0"/>
              <a:t> ………………………… .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j’</a:t>
            </a:r>
            <a:r>
              <a:rPr lang="fr-FR" sz="2100" i="1" dirty="0"/>
              <a:t>(apercevoir)</a:t>
            </a:r>
            <a:r>
              <a:rPr lang="fr-FR" sz="2100" dirty="0"/>
              <a:t> ………………………… ton frère, je l’amènerai ici.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100" b="1" u="sng" dirty="0"/>
              <a:t>Si</a:t>
            </a:r>
            <a:r>
              <a:rPr lang="fr-FR" sz="2100" dirty="0"/>
              <a:t> nous </a:t>
            </a:r>
            <a:r>
              <a:rPr lang="fr-FR" sz="2100" i="1" dirty="0"/>
              <a:t>(ne pas partir)</a:t>
            </a:r>
            <a:r>
              <a:rPr lang="fr-FR" sz="2100" dirty="0"/>
              <a:t> ………………………… tout de suite, nous arriverons en retard.</a:t>
            </a:r>
            <a:r>
              <a:rPr lang="fr-FR" sz="2100" dirty="0" smtClean="0"/>
              <a:t> </a:t>
            </a:r>
            <a:endParaRPr lang="fr-FR" sz="2100" dirty="0"/>
          </a:p>
        </p:txBody>
      </p:sp>
      <p:sp>
        <p:nvSpPr>
          <p:cNvPr id="4" name="ZoneTexte 3"/>
          <p:cNvSpPr txBox="1"/>
          <p:nvPr/>
        </p:nvSpPr>
        <p:spPr>
          <a:xfrm>
            <a:off x="6629400" y="457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arriveront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14800" y="8952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futur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3400" y="1443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reconnaîtrais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038600" y="15048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présent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81400" y="17481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voyagerais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391400" y="18288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 smtClean="0">
                <a:solidFill>
                  <a:srgbClr val="FF0000"/>
                </a:solidFill>
              </a:rPr>
              <a:t>Hyp</a:t>
            </a:r>
            <a:r>
              <a:rPr lang="fr-FR" sz="2000" dirty="0" smtClean="0">
                <a:solidFill>
                  <a:srgbClr val="FF0000"/>
                </a:solidFill>
              </a:rPr>
              <a:t> sur pst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105400" y="20529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n’avait pas été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733800" y="24954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passé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562600" y="2738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n’auriez pas eu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200400" y="30435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n</a:t>
            </a:r>
            <a:r>
              <a:rPr lang="fr-FR" sz="2400" dirty="0" smtClean="0">
                <a:solidFill>
                  <a:srgbClr val="FF0000"/>
                </a:solidFill>
              </a:rPr>
              <a:t>e viennent pas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943600" y="3348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préviendrai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828800" y="37338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futur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200400" y="39624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arrive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066800" y="43434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futur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819400" y="4643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voyait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334000" y="4953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apporterai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800600" y="5253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téléphonerais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743200" y="5634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aperçois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934200" y="56958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futur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819400" y="59391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ne partons pas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524000" y="63054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futur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304800"/>
            <a:ext cx="9144000" cy="7140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2400" b="1" u="sng" dirty="0"/>
              <a:t>Avec</a:t>
            </a:r>
            <a:r>
              <a:rPr lang="fr-FR" sz="2400" dirty="0"/>
              <a:t> quelques efforts de plus, il </a:t>
            </a:r>
            <a:r>
              <a:rPr lang="fr-FR" sz="2400" i="1" dirty="0"/>
              <a:t>(réussir)</a:t>
            </a:r>
            <a:r>
              <a:rPr lang="fr-FR" sz="2400" dirty="0"/>
              <a:t> ………………………</a:t>
            </a:r>
            <a:r>
              <a:rPr lang="fr-FR" sz="2400" dirty="0" smtClean="0"/>
              <a:t>…..……………….</a:t>
            </a:r>
            <a:endParaRPr lang="fr-FR" sz="2400" dirty="0"/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2400" dirty="0"/>
              <a:t>J’essaierai de prendre le dernier autobus, </a:t>
            </a:r>
            <a:r>
              <a:rPr lang="fr-FR" sz="2400" b="1" u="sng" dirty="0"/>
              <a:t>sinon</a:t>
            </a:r>
            <a:r>
              <a:rPr lang="fr-FR" sz="2400" dirty="0"/>
              <a:t> je </a:t>
            </a:r>
            <a:r>
              <a:rPr lang="fr-FR" sz="2400" i="1" dirty="0"/>
              <a:t>(rentrer) </a:t>
            </a:r>
            <a:r>
              <a:rPr lang="fr-FR" sz="2400" dirty="0"/>
              <a:t>………</a:t>
            </a:r>
            <a:r>
              <a:rPr lang="fr-FR" sz="2400" dirty="0" smtClean="0"/>
              <a:t>… ………………….…</a:t>
            </a:r>
            <a:r>
              <a:rPr lang="fr-FR" sz="2400" dirty="0"/>
              <a:t>….. à pied.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2400" dirty="0"/>
              <a:t>Elle n’est pas arrivée, </a:t>
            </a:r>
            <a:r>
              <a:rPr lang="fr-FR" sz="2400" b="1" u="sng" dirty="0"/>
              <a:t>sinon</a:t>
            </a:r>
            <a:r>
              <a:rPr lang="fr-FR" sz="2400" dirty="0"/>
              <a:t> je l’</a:t>
            </a:r>
            <a:r>
              <a:rPr lang="fr-FR" sz="2400" i="1" dirty="0"/>
              <a:t>(trouver)</a:t>
            </a:r>
            <a:r>
              <a:rPr lang="fr-FR" sz="2400" dirty="0"/>
              <a:t> …………… déjà ………………… 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2400" b="1" u="sng" dirty="0"/>
              <a:t>Sans</a:t>
            </a:r>
            <a:r>
              <a:rPr lang="fr-FR" sz="2400" dirty="0"/>
              <a:t> cette grosse valise, vous </a:t>
            </a:r>
            <a:r>
              <a:rPr lang="fr-FR" sz="2400" i="1" dirty="0"/>
              <a:t>(marcher) </a:t>
            </a:r>
            <a:r>
              <a:rPr lang="fr-FR" sz="2400" dirty="0"/>
              <a:t>…………………</a:t>
            </a:r>
            <a:r>
              <a:rPr lang="fr-FR" sz="2400" dirty="0" smtClean="0"/>
              <a:t>……………..…</a:t>
            </a:r>
            <a:r>
              <a:rPr lang="fr-FR" sz="2400" dirty="0"/>
              <a:t>…</a:t>
            </a:r>
            <a:r>
              <a:rPr lang="fr-FR" sz="2400" dirty="0" smtClean="0"/>
              <a:t>  ………………..plus </a:t>
            </a:r>
            <a:r>
              <a:rPr lang="fr-FR" sz="2400" dirty="0"/>
              <a:t>vite.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2400" b="1" u="sng" dirty="0"/>
              <a:t>En</a:t>
            </a:r>
            <a:r>
              <a:rPr lang="fr-FR" sz="2400" dirty="0"/>
              <a:t> fum</a:t>
            </a:r>
            <a:r>
              <a:rPr lang="fr-FR" sz="2400" b="1" u="sng" dirty="0"/>
              <a:t>ant</a:t>
            </a:r>
            <a:r>
              <a:rPr lang="fr-FR" sz="2400" dirty="0"/>
              <a:t> moins, vous </a:t>
            </a:r>
            <a:r>
              <a:rPr lang="fr-FR" sz="2400" i="1" dirty="0"/>
              <a:t>(respirer)</a:t>
            </a:r>
            <a:r>
              <a:rPr lang="fr-FR" sz="2400" dirty="0"/>
              <a:t> …………………</a:t>
            </a:r>
            <a:r>
              <a:rPr lang="fr-FR" sz="2400" dirty="0" smtClean="0"/>
              <a:t>………………………….…</a:t>
            </a:r>
            <a:r>
              <a:rPr lang="fr-FR" sz="2400" dirty="0"/>
              <a:t>… mieux.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2400" b="1" u="sng" dirty="0"/>
              <a:t>Avec</a:t>
            </a:r>
            <a:r>
              <a:rPr lang="fr-FR" sz="2400" dirty="0"/>
              <a:t> dix ans de moins, j’</a:t>
            </a:r>
            <a:r>
              <a:rPr lang="fr-FR" sz="2400" i="1" dirty="0"/>
              <a:t>(avoir)</a:t>
            </a:r>
            <a:r>
              <a:rPr lang="fr-FR" sz="2400" dirty="0"/>
              <a:t> ……</a:t>
            </a:r>
            <a:r>
              <a:rPr lang="fr-FR" sz="2400" dirty="0" smtClean="0"/>
              <a:t>………………………peut</a:t>
            </a:r>
            <a:r>
              <a:rPr lang="fr-FR" sz="2400" dirty="0"/>
              <a:t>-être une chance de lui plaire !</a:t>
            </a:r>
            <a:endParaRPr lang="fr-FR" sz="2400" dirty="0" smtClean="0"/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2400" b="1" u="sng" dirty="0" smtClean="0"/>
              <a:t>Au cas où</a:t>
            </a:r>
            <a:r>
              <a:rPr lang="fr-FR" sz="2400" dirty="0" smtClean="0"/>
              <a:t> </a:t>
            </a:r>
            <a:r>
              <a:rPr lang="fr-FR" sz="2400" i="1" dirty="0" smtClean="0"/>
              <a:t>(il y a) </a:t>
            </a:r>
            <a:r>
              <a:rPr lang="fr-FR" sz="2400" dirty="0" smtClean="0"/>
              <a:t>…………………………….… un problème, je te </a:t>
            </a:r>
            <a:r>
              <a:rPr lang="fr-FR" sz="2400" i="1" dirty="0" smtClean="0"/>
              <a:t>(téléphoner)</a:t>
            </a:r>
            <a:r>
              <a:rPr lang="fr-FR" sz="2400" dirty="0" smtClean="0"/>
              <a:t> ……………………… 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r-FR" sz="2400" b="1" u="sng" dirty="0" smtClean="0"/>
              <a:t>En </a:t>
            </a:r>
            <a:r>
              <a:rPr lang="fr-FR" sz="2400" b="1" u="sng" dirty="0"/>
              <a:t>cas d’</a:t>
            </a:r>
            <a:r>
              <a:rPr lang="fr-FR" sz="2400" dirty="0"/>
              <a:t>accident, vous </a:t>
            </a:r>
            <a:r>
              <a:rPr lang="fr-FR" sz="2400" i="1" dirty="0"/>
              <a:t>(devoir)</a:t>
            </a:r>
            <a:r>
              <a:rPr lang="fr-FR" sz="2400" dirty="0"/>
              <a:t> ……………</a:t>
            </a:r>
            <a:r>
              <a:rPr lang="fr-FR" sz="2400" dirty="0" smtClean="0"/>
              <a:t>………………… </a:t>
            </a:r>
            <a:r>
              <a:rPr lang="fr-FR" sz="2400" dirty="0"/>
              <a:t>appeler votre compagnie d’assurance.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5638800" y="300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aurait réussi/réussirait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1000" y="609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/réussira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57400" y="6666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passé/présent/futur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295400" y="1524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/rentrerai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772400" y="1143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rentre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352800" y="15810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présent/futur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562600" y="20529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aurais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086600" y="20529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trouvée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981200" y="23430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passé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34000" y="2514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auriez marché/marcheriez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04800" y="2895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/marcherez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971800" y="29526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passé/présent/futur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419600" y="3424535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auriez respiré /respireriez/ respirerez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371600" y="38670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passé/présent/futur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419600" y="4262735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aurais eu/aurais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581400" y="47244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passé/présent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514600" y="51816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smtClean="0">
                <a:solidFill>
                  <a:srgbClr val="FF0000"/>
                </a:solidFill>
              </a:rPr>
              <a:t>aurait </a:t>
            </a:r>
            <a:r>
              <a:rPr lang="fr-FR" sz="2400" dirty="0" smtClean="0">
                <a:solidFill>
                  <a:srgbClr val="FF0000"/>
                </a:solidFill>
              </a:rPr>
              <a:t>eu</a:t>
            </a:r>
            <a:r>
              <a:rPr lang="fr-FR" sz="2400" smtClean="0">
                <a:solidFill>
                  <a:srgbClr val="FF0000"/>
                </a:solidFill>
              </a:rPr>
              <a:t>/aurait/</a:t>
            </a:r>
            <a:r>
              <a:rPr lang="fr-FR" sz="2400" dirty="0" smtClean="0">
                <a:solidFill>
                  <a:srgbClr val="FF0000"/>
                </a:solidFill>
              </a:rPr>
              <a:t>a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057400" y="55626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aurais téléphoné/téléphonerais/ téléphone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419600" y="6091535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devriez/devrez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429000" y="64770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Hypothèse sur le présent/futur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fin: l’hypothèse sans si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57200" y="1417638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erreur impossible </a:t>
            </a:r>
            <a:r>
              <a:rPr lang="fr-FR" sz="2400" u="sng" dirty="0" smtClean="0"/>
              <a:t>par tous les apprenants </a:t>
            </a:r>
            <a:r>
              <a:rPr lang="fr-FR" sz="2400" dirty="0" smtClean="0"/>
              <a:t>avec </a:t>
            </a:r>
            <a:r>
              <a:rPr lang="fr-FR" sz="2400" u="sng" dirty="0" smtClean="0"/>
              <a:t>au cas où </a:t>
            </a:r>
            <a:r>
              <a:rPr lang="fr-FR" sz="2400" dirty="0" smtClean="0"/>
              <a:t>(oral)</a:t>
            </a:r>
          </a:p>
          <a:p>
            <a:pPr algn="ctr"/>
            <a:r>
              <a:rPr lang="fr-FR" sz="2400" b="1" u="sng" dirty="0" smtClean="0">
                <a:solidFill>
                  <a:srgbClr val="FF0000"/>
                </a:solidFill>
              </a:rPr>
              <a:t>si </a:t>
            </a:r>
            <a:r>
              <a:rPr lang="fr-FR" sz="2400" dirty="0" smtClean="0">
                <a:solidFill>
                  <a:srgbClr val="FF0000"/>
                </a:solidFill>
              </a:rPr>
              <a:t>tu 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strike="sngStrike" dirty="0" smtClean="0">
                <a:solidFill>
                  <a:srgbClr val="FF0000"/>
                </a:solidFill>
              </a:rPr>
              <a:t>partiras 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demain, elle sera triste </a:t>
            </a:r>
            <a:r>
              <a:rPr lang="fr-FR" sz="2400" dirty="0" smtClean="0"/>
              <a:t>:</a:t>
            </a:r>
          </a:p>
          <a:p>
            <a:pPr algn="ctr"/>
            <a:r>
              <a:rPr lang="fr-FR" sz="2400" dirty="0" smtClean="0">
                <a:solidFill>
                  <a:srgbClr val="008000"/>
                </a:solidFill>
              </a:rPr>
              <a:t>elle sera triste </a:t>
            </a:r>
            <a:r>
              <a:rPr lang="fr-FR" sz="2400" b="1" dirty="0" smtClean="0">
                <a:solidFill>
                  <a:srgbClr val="008000"/>
                </a:solidFill>
              </a:rPr>
              <a:t>au cas où </a:t>
            </a:r>
            <a:r>
              <a:rPr lang="fr-FR" sz="2400" dirty="0" smtClean="0">
                <a:solidFill>
                  <a:srgbClr val="008000"/>
                </a:solidFill>
              </a:rPr>
              <a:t>tu </a:t>
            </a:r>
            <a:r>
              <a:rPr lang="fr-FR" sz="2400" u="sng" dirty="0" smtClean="0">
                <a:solidFill>
                  <a:srgbClr val="008000"/>
                </a:solidFill>
              </a:rPr>
              <a:t>partiras </a:t>
            </a:r>
            <a:r>
              <a:rPr lang="fr-FR" sz="2400" dirty="0" smtClean="0">
                <a:solidFill>
                  <a:srgbClr val="008000"/>
                </a:solidFill>
              </a:rPr>
              <a:t>demain.</a:t>
            </a:r>
          </a:p>
          <a:p>
            <a:pPr algn="ctr"/>
            <a:r>
              <a:rPr lang="fr-FR" sz="2400" dirty="0" smtClean="0">
                <a:solidFill>
                  <a:srgbClr val="008000"/>
                </a:solidFill>
              </a:rPr>
              <a:t>elle serait triste </a:t>
            </a:r>
            <a:r>
              <a:rPr lang="fr-FR" sz="2400" b="1" dirty="0" smtClean="0">
                <a:solidFill>
                  <a:srgbClr val="008000"/>
                </a:solidFill>
              </a:rPr>
              <a:t>au cas où </a:t>
            </a:r>
            <a:r>
              <a:rPr lang="fr-FR" sz="2400" dirty="0" smtClean="0">
                <a:solidFill>
                  <a:srgbClr val="008000"/>
                </a:solidFill>
              </a:rPr>
              <a:t>tu </a:t>
            </a:r>
            <a:r>
              <a:rPr lang="fr-FR" sz="2400" u="sng" dirty="0" smtClean="0">
                <a:solidFill>
                  <a:srgbClr val="008000"/>
                </a:solidFill>
              </a:rPr>
              <a:t>partirais </a:t>
            </a:r>
            <a:r>
              <a:rPr lang="fr-FR" sz="2400" dirty="0" smtClean="0">
                <a:solidFill>
                  <a:srgbClr val="008000"/>
                </a:solidFill>
              </a:rPr>
              <a:t>demain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457200" y="3055203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erreur impossible </a:t>
            </a:r>
            <a:r>
              <a:rPr lang="fr-FR" sz="2400" u="sng" dirty="0" smtClean="0"/>
              <a:t>par tous les apprenants </a:t>
            </a:r>
            <a:r>
              <a:rPr lang="fr-FR" sz="2400" dirty="0" smtClean="0"/>
              <a:t>du français:</a:t>
            </a:r>
          </a:p>
          <a:p>
            <a:pPr algn="ctr"/>
            <a:r>
              <a:rPr lang="fr-FR" sz="2400" b="1" u="sng" dirty="0" smtClean="0">
                <a:solidFill>
                  <a:srgbClr val="FF0000"/>
                </a:solidFill>
              </a:rPr>
              <a:t>si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je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strike="sngStrike" dirty="0" err="1" smtClean="0">
                <a:solidFill>
                  <a:srgbClr val="FF0000"/>
                </a:solidFill>
              </a:rPr>
              <a:t>serais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français, je parlerais gavé bien le français</a:t>
            </a:r>
          </a:p>
          <a:p>
            <a:pPr algn="ctr"/>
            <a:r>
              <a:rPr lang="fr-FR" sz="2400" b="1" dirty="0" smtClean="0">
                <a:solidFill>
                  <a:srgbClr val="008000"/>
                </a:solidFill>
              </a:rPr>
              <a:t>au cas où </a:t>
            </a:r>
            <a:r>
              <a:rPr lang="fr-FR" sz="2400" dirty="0" smtClean="0">
                <a:solidFill>
                  <a:srgbClr val="008000"/>
                </a:solidFill>
              </a:rPr>
              <a:t>je serais français, je parlerais gavé bien le français !</a:t>
            </a:r>
          </a:p>
          <a:p>
            <a:pPr algn="ctr"/>
            <a:r>
              <a:rPr lang="fr-FR" sz="2400" b="1" dirty="0" smtClean="0">
                <a:solidFill>
                  <a:srgbClr val="008000"/>
                </a:solidFill>
              </a:rPr>
              <a:t>au cas où </a:t>
            </a:r>
            <a:r>
              <a:rPr lang="fr-FR" sz="2400" dirty="0" smtClean="0">
                <a:solidFill>
                  <a:srgbClr val="008000"/>
                </a:solidFill>
              </a:rPr>
              <a:t>je serais né français, j’aurais bien parlé français !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57200" y="4648200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erreur impossible </a:t>
            </a:r>
            <a:r>
              <a:rPr lang="fr-FR" sz="2400" u="sng" dirty="0" smtClean="0"/>
              <a:t>par tous les apprenants </a:t>
            </a:r>
            <a:r>
              <a:rPr lang="fr-FR" sz="2400" dirty="0" smtClean="0"/>
              <a:t>du français:</a:t>
            </a:r>
          </a:p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s’</a:t>
            </a:r>
            <a:r>
              <a:rPr lang="fr-FR" sz="2400" dirty="0" err="1" smtClean="0">
                <a:solidFill>
                  <a:srgbClr val="FF0000"/>
                </a:solidFill>
              </a:rPr>
              <a:t>il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strike="sngStrike" dirty="0" err="1" smtClean="0">
                <a:solidFill>
                  <a:srgbClr val="FF0000"/>
                </a:solidFill>
              </a:rPr>
              <a:t>aurait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</a:t>
            </a:r>
            <a:r>
              <a:rPr lang="fr-FR" sz="2400" dirty="0" smtClean="0">
                <a:solidFill>
                  <a:srgbClr val="FF0000"/>
                </a:solidFill>
              </a:rPr>
              <a:t> fait beau, on serait sorti</a:t>
            </a:r>
          </a:p>
          <a:p>
            <a:pPr algn="ctr"/>
            <a:r>
              <a:rPr lang="fr-FR" sz="2400" b="1" dirty="0" smtClean="0">
                <a:solidFill>
                  <a:srgbClr val="008000"/>
                </a:solidFill>
              </a:rPr>
              <a:t>au cas où </a:t>
            </a:r>
            <a:r>
              <a:rPr lang="fr-FR" sz="2400" dirty="0" smtClean="0">
                <a:solidFill>
                  <a:srgbClr val="008000"/>
                </a:solidFill>
              </a:rPr>
              <a:t>il aurait fait beau, on serait sortis</a:t>
            </a:r>
          </a:p>
          <a:p>
            <a:pPr algn="ctr"/>
            <a:r>
              <a:rPr lang="fr-FR" sz="2400" b="1" dirty="0" smtClean="0">
                <a:solidFill>
                  <a:srgbClr val="008000"/>
                </a:solidFill>
              </a:rPr>
              <a:t>au cas où </a:t>
            </a:r>
            <a:r>
              <a:rPr lang="fr-FR" sz="2400" dirty="0" smtClean="0">
                <a:solidFill>
                  <a:srgbClr val="008000"/>
                </a:solidFill>
              </a:rPr>
              <a:t>il fera beau, on sortirait</a:t>
            </a:r>
            <a:endParaRPr lang="fr-FR" sz="2400" dirty="0" smtClean="0"/>
          </a:p>
          <a:p>
            <a:pPr algn="ctr"/>
            <a:r>
              <a:rPr lang="fr-FR" sz="2400" b="1" dirty="0" smtClean="0">
                <a:solidFill>
                  <a:srgbClr val="008000"/>
                </a:solidFill>
              </a:rPr>
              <a:t>au cas où </a:t>
            </a:r>
            <a:r>
              <a:rPr lang="fr-FR" sz="2400" dirty="0" smtClean="0">
                <a:solidFill>
                  <a:srgbClr val="008000"/>
                </a:solidFill>
              </a:rPr>
              <a:t>il ferait beau, on serait sortis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1722</Words>
  <Application>Microsoft Office PowerPoint</Application>
  <PresentationFormat>Présentation à l'écran (4:3)</PresentationFormat>
  <Paragraphs>139</Paragraphs>
  <Slides>9</Slides>
  <Notes>0</Notes>
  <HiddenSlides>0</HiddenSlides>
  <MMClips>0</MMClips>
  <ScaleCrop>false</ScaleCrop>
  <HeadingPairs>
    <vt:vector size="6" baseType="variant">
      <vt:variant>
        <vt:lpstr>Modèle de conception</vt:lpstr>
      </vt:variant>
      <vt:variant>
        <vt:i4>1</vt:i4>
      </vt:variant>
      <vt:variant>
        <vt:lpstr>Liaisons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Thème Office</vt:lpstr>
      <vt:lpstr>LEMIERE8914:COURS%20BORDEAUX:2016%202017:franc%CC%A7ais%20ge%CC%81ne%CC%81ral:grammaire:1er%20semestre:s%2042%20structures%20hypothe%CC%81tiques:01%20observation.docx!OLE_LINK1</vt:lpstr>
      <vt:lpstr>L’hypothèse</vt:lpstr>
      <vt:lpstr>Diapositive 2</vt:lpstr>
      <vt:lpstr>si et l’hypothèse sur le futur</vt:lpstr>
      <vt:lpstr>l’hypothèse sur présent et le passé avec si</vt:lpstr>
      <vt:lpstr>Diapositive 5</vt:lpstr>
      <vt:lpstr>Diapositive 6</vt:lpstr>
      <vt:lpstr>Diapositive 7</vt:lpstr>
      <vt:lpstr>Diapositive 8</vt:lpstr>
      <vt:lpstr>fin: l’hypothèse sans si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Bruno LE MIERE</dc:creator>
  <cp:lastModifiedBy>Bruno le Mière</cp:lastModifiedBy>
  <cp:revision>6</cp:revision>
  <dcterms:created xsi:type="dcterms:W3CDTF">2019-11-05T10:19:27Z</dcterms:created>
  <dcterms:modified xsi:type="dcterms:W3CDTF">2019-11-05T10:23:27Z</dcterms:modified>
</cp:coreProperties>
</file>