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tiff" ContentType="image/tiff"/>
  <Override PartName="/docProps/core.xml" ContentType="application/vnd.openxmlformats-package.core-properties+xml"/>
  <Override PartName="/ppt/slides/slide9.xml" ContentType="application/vnd.openxmlformats-officedocument.presentationml.slide+xml"/>
  <Default Extension="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Default Extension="pict" ContentType="image/pict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notesMasterIdLst>
    <p:notesMasterId r:id="rId17"/>
  </p:notesMasterIdLst>
  <p:sldIdLst>
    <p:sldId id="256" r:id="rId2"/>
    <p:sldId id="270" r:id="rId3"/>
    <p:sldId id="271" r:id="rId4"/>
    <p:sldId id="272" r:id="rId5"/>
    <p:sldId id="257" r:id="rId6"/>
    <p:sldId id="258" r:id="rId7"/>
    <p:sldId id="267" r:id="rId8"/>
    <p:sldId id="268" r:id="rId9"/>
    <p:sldId id="269" r:id="rId10"/>
    <p:sldId id="273" r:id="rId11"/>
    <p:sldId id="263" r:id="rId12"/>
    <p:sldId id="264" r:id="rId13"/>
    <p:sldId id="265" r:id="rId14"/>
    <p:sldId id="274" r:id="rId15"/>
    <p:sldId id="275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5217C-8CE9-4F40-9277-72C1FC7AA518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C65D-6064-694A-9028-2B036071173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1672858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C65D-6064-694A-9028-2B0360711733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271270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59136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111780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29958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2230920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395948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3209132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176056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141095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121506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2946330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1564B-27A8-4A77-A90A-6C1D8CD2095F}" type="datetimeFigureOut">
              <a:rPr lang="fr-FR" smtClean="0"/>
              <a:pPr/>
              <a:t>15/11/19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C597F-C6DC-425B-AF82-A37295C302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190847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tif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tif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3" Type="http://schemas.openxmlformats.org/officeDocument/2006/relationships/oleObject" Target="???" TargetMode="Externa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3" Type="http://schemas.openxmlformats.org/officeDocument/2006/relationships/oleObject" Target="???" TargetMode="Externa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3" Type="http://schemas.openxmlformats.org/officeDocument/2006/relationships/oleObject" Target="???" TargetMode="Externa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mtClean="0"/>
              <a:t>Présentation relatifs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32422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pronoms relatifs complexes : point grammaire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81000" y="1524000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u="sng" dirty="0" smtClean="0"/>
              <a:t>condition d'apparition </a:t>
            </a:r>
            <a:r>
              <a:rPr lang="fr-FR" sz="2400" dirty="0" smtClean="0"/>
              <a:t>: ils apparaissent avec une préposition</a:t>
            </a:r>
          </a:p>
          <a:p>
            <a:r>
              <a:rPr lang="fr-FR" sz="2400" dirty="0" smtClean="0"/>
              <a:t> sous forme </a:t>
            </a:r>
            <a:r>
              <a:rPr lang="fr-FR" sz="2400" dirty="0" err="1" smtClean="0"/>
              <a:t>prep</a:t>
            </a:r>
            <a:r>
              <a:rPr lang="fr-FR" sz="2400" dirty="0" smtClean="0"/>
              <a:t>.</a:t>
            </a:r>
            <a:r>
              <a:rPr lang="fr-FR" sz="2400" baseline="-25000" dirty="0" smtClean="0"/>
              <a:t>(par, sous…) </a:t>
            </a:r>
            <a:r>
              <a:rPr lang="fr-FR" sz="2400" dirty="0" smtClean="0"/>
              <a:t>+ lequel/laquelle /// </a:t>
            </a:r>
            <a:r>
              <a:rPr lang="fr-FR" sz="2400" dirty="0" err="1" smtClean="0"/>
              <a:t>lesquel</a:t>
            </a:r>
            <a:r>
              <a:rPr lang="fr-FR" sz="2400" dirty="0" smtClean="0"/>
              <a:t>(-le)s</a:t>
            </a:r>
          </a:p>
          <a:p>
            <a:r>
              <a:rPr lang="fr-FR" sz="2400" dirty="0" smtClean="0"/>
              <a:t>sous forme amalgamée à =&gt; auquel/à laquelle// </a:t>
            </a:r>
            <a:r>
              <a:rPr lang="fr-FR" sz="2400" dirty="0" err="1" smtClean="0"/>
              <a:t>auxquel</a:t>
            </a:r>
            <a:r>
              <a:rPr lang="fr-FR" sz="2400" dirty="0" smtClean="0"/>
              <a:t>(-le)s</a:t>
            </a:r>
          </a:p>
          <a:p>
            <a:r>
              <a:rPr lang="fr-FR" sz="2400" dirty="0" smtClean="0"/>
              <a:t>sous forme amalgamée de =&gt; duquel/de laquelle// </a:t>
            </a:r>
            <a:r>
              <a:rPr lang="fr-FR" sz="2400" dirty="0" err="1" smtClean="0"/>
              <a:t>desquel</a:t>
            </a:r>
            <a:r>
              <a:rPr lang="fr-FR" sz="2400" dirty="0" smtClean="0"/>
              <a:t>(-le)s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381000" y="3311604"/>
            <a:ext cx="929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u="sng" dirty="0" smtClean="0">
                <a:latin typeface="Times New Roman"/>
                <a:cs typeface="Times New Roman"/>
              </a:rPr>
              <a:t>NB1:</a:t>
            </a:r>
            <a:endParaRPr lang="fr-FR" sz="2200" dirty="0" smtClean="0">
              <a:latin typeface="Times New Roman"/>
              <a:cs typeface="Times New Roman"/>
            </a:endParaRPr>
          </a:p>
          <a:p>
            <a:r>
              <a:rPr lang="fr-FR" sz="2200" dirty="0" smtClean="0">
                <a:latin typeface="Times New Roman"/>
                <a:cs typeface="Times New Roman"/>
              </a:rPr>
              <a:t>si l’antécédent est une personne je peux choisir entre qui et lequel, laquelle…</a:t>
            </a:r>
          </a:p>
          <a:p>
            <a:r>
              <a:rPr lang="fr-FR" sz="2200" dirty="0" smtClean="0">
                <a:latin typeface="Times New Roman"/>
                <a:cs typeface="Times New Roman"/>
              </a:rPr>
              <a:t>                     </a:t>
            </a:r>
            <a:r>
              <a:rPr lang="fr-FR" sz="2200" dirty="0" smtClean="0">
                <a:latin typeface="Comic Sans MS"/>
                <a:cs typeface="Comic Sans MS"/>
              </a:rPr>
              <a:t>c’est une fille </a:t>
            </a:r>
            <a:r>
              <a:rPr lang="fr-FR" sz="2200" u="sng" dirty="0" smtClean="0">
                <a:latin typeface="Comic Sans MS"/>
                <a:cs typeface="Comic Sans MS"/>
              </a:rPr>
              <a:t>avec qui/ avec laquelle </a:t>
            </a:r>
            <a:r>
              <a:rPr lang="fr-FR" sz="2200" dirty="0" smtClean="0">
                <a:latin typeface="Comic Sans MS"/>
                <a:cs typeface="Comic Sans MS"/>
              </a:rPr>
              <a:t>j’aime parler</a:t>
            </a:r>
            <a:endParaRPr lang="fr-FR" sz="2200" dirty="0">
              <a:latin typeface="Comic Sans MS"/>
              <a:cs typeface="Comic Sans M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81000" y="4725650"/>
            <a:ext cx="9296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u="sng" dirty="0" smtClean="0">
                <a:latin typeface="Times New Roman"/>
                <a:cs typeface="Times New Roman"/>
              </a:rPr>
              <a:t>NB2:</a:t>
            </a:r>
            <a:r>
              <a:rPr lang="fr-FR" sz="2200" dirty="0" smtClean="0">
                <a:latin typeface="Times New Roman"/>
                <a:cs typeface="Times New Roman"/>
              </a:rPr>
              <a:t> la différence entre le pronom relatif et le pronom interrogatif complexe</a:t>
            </a:r>
          </a:p>
          <a:p>
            <a:r>
              <a:rPr lang="fr-FR" sz="2200" dirty="0" smtClean="0">
                <a:latin typeface="Times New Roman"/>
                <a:cs typeface="Times New Roman"/>
              </a:rPr>
              <a:t>Il n’y en a aucune dans la forme, il y en a surtout dans leur place.</a:t>
            </a:r>
          </a:p>
          <a:p>
            <a:r>
              <a:rPr lang="fr-FR" sz="2200" u="sng" dirty="0" smtClean="0">
                <a:latin typeface="Comic Sans MS"/>
                <a:cs typeface="Comic Sans MS"/>
              </a:rPr>
              <a:t>Avec lequel </a:t>
            </a:r>
            <a:r>
              <a:rPr lang="fr-FR" sz="2200" dirty="0" smtClean="0">
                <a:latin typeface="Comic Sans MS"/>
                <a:cs typeface="Comic Sans MS"/>
              </a:rPr>
              <a:t>(de ces stylos) tu veux écrire ? </a:t>
            </a:r>
            <a:r>
              <a:rPr lang="fr-FR" sz="2200" b="1" dirty="0" smtClean="0">
                <a:latin typeface="Times New Roman"/>
                <a:cs typeface="Times New Roman"/>
              </a:rPr>
              <a:t>en première place </a:t>
            </a:r>
          </a:p>
          <a:p>
            <a:r>
              <a:rPr lang="fr-FR" sz="2200" dirty="0" smtClean="0">
                <a:latin typeface="Comic Sans MS"/>
                <a:cs typeface="Comic Sans MS"/>
              </a:rPr>
              <a:t>Le stylo </a:t>
            </a:r>
            <a:r>
              <a:rPr lang="fr-FR" sz="2200" u="sng" dirty="0" smtClean="0">
                <a:latin typeface="Comic Sans MS"/>
                <a:cs typeface="Comic Sans MS"/>
              </a:rPr>
              <a:t>avec lequel</a:t>
            </a:r>
            <a:r>
              <a:rPr lang="fr-FR" sz="2200" dirty="0" smtClean="0">
                <a:latin typeface="Comic Sans MS"/>
                <a:cs typeface="Comic Sans MS"/>
              </a:rPr>
              <a:t> tu veux écrire ne marche pas. pas </a:t>
            </a:r>
            <a:r>
              <a:rPr lang="fr-FR" sz="2200" b="1" dirty="0" smtClean="0">
                <a:latin typeface="Times New Roman"/>
                <a:cs typeface="Times New Roman"/>
              </a:rPr>
              <a:t>en 1</a:t>
            </a:r>
            <a:r>
              <a:rPr lang="fr-FR" sz="2200" b="1" baseline="30000" dirty="0" smtClean="0">
                <a:latin typeface="Times New Roman"/>
                <a:cs typeface="Times New Roman"/>
              </a:rPr>
              <a:t>ère</a:t>
            </a:r>
            <a:r>
              <a:rPr lang="fr-FR" sz="2200" b="1" dirty="0" smtClean="0">
                <a:latin typeface="Times New Roman"/>
                <a:cs typeface="Times New Roman"/>
              </a:rPr>
              <a:t> place </a:t>
            </a:r>
            <a:endParaRPr lang="fr-FR" sz="2200" b="1" dirty="0" smtClean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/>
          <p:cNvSpPr>
            <a:spLocks noChangeArrowheads="1" noChangeShapeType="1"/>
          </p:cNvSpPr>
          <p:nvPr/>
        </p:nvSpPr>
        <p:spPr bwMode="auto">
          <a:xfrm>
            <a:off x="2743200" y="76200"/>
            <a:ext cx="3733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Dont</a:t>
            </a:r>
            <a:endParaRPr lang="fr-FR" sz="36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38099" dir="2700000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04800" y="1295400"/>
            <a:ext cx="8458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18000"/>
              </a:spcBef>
              <a:spcAft>
                <a:spcPts val="12600"/>
              </a:spcAft>
              <a:buFont typeface="+mj-lt"/>
              <a:buAutoNum type="arabicPeriod"/>
            </a:pPr>
            <a:r>
              <a:rPr lang="fr-FR" sz="2400" dirty="0" smtClean="0"/>
              <a:t>Vous connaissez les gens </a:t>
            </a:r>
            <a:r>
              <a:rPr lang="fr-FR" sz="2400" b="1" dirty="0" smtClean="0"/>
              <a:t>dont</a:t>
            </a:r>
            <a:r>
              <a:rPr lang="fr-FR" sz="2400" dirty="0" smtClean="0"/>
              <a:t> je parle.</a:t>
            </a:r>
          </a:p>
          <a:p>
            <a:pPr marL="342900" indent="-342900">
              <a:spcBef>
                <a:spcPts val="6600"/>
              </a:spcBef>
              <a:spcAft>
                <a:spcPts val="6000"/>
              </a:spcAft>
              <a:buFont typeface="+mj-lt"/>
              <a:buAutoNum type="arabicPeriod"/>
            </a:pPr>
            <a:r>
              <a:rPr lang="fr-FR" sz="2400" dirty="0" smtClean="0"/>
              <a:t>C’est un film </a:t>
            </a:r>
            <a:r>
              <a:rPr lang="fr-FR" sz="2400" b="1" dirty="0" smtClean="0"/>
              <a:t>dont</a:t>
            </a:r>
            <a:r>
              <a:rPr lang="fr-FR" sz="2400" dirty="0" smtClean="0"/>
              <a:t> la fin est un peu triste. </a:t>
            </a:r>
            <a:endParaRPr lang="fr-FR" sz="2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57200" y="17526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omic Sans MS"/>
                <a:cs typeface="Comic Sans MS"/>
              </a:rPr>
              <a:t>1. Vous</a:t>
            </a:r>
            <a:r>
              <a:rPr lang="fr-FR" sz="2400" dirty="0" smtClean="0">
                <a:latin typeface="Arial Rounded MT Bold"/>
                <a:cs typeface="Arial Rounded MT Bold"/>
              </a:rPr>
              <a:t> </a:t>
            </a:r>
            <a:r>
              <a:rPr lang="fr-FR" sz="2400" dirty="0" smtClean="0">
                <a:latin typeface="Comic Sans MS"/>
                <a:cs typeface="Comic Sans MS"/>
              </a:rPr>
              <a:t>connaissez ces gens. Je </a:t>
            </a:r>
            <a:r>
              <a:rPr lang="fr-FR" sz="2400" b="1" u="sng" dirty="0" smtClean="0">
                <a:latin typeface="Comic Sans MS"/>
                <a:cs typeface="Comic Sans MS"/>
              </a:rPr>
              <a:t>parle de</a:t>
            </a:r>
            <a:r>
              <a:rPr lang="fr-FR" sz="2400" dirty="0" smtClean="0">
                <a:latin typeface="Comic Sans MS"/>
                <a:cs typeface="Comic Sans MS"/>
              </a:rPr>
              <a:t> ces gens</a:t>
            </a:r>
            <a:r>
              <a:rPr lang="fr-FR" sz="2400" dirty="0" smtClean="0">
                <a:latin typeface="Arial Rounded MT Bold"/>
                <a:cs typeface="Arial Rounded MT Bold"/>
              </a:rPr>
              <a:t>.</a:t>
            </a:r>
            <a:endParaRPr lang="fr-FR" sz="2400" dirty="0">
              <a:latin typeface="Arial Rounded MT Bold"/>
              <a:cs typeface="Arial Rounded MT Bold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57200" y="239274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 smtClean="0">
                <a:latin typeface="Comic Sans MS"/>
                <a:cs typeface="Comic Sans MS"/>
              </a:rPr>
              <a:t>Structure a</a:t>
            </a:r>
          </a:p>
          <a:p>
            <a:pPr lvl="0"/>
            <a:r>
              <a:rPr lang="fr-FR" sz="2400" dirty="0" smtClean="0"/>
              <a:t>Phrase n°………     Phrase n°………</a:t>
            </a:r>
          </a:p>
          <a:p>
            <a:pPr lvl="0"/>
            <a:r>
              <a:rPr lang="fr-FR" sz="2400" dirty="0" smtClean="0"/>
              <a:t>SYNTAXE : construction _ _ _ _ _ _ _ _ _ _ _ _ _ _ _ _ _ _ _ _ _ _</a:t>
            </a:r>
          </a:p>
          <a:p>
            <a:r>
              <a:rPr lang="fr-FR" sz="2400" dirty="0" smtClean="0">
                <a:latin typeface="Comic Sans MS"/>
                <a:cs typeface="Comic Sans MS"/>
              </a:rPr>
              <a:t> </a:t>
            </a:r>
            <a:endParaRPr lang="fr-FR" sz="2400" dirty="0">
              <a:latin typeface="Arial Rounded MT Bold"/>
              <a:cs typeface="Arial Rounded MT Bold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676400" y="27432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1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429000" y="31242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Verbe + DE + nom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33400" y="44196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omic Sans MS"/>
                <a:cs typeface="Comic Sans MS"/>
              </a:rPr>
              <a:t>C’est un film</a:t>
            </a:r>
            <a:r>
              <a:rPr lang="fr-FR" sz="2400" dirty="0" smtClean="0">
                <a:latin typeface="Arial Rounded MT Bold"/>
                <a:cs typeface="Arial Rounded MT Bold"/>
              </a:rPr>
              <a:t>. </a:t>
            </a:r>
            <a:r>
              <a:rPr lang="fr-FR" sz="2400" dirty="0" smtClean="0">
                <a:latin typeface="Comic Sans MS"/>
                <a:cs typeface="Comic Sans MS"/>
              </a:rPr>
              <a:t>La </a:t>
            </a:r>
            <a:r>
              <a:rPr lang="fr-FR" sz="2400" b="1" u="sng" dirty="0" smtClean="0">
                <a:latin typeface="Comic Sans MS"/>
                <a:cs typeface="Comic Sans MS"/>
              </a:rPr>
              <a:t>fin de ce film</a:t>
            </a:r>
            <a:r>
              <a:rPr lang="fr-FR" sz="2400" dirty="0" smtClean="0">
                <a:latin typeface="Comic Sans MS"/>
                <a:cs typeface="Comic Sans MS"/>
              </a:rPr>
              <a:t> est un peu triste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09600" y="4919008"/>
            <a:ext cx="79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fr-FR" sz="2400" dirty="0" smtClean="0">
              <a:latin typeface="Comic Sans MS"/>
              <a:cs typeface="Comic Sans MS"/>
            </a:endParaRPr>
          </a:p>
          <a:p>
            <a:pPr lvl="0"/>
            <a:r>
              <a:rPr lang="fr-FR" sz="2400" dirty="0" smtClean="0">
                <a:latin typeface="Comic Sans MS"/>
                <a:cs typeface="Comic Sans MS"/>
              </a:rPr>
              <a:t>Structure b</a:t>
            </a:r>
          </a:p>
          <a:p>
            <a:pPr lvl="0"/>
            <a:endParaRPr lang="fr-FR" sz="2400" dirty="0" smtClean="0"/>
          </a:p>
          <a:p>
            <a:pPr lvl="0"/>
            <a:r>
              <a:rPr lang="fr-FR" sz="2400" dirty="0" smtClean="0"/>
              <a:t>Phrase n°………     Phrase n°………</a:t>
            </a:r>
          </a:p>
          <a:p>
            <a:pPr lvl="0"/>
            <a:r>
              <a:rPr lang="fr-FR" sz="2400" dirty="0" smtClean="0"/>
              <a:t>SYNTAXE : construction _ _ _ _ _ _ _ _ _ _ _ _ _ _ _ _ _ _ _ _ _ _</a:t>
            </a:r>
          </a:p>
          <a:p>
            <a:r>
              <a:rPr lang="fr-FR" sz="2400" dirty="0" smtClean="0">
                <a:latin typeface="Comic Sans MS"/>
                <a:cs typeface="Comic Sans MS"/>
              </a:rPr>
              <a:t> </a:t>
            </a:r>
            <a:endParaRPr lang="fr-FR" sz="2400" dirty="0">
              <a:latin typeface="Arial Rounded MT Bold"/>
              <a:cs typeface="Arial Rounded MT Bold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905000" y="601533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2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657600" y="6396335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Nom+ DE + nom</a:t>
            </a:r>
            <a:endParaRPr lang="fr-FR" sz="2400" dirty="0">
              <a:solidFill>
                <a:srgbClr val="FF0000"/>
              </a:solidFill>
            </a:endParaRPr>
          </a:p>
        </p:txBody>
      </p:sp>
      <p:pic>
        <p:nvPicPr>
          <p:cNvPr id="21" name="Image 20" descr=" a.tif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100" y="2133600"/>
            <a:ext cx="520700" cy="1041400"/>
          </a:xfrm>
          <a:prstGeom prst="rect">
            <a:avLst/>
          </a:prstGeom>
        </p:spPr>
      </p:pic>
      <p:pic>
        <p:nvPicPr>
          <p:cNvPr id="22" name="Image 21" descr=" a.tif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4876800"/>
            <a:ext cx="5588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relatif.tif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200"/>
            <a:ext cx="9144000" cy="68580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38200" y="1214735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omic Sans MS"/>
                <a:cs typeface="Comic Sans MS"/>
              </a:rPr>
              <a:t>1. Vous</a:t>
            </a:r>
            <a:r>
              <a:rPr lang="fr-FR" sz="2400" dirty="0" smtClean="0">
                <a:latin typeface="Arial Rounded MT Bold"/>
                <a:cs typeface="Arial Rounded MT Bold"/>
              </a:rPr>
              <a:t> </a:t>
            </a:r>
            <a:r>
              <a:rPr lang="fr-FR" sz="2400" dirty="0" smtClean="0">
                <a:latin typeface="Comic Sans MS"/>
                <a:cs typeface="Comic Sans MS"/>
              </a:rPr>
              <a:t>connaissez ces gens. Je </a:t>
            </a:r>
            <a:r>
              <a:rPr lang="fr-FR" sz="2400" b="1" u="sng" dirty="0" smtClean="0">
                <a:latin typeface="Comic Sans MS"/>
                <a:cs typeface="Comic Sans MS"/>
              </a:rPr>
              <a:t>parle de</a:t>
            </a:r>
            <a:r>
              <a:rPr lang="fr-FR" sz="2400" dirty="0" smtClean="0">
                <a:latin typeface="Comic Sans MS"/>
                <a:cs typeface="Comic Sans MS"/>
              </a:rPr>
              <a:t> ces gens</a:t>
            </a:r>
            <a:r>
              <a:rPr lang="fr-FR" sz="2400" dirty="0" smtClean="0">
                <a:latin typeface="Arial Rounded MT Bold"/>
                <a:cs typeface="Arial Rounded MT Bold"/>
              </a:rPr>
              <a:t>.</a:t>
            </a:r>
            <a:endParaRPr lang="fr-FR" sz="2400" dirty="0">
              <a:latin typeface="Arial Rounded MT Bold"/>
              <a:cs typeface="Arial Rounded MT Bold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62000" y="1671935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 smtClean="0">
                <a:latin typeface="Comic Sans MS"/>
                <a:cs typeface="Comic Sans MS"/>
              </a:rPr>
              <a:t>3. vous vous </a:t>
            </a:r>
            <a:r>
              <a:rPr lang="fr-FR" sz="2400" b="1" u="sng" dirty="0" smtClean="0">
                <a:latin typeface="Comic Sans MS"/>
                <a:cs typeface="Comic Sans MS"/>
              </a:rPr>
              <a:t>moquez des </a:t>
            </a:r>
            <a:r>
              <a:rPr lang="fr-FR" sz="2400" dirty="0" smtClean="0">
                <a:latin typeface="Comic Sans MS"/>
                <a:cs typeface="Comic Sans MS"/>
              </a:rPr>
              <a:t>voisins</a:t>
            </a:r>
            <a:r>
              <a:rPr lang="fr-FR" sz="2400" dirty="0" smtClean="0"/>
              <a:t>, </a:t>
            </a:r>
            <a:r>
              <a:rPr lang="fr-FR" sz="1400" dirty="0" smtClean="0"/>
              <a:t>ils sont peut-être plus intelligents que vous.</a:t>
            </a:r>
          </a:p>
          <a:p>
            <a:endParaRPr lang="fr-FR" sz="2400" dirty="0">
              <a:latin typeface="Arial Rounded MT Bold"/>
              <a:cs typeface="Arial Rounded MT Bold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209800" y="7173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1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962400" y="7173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3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886200" y="452735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</a:rPr>
              <a:t>Verbe+de+nom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581400" y="25146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</a:rPr>
              <a:t>Nom+de+nom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133600" y="22098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2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62000" y="33528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omic Sans MS"/>
                <a:cs typeface="Comic Sans MS"/>
              </a:rPr>
              <a:t>2. C’est un film</a:t>
            </a:r>
            <a:r>
              <a:rPr lang="fr-FR" sz="2400" dirty="0" smtClean="0">
                <a:latin typeface="Arial Rounded MT Bold"/>
                <a:cs typeface="Arial Rounded MT Bold"/>
              </a:rPr>
              <a:t>. </a:t>
            </a:r>
            <a:r>
              <a:rPr lang="fr-FR" sz="2400" dirty="0" smtClean="0">
                <a:latin typeface="Comic Sans MS"/>
                <a:cs typeface="Comic Sans MS"/>
              </a:rPr>
              <a:t>La </a:t>
            </a:r>
            <a:r>
              <a:rPr lang="fr-FR" sz="2400" b="1" u="sng" dirty="0" smtClean="0">
                <a:latin typeface="Comic Sans MS"/>
                <a:cs typeface="Comic Sans MS"/>
              </a:rPr>
              <a:t>fin de ce film</a:t>
            </a:r>
            <a:r>
              <a:rPr lang="fr-FR" sz="2400" dirty="0" smtClean="0">
                <a:latin typeface="Comic Sans MS"/>
                <a:cs typeface="Comic Sans MS"/>
              </a:rPr>
              <a:t> est un peu triste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352800" y="22098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5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62000" y="5329535"/>
            <a:ext cx="944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 smtClean="0">
                <a:latin typeface="Comic Sans MS"/>
                <a:cs typeface="Comic Sans MS"/>
              </a:rPr>
              <a:t>4. vous êtes le plus </a:t>
            </a:r>
            <a:r>
              <a:rPr lang="fr-FR" sz="2400" b="1" u="sng" dirty="0" smtClean="0">
                <a:latin typeface="Comic Sans MS"/>
                <a:cs typeface="Comic Sans MS"/>
              </a:rPr>
              <a:t>fier de quelles </a:t>
            </a:r>
            <a:r>
              <a:rPr lang="fr-FR" sz="2400" dirty="0" smtClean="0">
                <a:latin typeface="Comic Sans MS"/>
                <a:cs typeface="Comic Sans MS"/>
              </a:rPr>
              <a:t>réussites ?</a:t>
            </a:r>
            <a:endParaRPr lang="fr-FR" sz="2400" dirty="0">
              <a:latin typeface="Comic Sans MS"/>
              <a:cs typeface="Comic Sans MS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581400" y="4796135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</a:rPr>
              <a:t>Adjectif+de+nom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133600" y="44958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62000" y="3805535"/>
            <a:ext cx="1249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 smtClean="0">
                <a:latin typeface="Comic Sans MS"/>
                <a:cs typeface="Comic Sans MS"/>
              </a:rPr>
              <a:t>5. </a:t>
            </a:r>
            <a:r>
              <a:rPr lang="fr-FR" sz="1600" dirty="0" smtClean="0">
                <a:latin typeface="Comic Sans MS"/>
                <a:cs typeface="Comic Sans MS"/>
              </a:rPr>
              <a:t>Le stage se termine vendredi</a:t>
            </a:r>
            <a:r>
              <a:rPr lang="fr-FR" sz="2400" dirty="0" smtClean="0">
                <a:latin typeface="Comic Sans MS"/>
                <a:cs typeface="Comic Sans MS"/>
              </a:rPr>
              <a:t>. </a:t>
            </a:r>
            <a:r>
              <a:rPr lang="fr-FR" sz="2400" b="1" u="sng" dirty="0" smtClean="0">
                <a:latin typeface="Comic Sans MS"/>
                <a:cs typeface="Comic Sans MS"/>
              </a:rPr>
              <a:t>Les étudiants de ce stag</a:t>
            </a:r>
            <a:r>
              <a:rPr lang="fr-FR" sz="2400" dirty="0" smtClean="0">
                <a:latin typeface="Comic Sans MS"/>
                <a:cs typeface="Comic Sans MS"/>
              </a:rPr>
              <a:t>e recevront une attestation. </a:t>
            </a:r>
            <a:endParaRPr lang="fr-FR" sz="2400" dirty="0">
              <a:latin typeface="Comic Sans MS"/>
              <a:cs typeface="Comic Sans MS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62000" y="5710535"/>
            <a:ext cx="944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 smtClean="0">
                <a:latin typeface="Comic Sans MS"/>
                <a:cs typeface="Comic Sans MS"/>
              </a:rPr>
              <a:t>6. je ne suis pas </a:t>
            </a:r>
            <a:r>
              <a:rPr lang="fr-FR" sz="2400" b="1" u="sng" dirty="0" smtClean="0">
                <a:latin typeface="Comic Sans MS"/>
                <a:cs typeface="Comic Sans MS"/>
              </a:rPr>
              <a:t>content de 2 étudiants </a:t>
            </a:r>
            <a:r>
              <a:rPr lang="fr-FR" sz="2400" dirty="0" smtClean="0">
                <a:latin typeface="Comic Sans MS"/>
                <a:cs typeface="Comic Sans MS"/>
              </a:rPr>
              <a:t>dans la classe. </a:t>
            </a:r>
            <a:endParaRPr lang="fr-FR" sz="2400" dirty="0">
              <a:latin typeface="Comic Sans MS"/>
              <a:cs typeface="Comic Sans MS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3962400" y="449133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6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7391400" y="44958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12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029200" y="2209800"/>
            <a:ext cx="2590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6096000" y="4419600"/>
            <a:ext cx="1828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1" name="Connecteur droit 30"/>
          <p:cNvCxnSpPr/>
          <p:nvPr/>
        </p:nvCxnSpPr>
        <p:spPr>
          <a:xfrm rot="10800000">
            <a:off x="4572000" y="381000"/>
            <a:ext cx="1676400" cy="1588"/>
          </a:xfrm>
          <a:prstGeom prst="line">
            <a:avLst/>
          </a:prstGeom>
          <a:ln w="4826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10800000">
            <a:off x="3810000" y="2436811"/>
            <a:ext cx="1676400" cy="1588"/>
          </a:xfrm>
          <a:prstGeom prst="line">
            <a:avLst/>
          </a:prstGeom>
          <a:ln w="4826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rot="10800000">
            <a:off x="4724400" y="4648200"/>
            <a:ext cx="1676400" cy="1588"/>
          </a:xfrm>
          <a:prstGeom prst="line">
            <a:avLst/>
          </a:prstGeom>
          <a:ln w="4826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3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Comic Sans MS"/>
                <a:cs typeface="Comic Sans MS"/>
              </a:rPr>
              <a:t>« Alors là je te parie… tout ce que tu veux »</a:t>
            </a:r>
            <a:endParaRPr lang="fr-FR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70718" y="1600200"/>
          <a:ext cx="10673482" cy="5257800"/>
        </p:xfrm>
        <a:graphic>
          <a:graphicData uri="http://schemas.openxmlformats.org/presentationml/2006/ole">
            <p:oleObj spid="_x0000_s24579" name="Document" r:id="rId3" imgW="6133874" imgH="1765235" progId="Word.Document.12">
              <p:link updateAutomatic="1"/>
            </p:oleObj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838200" y="53295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62000" y="59391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19800" y="2357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019800" y="2895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867400" y="3500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248400" y="41103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791200" y="53295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867400" y="5943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362200" y="381000"/>
          <a:ext cx="8153400" cy="6248400"/>
        </p:xfrm>
        <a:graphic>
          <a:graphicData uri="http://schemas.openxmlformats.org/presentationml/2006/ole">
            <p:oleObj spid="_x0000_s38914" name="Document" r:id="rId3" imgW="5969000" imgH="2451100" progId="Word.Document.12">
              <p:link updateAutomatic="1"/>
            </p:oleObj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133600" y="9099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dont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495800" y="9861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de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14800" y="14433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ø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438400" y="14433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qu’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029200" y="28194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de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33600" y="28149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dont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410200" y="33483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de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209800" y="3276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dont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257800" y="4643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à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905000" y="4643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à quoi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953000" y="51771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à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362200" y="51771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à quoi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105400" y="57105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à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981200" y="5638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à quoi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257800" y="6167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ø</a:t>
            </a:r>
            <a:endParaRPr lang="fr-FR" sz="2400" dirty="0" smtClean="0">
              <a:solidFill>
                <a:srgbClr val="9BBB59"/>
              </a:solidFill>
              <a:latin typeface="Arial Rounded MT Bold"/>
              <a:cs typeface="Arial Rounded MT Bold"/>
            </a:endParaRPr>
          </a:p>
          <a:p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057400" y="60915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6" grpId="1"/>
      <p:bldP spid="7" grpId="0"/>
      <p:bldP spid="8" grpId="0"/>
      <p:bldP spid="8" grpId="1"/>
      <p:bldP spid="9" grpId="0"/>
      <p:bldP spid="10" grpId="0"/>
      <p:bldP spid="10" grpId="1"/>
      <p:bldP spid="11" grpId="0"/>
      <p:bldP spid="12" grpId="0"/>
      <p:bldP spid="12" grpId="1"/>
      <p:bldP spid="13" grpId="0"/>
      <p:bldP spid="14" grpId="0"/>
      <p:bldP spid="14" grpId="1"/>
      <p:bldP spid="15" grpId="0"/>
      <p:bldP spid="16" grpId="0"/>
      <p:bldP spid="16" grpId="1"/>
      <p:bldP spid="17" grpId="0"/>
      <p:bldP spid="18" grpId="0"/>
      <p:bldP spid="18" grpId="1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447800" y="76200"/>
          <a:ext cx="8890000" cy="6858000"/>
        </p:xfrm>
        <a:graphic>
          <a:graphicData uri="http://schemas.openxmlformats.org/presentationml/2006/ole">
            <p:oleObj spid="_x0000_s40962" name="Document" r:id="rId3" imgW="6197600" imgH="3670300" progId="Word.Document.12">
              <p:link updateAutomatic="1"/>
            </p:oleObj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600200" y="3765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038600" y="833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de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371600" y="833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dont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191000" y="18243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de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447800" y="17481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dont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267200" y="2133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ø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600200" y="21291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953000" y="3119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ø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524000" y="31197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que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876800" y="35052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à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295400" y="35052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à quoi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419600" y="44913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de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447800" y="4495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dont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334000" y="48723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à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447800" y="48723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à quoi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876800" y="58629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à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295400" y="58629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à quoi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572000" y="62439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de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447800" y="6243935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ce dont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7" grpId="0"/>
      <p:bldP spid="7" grpId="1"/>
      <p:bldP spid="8" grpId="0"/>
      <p:bldP spid="9" grpId="0"/>
      <p:bldP spid="9" grpId="1"/>
      <p:bldP spid="10" grpId="0"/>
      <p:bldP spid="11" grpId="0"/>
      <p:bldP spid="11" grpId="1"/>
      <p:bldP spid="12" grpId="0"/>
      <p:bldP spid="13" grpId="0"/>
      <p:bldP spid="13" grpId="1"/>
      <p:bldP spid="14" grpId="0"/>
      <p:bldP spid="15" grpId="0"/>
      <p:bldP spid="15" grpId="1"/>
      <p:bldP spid="16" grpId="0"/>
      <p:bldP spid="17" grpId="0"/>
      <p:bldP spid="17" grpId="1"/>
      <p:bldP spid="18" grpId="0"/>
      <p:bldP spid="20" grpId="0"/>
      <p:bldP spid="20" grpId="1"/>
      <p:bldP spid="21" grpId="0"/>
      <p:bldP spid="22" grpId="0"/>
      <p:bldP spid="22" grpId="1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301890"/>
            <a:ext cx="7239000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1a. Je regarde un homme que court.</a:t>
            </a:r>
          </a:p>
          <a:p>
            <a:r>
              <a:rPr lang="fr-FR" sz="2400" dirty="0" smtClean="0"/>
              <a:t>1b. Je regarde un homme qui court</a:t>
            </a:r>
          </a:p>
          <a:p>
            <a:r>
              <a:rPr lang="fr-FR" sz="2400" dirty="0" smtClean="0"/>
              <a:t>2a. Je regarde un homme que la police arrête.</a:t>
            </a:r>
          </a:p>
          <a:p>
            <a:r>
              <a:rPr lang="fr-FR" sz="2400" dirty="0" smtClean="0"/>
              <a:t>2b. Je vois une voiture que roule.</a:t>
            </a:r>
          </a:p>
          <a:p>
            <a:r>
              <a:rPr lang="fr-FR" sz="2400" dirty="0" smtClean="0"/>
              <a:t>3a. Regarde le coureur qu’accélère !</a:t>
            </a:r>
          </a:p>
          <a:p>
            <a:r>
              <a:rPr lang="fr-FR" sz="2400" dirty="0" smtClean="0"/>
              <a:t>3b. Regarde le coureur qui accélère !</a:t>
            </a:r>
          </a:p>
          <a:p>
            <a:r>
              <a:rPr lang="fr-FR" sz="2400" dirty="0" smtClean="0"/>
              <a:t>4a. C’est la ville où je suis né.</a:t>
            </a:r>
          </a:p>
          <a:p>
            <a:r>
              <a:rPr lang="fr-FR" sz="2400" dirty="0" smtClean="0"/>
              <a:t>4b. C’est l’heure où je dois partir.</a:t>
            </a:r>
          </a:p>
          <a:p>
            <a:r>
              <a:rPr lang="fr-FR" sz="2400" dirty="0" smtClean="0"/>
              <a:t>4c. C’est l’heure que je dois partir.</a:t>
            </a:r>
          </a:p>
          <a:p>
            <a:r>
              <a:rPr lang="fr-FR" sz="2400" dirty="0" smtClean="0"/>
              <a:t>5. Je vois une voiture, laquelle roule.</a:t>
            </a:r>
          </a:p>
          <a:p>
            <a:r>
              <a:rPr lang="fr-FR" sz="2400" dirty="0" smtClean="0"/>
              <a:t>6a. C’est un film que la fin est un peu triste.</a:t>
            </a:r>
          </a:p>
          <a:p>
            <a:r>
              <a:rPr lang="fr-FR" sz="2400" dirty="0" smtClean="0"/>
              <a:t>6b. C’est un film dont la fin est un peu triste.</a:t>
            </a:r>
          </a:p>
          <a:p>
            <a:r>
              <a:rPr lang="fr-FR" sz="2400" dirty="0" smtClean="0"/>
              <a:t>6c. C’est un film duquel la fin est un peu triste.</a:t>
            </a:r>
          </a:p>
          <a:p>
            <a:r>
              <a:rPr lang="fr-FR" sz="2400" dirty="0" smtClean="0"/>
              <a:t>7a. Ils ont trois maisons dont deux à la campagne</a:t>
            </a:r>
          </a:p>
          <a:p>
            <a:r>
              <a:rPr lang="fr-FR" sz="2400" dirty="0" smtClean="0"/>
              <a:t>7b. Ils ont trois enfants dont deux sont à l’université.</a:t>
            </a:r>
            <a:endParaRPr lang="fr-FR" sz="2400" dirty="0"/>
          </a:p>
        </p:txBody>
      </p:sp>
      <p:sp>
        <p:nvSpPr>
          <p:cNvPr id="39938" name="WordArt 2"/>
          <p:cNvSpPr>
            <a:spLocks noChangeArrowheads="1" noChangeShapeType="1"/>
          </p:cNvSpPr>
          <p:nvPr/>
        </p:nvSpPr>
        <p:spPr bwMode="auto">
          <a:xfrm>
            <a:off x="2514600" y="304800"/>
            <a:ext cx="3797300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Choisir le bon relatif</a:t>
            </a:r>
            <a:endParaRPr lang="fr-FR" sz="36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572000" y="12954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572000" y="16719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477000" y="1759803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structure correcte : qui</a:t>
            </a:r>
            <a:r>
              <a:rPr lang="fr-FR" sz="2400" baseline="-250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(sujet) </a:t>
            </a: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+ verbe</a:t>
            </a:r>
            <a:endParaRPr lang="fr-FR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791200" y="20529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267200" y="24339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495800" y="28149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572000" y="31242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410200" y="2674203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« qui » reste toujours « qui » seul « que » =&gt; qu’</a:t>
            </a:r>
            <a:endParaRPr lang="fr-FR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733800" y="3500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114800" y="3881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267200" y="4191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105400" y="3664803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« où » s’emploie pour un lieu et pour un moment </a:t>
            </a:r>
            <a:endParaRPr lang="fr-FR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419600" y="45675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181600" y="4419600"/>
            <a:ext cx="3733800" cy="694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80"/>
              </a:lnSpc>
            </a:pP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emploi fautif en langue normale : qui roule</a:t>
            </a:r>
            <a:endParaRPr lang="fr-FR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410200" y="5024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486400" y="5334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5715000" y="57105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248400" y="5121802"/>
            <a:ext cx="2819400" cy="974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60"/>
              </a:lnSpc>
            </a:pPr>
            <a:r>
              <a:rPr lang="fr-FR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dont est obligatoire: la fin DE ce film, duquel ne s’écrit qu’avec des prépositions à côté de</a:t>
            </a:r>
            <a:endParaRPr lang="fr-FR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096000" y="60198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477000" y="63963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7010400" y="6167418"/>
            <a:ext cx="2819400" cy="538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60"/>
              </a:lnSpc>
            </a:pPr>
            <a:r>
              <a:rPr lang="fr-FR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dont ne nécessite pas l’emploi de « être »</a:t>
            </a:r>
            <a:endParaRPr lang="fr-FR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647885"/>
            <a:ext cx="9753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spc="-160" dirty="0" smtClean="0"/>
              <a:t>8a. Fais-moi la liste de tout qu’il te faut.</a:t>
            </a:r>
          </a:p>
          <a:p>
            <a:r>
              <a:rPr lang="fr-FR" sz="2400" spc="-160" dirty="0" smtClean="0"/>
              <a:t>8b. Fais moi la liste de tout ce qu’il te faut.</a:t>
            </a:r>
          </a:p>
          <a:p>
            <a:r>
              <a:rPr lang="fr-FR" sz="2400" spc="-160" dirty="0" smtClean="0"/>
              <a:t>9a. L’eau est un élément sans lequel on pourrait vivre.</a:t>
            </a:r>
          </a:p>
          <a:p>
            <a:r>
              <a:rPr lang="fr-FR" sz="2400" spc="-160" dirty="0" smtClean="0"/>
              <a:t>9b. L’eau est un élément sans quoi on pourrait vivre.</a:t>
            </a:r>
          </a:p>
          <a:p>
            <a:r>
              <a:rPr lang="fr-FR" sz="2400" spc="-160" dirty="0" smtClean="0"/>
              <a:t>10a. C’est moi qui a fait ce travail.</a:t>
            </a:r>
          </a:p>
          <a:p>
            <a:r>
              <a:rPr lang="fr-FR" sz="2400" spc="-160" dirty="0" smtClean="0"/>
              <a:t>10b. C’est moi qui ai fait ce travail.</a:t>
            </a:r>
          </a:p>
          <a:p>
            <a:r>
              <a:rPr lang="fr-FR" sz="2400" spc="-160" dirty="0" smtClean="0"/>
              <a:t>11 a. C’est un collègue avec qui je travaille.</a:t>
            </a:r>
          </a:p>
          <a:p>
            <a:r>
              <a:rPr lang="fr-FR" sz="2400" spc="-160" dirty="0" smtClean="0"/>
              <a:t>11b. C’est un collègue avec lequel je travaille.</a:t>
            </a:r>
          </a:p>
          <a:p>
            <a:r>
              <a:rPr lang="fr-FR" sz="2400" spc="-160" dirty="0" smtClean="0"/>
              <a:t>12a. J’aimerais savoir qu’il faut s’attendre avec lui.</a:t>
            </a:r>
          </a:p>
          <a:p>
            <a:r>
              <a:rPr lang="fr-FR" sz="2400" spc="-160" dirty="0" smtClean="0"/>
              <a:t>12b. J’aimerais savoir ce dont il faut s’attendre avec lui.</a:t>
            </a:r>
          </a:p>
          <a:p>
            <a:r>
              <a:rPr lang="fr-FR" sz="2400" spc="-160" dirty="0" smtClean="0"/>
              <a:t>12c. J’aimerais savoir ce qu’ il faut s’attendre avec lui.</a:t>
            </a:r>
          </a:p>
          <a:p>
            <a:r>
              <a:rPr lang="fr-FR" sz="2400" spc="-160" dirty="0" smtClean="0"/>
              <a:t>12d. J’aimerais savoir ce à quoi il faut s’attendre avec lui.</a:t>
            </a:r>
            <a:endParaRPr lang="fr-FR" sz="2400" spc="-160" dirty="0"/>
          </a:p>
        </p:txBody>
      </p:sp>
      <p:sp>
        <p:nvSpPr>
          <p:cNvPr id="3" name="ZoneTexte 2"/>
          <p:cNvSpPr txBox="1"/>
          <p:nvPr/>
        </p:nvSpPr>
        <p:spPr>
          <a:xfrm>
            <a:off x="4114800" y="16719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267200" y="20529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953000" y="1524000"/>
            <a:ext cx="4191000" cy="916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80"/>
              </a:lnSpc>
            </a:pP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on ne peut JAMAIS avoir la structure déterminant +que</a:t>
            </a:r>
            <a:r>
              <a:rPr lang="fr-FR" sz="2400" baseline="-250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(relatif)</a:t>
            </a: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 mais nom/pronom + que</a:t>
            </a:r>
            <a:r>
              <a:rPr lang="fr-FR" sz="2400" baseline="-250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(relatif)</a:t>
            </a: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 </a:t>
            </a:r>
            <a:endParaRPr lang="fr-FR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638800" y="23622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410200" y="27432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400800" y="2362200"/>
            <a:ext cx="2514600" cy="1062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80"/>
              </a:lnSpc>
            </a:pP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« quoi » pronom relatif jamais après sans</a:t>
            </a:r>
            <a:endParaRPr lang="fr-FR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429000" y="3119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429000" y="3500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191000" y="3220744"/>
            <a:ext cx="4724400" cy="741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80"/>
              </a:lnSpc>
            </a:pP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« qui » sujet = je (moi=je) j’ai fait, pas </a:t>
            </a:r>
            <a:r>
              <a:rPr lang="fr-FR" sz="2400" strike="sngStrike" dirty="0" smtClean="0">
                <a:solidFill>
                  <a:srgbClr val="FF0000"/>
                </a:solidFill>
                <a:latin typeface="Times New Roman"/>
                <a:ea typeface="Wingdings"/>
                <a:cs typeface="Times New Roman"/>
              </a:rPr>
              <a:t>j’a fait </a:t>
            </a: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erreur faite par tous </a:t>
            </a:r>
            <a:endParaRPr lang="fr-FR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495800" y="3881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648200" y="4262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410200" y="3962400"/>
            <a:ext cx="3657600" cy="741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80"/>
              </a:lnSpc>
            </a:pP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« qui » est possible parce qu’on parle d’une personne.</a:t>
            </a:r>
            <a:endParaRPr lang="fr-FR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724400" y="4572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257800" y="49485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105400" y="53295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FF0000"/>
                </a:solidFill>
                <a:sym typeface="Wingdings"/>
              </a:rPr>
              <a:t>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410200" y="56388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</a:t>
            </a:r>
            <a:r>
              <a:rPr lang="fr-FR" sz="2400" dirty="0" err="1" smtClean="0">
                <a:solidFill>
                  <a:srgbClr val="008000"/>
                </a:solidFill>
                <a:sym typeface="Wingdings"/>
              </a:rPr>
              <a:t></a:t>
            </a:r>
            <a:endParaRPr lang="fr-FR" sz="2400" dirty="0">
              <a:solidFill>
                <a:srgbClr val="008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6096000" y="4744744"/>
            <a:ext cx="3048000" cy="1382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80"/>
              </a:lnSpc>
            </a:pP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le verbe s’attendre à oblige à cette structure avec relatif + verbe (voir8) </a:t>
            </a:r>
            <a:r>
              <a:rPr lang="fr-FR" sz="2400" dirty="0" err="1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v</a:t>
            </a:r>
            <a:r>
              <a:rPr lang="fr-FR" sz="2400" baseline="-25000" dirty="0" err="1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erbe</a:t>
            </a:r>
            <a:r>
              <a:rPr lang="fr-FR" sz="2400" dirty="0" err="1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+ce</a:t>
            </a:r>
            <a:r>
              <a:rPr lang="fr-FR" sz="2400" dirty="0" smtClean="0">
                <a:solidFill>
                  <a:srgbClr val="000000"/>
                </a:solidFill>
                <a:latin typeface="Times New Roman"/>
                <a:ea typeface="Wingdings"/>
                <a:cs typeface="Times New Roman"/>
              </a:rPr>
              <a:t> à quoi</a:t>
            </a:r>
            <a:endParaRPr lang="fr-FR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2" name="WordArt 2"/>
          <p:cNvSpPr>
            <a:spLocks noChangeArrowheads="1" noChangeShapeType="1"/>
          </p:cNvSpPr>
          <p:nvPr/>
        </p:nvSpPr>
        <p:spPr bwMode="auto">
          <a:xfrm>
            <a:off x="2514600" y="304800"/>
            <a:ext cx="3797300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b="1" kern="10" spc="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Choisir le bon relatif</a:t>
            </a:r>
            <a:endParaRPr lang="fr-FR" sz="3600" b="1" kern="10" spc="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57200" y="61722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latin typeface="Times New Roman"/>
                <a:cs typeface="Times New Roman"/>
                <a:sym typeface="Wingdings"/>
              </a:rPr>
              <a:t></a:t>
            </a:r>
            <a:r>
              <a:rPr lang="fr-FR" sz="2400" dirty="0" smtClean="0">
                <a:latin typeface="Times New Roman"/>
                <a:cs typeface="Times New Roman"/>
              </a:rPr>
              <a:t> je peux choisir le bon pronom relatif sans me tromper (B1/B2) 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WordArt 2"/>
          <p:cNvSpPr>
            <a:spLocks noChangeArrowheads="1" noChangeShapeType="1"/>
          </p:cNvSpPr>
          <p:nvPr/>
        </p:nvSpPr>
        <p:spPr bwMode="auto">
          <a:xfrm>
            <a:off x="1143000" y="0"/>
            <a:ext cx="6781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b="1" kern="10" spc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blurRad="63500" dist="46662" dir="2115817" algn="ctr" rotWithShape="0">
                    <a:srgbClr val="C0C0C0">
                      <a:alpha val="74998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"Qui"  "que" et où, pronoms relatifs</a:t>
            </a:r>
            <a:endParaRPr lang="fr-FR" sz="3600" b="1" kern="10" spc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blurRad="63500" dist="46662" dir="2115817" algn="ctr" rotWithShape="0">
                  <a:srgbClr val="C0C0C0">
                    <a:alpha val="74998"/>
                  </a:srgbClr>
                </a:outerShdw>
              </a:effectLst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33400" y="9144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QUI = sujet </a:t>
            </a:r>
            <a:r>
              <a:rPr lang="fr-FR" sz="2400" baseline="-25000" dirty="0" smtClean="0"/>
              <a:t>(pour une chose ou une personne)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33400" y="3119735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QUE/QU’ = complément d’objet direct</a:t>
            </a:r>
            <a:r>
              <a:rPr lang="fr-FR" sz="2400" baseline="-25000" dirty="0" smtClean="0"/>
              <a:t>(pour une chose ou une personne) </a:t>
            </a:r>
          </a:p>
          <a:p>
            <a:pPr algn="ctr"/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152400" y="1371600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la structure syntaxique de qui : </a:t>
            </a:r>
            <a:r>
              <a:rPr lang="fr-FR" sz="2400" u="sng" dirty="0" smtClean="0">
                <a:latin typeface="Times New Roman"/>
                <a:cs typeface="Times New Roman"/>
              </a:rPr>
              <a:t>qui + verbe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L’homme qui </a:t>
            </a:r>
            <a:r>
              <a:rPr lang="fr-FR" sz="2400" b="1" dirty="0" err="1" smtClean="0">
                <a:latin typeface="Times New Roman"/>
                <a:cs typeface="Times New Roman"/>
              </a:rPr>
              <a:t>vous</a:t>
            </a:r>
            <a:r>
              <a:rPr lang="fr-FR" sz="2400" i="1" baseline="-25000" dirty="0" err="1" smtClean="0">
                <a:latin typeface="Times New Roman"/>
                <a:cs typeface="Times New Roman"/>
              </a:rPr>
              <a:t>objet</a:t>
            </a:r>
            <a:r>
              <a:rPr lang="fr-FR" sz="2400" b="1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plaît est en couple = *l’homme qui plait à vous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28600" y="3505200"/>
            <a:ext cx="906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la structure syntaxique de que : </a:t>
            </a:r>
            <a:r>
              <a:rPr lang="fr-FR" sz="2400" u="sng" dirty="0" smtClean="0">
                <a:latin typeface="Times New Roman"/>
                <a:cs typeface="Times New Roman"/>
              </a:rPr>
              <a:t>que </a:t>
            </a:r>
            <a:r>
              <a:rPr lang="fr-FR" sz="2400" b="1" u="sng" dirty="0" smtClean="0">
                <a:latin typeface="Times New Roman"/>
                <a:cs typeface="Times New Roman"/>
              </a:rPr>
              <a:t>+ sujet + </a:t>
            </a:r>
            <a:r>
              <a:rPr lang="fr-FR" sz="2400" u="sng" dirty="0" smtClean="0">
                <a:latin typeface="Times New Roman"/>
                <a:cs typeface="Times New Roman"/>
              </a:rPr>
              <a:t>verbe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04800" y="3886200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erreur souvent vue : l’homme </a:t>
            </a:r>
            <a:r>
              <a:rPr lang="fr-FR" sz="2400" strike="sngStrike" dirty="0" smtClean="0">
                <a:solidFill>
                  <a:srgbClr val="FF0000"/>
                </a:solidFill>
                <a:latin typeface="Times New Roman"/>
                <a:cs typeface="Times New Roman"/>
              </a:rPr>
              <a:t>que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qui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u="sng" dirty="0" smtClean="0">
                <a:latin typeface="Times New Roman"/>
                <a:cs typeface="Times New Roman"/>
              </a:rPr>
              <a:t>vous </a:t>
            </a:r>
            <a:r>
              <a:rPr lang="fr-FR" sz="2400" dirty="0" smtClean="0">
                <a:latin typeface="Times New Roman"/>
                <a:cs typeface="Times New Roman"/>
              </a:rPr>
              <a:t>aime  (vous n’est pas sujet =&gt; vous aimez) ATTENTION pour B2 dans certains cas une inversion stylistique du sujet est possible:  « l’homme </a:t>
            </a:r>
            <a:r>
              <a:rPr lang="fr-FR" sz="2400" b="1" dirty="0" smtClean="0">
                <a:latin typeface="Times New Roman"/>
                <a:cs typeface="Times New Roman"/>
              </a:rPr>
              <a:t>que </a:t>
            </a:r>
            <a:r>
              <a:rPr lang="fr-FR" sz="2400" dirty="0" smtClean="0">
                <a:latin typeface="Times New Roman"/>
                <a:cs typeface="Times New Roman"/>
              </a:rPr>
              <a:t>regarde la femme »  = = « l’homme </a:t>
            </a:r>
            <a:r>
              <a:rPr lang="fr-FR" sz="2400" b="1" dirty="0" smtClean="0">
                <a:latin typeface="Times New Roman"/>
                <a:cs typeface="Times New Roman"/>
              </a:rPr>
              <a:t>que </a:t>
            </a:r>
            <a:r>
              <a:rPr lang="fr-FR" sz="2400" dirty="0" smtClean="0">
                <a:latin typeface="Times New Roman"/>
                <a:cs typeface="Times New Roman"/>
              </a:rPr>
              <a:t>la femme regarde !!! »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09600" y="5405735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</a:t>
            </a:r>
            <a:r>
              <a:rPr lang="fr-FR" sz="2400" b="1" cap="all" dirty="0" smtClean="0"/>
              <a:t>ù</a:t>
            </a:r>
            <a:r>
              <a:rPr lang="fr-FR" sz="2400" b="1" dirty="0" smtClean="0"/>
              <a:t> = complément de lieu ou de temps</a:t>
            </a:r>
            <a:endParaRPr lang="fr-FR" sz="2400" b="1" baseline="-25000" dirty="0" smtClean="0"/>
          </a:p>
        </p:txBody>
      </p:sp>
      <p:sp>
        <p:nvSpPr>
          <p:cNvPr id="9" name="ZoneTexte 8"/>
          <p:cNvSpPr txBox="1"/>
          <p:nvPr/>
        </p:nvSpPr>
        <p:spPr>
          <a:xfrm>
            <a:off x="381000" y="6027003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2 erreurs souvent vues 1) l’heure </a:t>
            </a:r>
            <a:r>
              <a:rPr lang="fr-FR" sz="2400" strike="sngStrike" dirty="0" smtClean="0">
                <a:solidFill>
                  <a:srgbClr val="FF0000"/>
                </a:solidFill>
                <a:latin typeface="Times New Roman"/>
                <a:cs typeface="Times New Roman"/>
              </a:rPr>
              <a:t>quand</a:t>
            </a:r>
            <a:r>
              <a:rPr lang="fr-FR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où </a:t>
            </a:r>
            <a:r>
              <a:rPr lang="fr-FR" sz="2400" dirty="0" smtClean="0">
                <a:latin typeface="Times New Roman"/>
                <a:cs typeface="Times New Roman"/>
              </a:rPr>
              <a:t>ça s’est passé.</a:t>
            </a:r>
          </a:p>
          <a:p>
            <a:pPr algn="ctr"/>
            <a:r>
              <a:rPr lang="fr-FR" sz="2400" dirty="0" smtClean="0">
                <a:latin typeface="Times New Roman"/>
                <a:cs typeface="Times New Roman"/>
              </a:rPr>
              <a:t>       2) l’heure </a:t>
            </a:r>
            <a:r>
              <a:rPr lang="fr-FR" sz="2400" strike="sngStrike" dirty="0" smtClean="0">
                <a:solidFill>
                  <a:srgbClr val="FF0000"/>
                </a:solidFill>
                <a:latin typeface="Times New Roman"/>
                <a:cs typeface="Times New Roman"/>
              </a:rPr>
              <a:t>que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où </a:t>
            </a:r>
            <a:r>
              <a:rPr lang="fr-FR" sz="2400" dirty="0" smtClean="0">
                <a:latin typeface="Times New Roman"/>
                <a:cs typeface="Times New Roman"/>
              </a:rPr>
              <a:t>ça s’est passé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81000" y="2133600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erreur souvent vue </a:t>
            </a:r>
            <a:r>
              <a:rPr lang="fr-FR" sz="2400" dirty="0" smtClean="0">
                <a:latin typeface="Comic Sans MS"/>
                <a:cs typeface="Comic Sans MS"/>
              </a:rPr>
              <a:t>un livre </a:t>
            </a:r>
            <a:r>
              <a:rPr lang="fr-FR" sz="2400" strike="sngStrike" dirty="0" smtClean="0">
                <a:solidFill>
                  <a:srgbClr val="FF0000"/>
                </a:solidFill>
                <a:latin typeface="Comic Sans MS"/>
                <a:cs typeface="Comic Sans MS"/>
              </a:rPr>
              <a:t>que c’</a:t>
            </a:r>
            <a:r>
              <a:rPr lang="fr-FR" sz="2400" dirty="0" smtClean="0">
                <a:latin typeface="Comic Sans MS"/>
                <a:cs typeface="Comic Sans MS"/>
              </a:rPr>
              <a:t>est</a:t>
            </a:r>
            <a:r>
              <a:rPr lang="fr-FR" sz="2400" dirty="0" smtClean="0">
                <a:solidFill>
                  <a:srgbClr val="008000"/>
                </a:solidFill>
                <a:latin typeface="Comic Sans MS"/>
                <a:cs typeface="Comic Sans MS"/>
              </a:rPr>
              <a:t> qui </a:t>
            </a:r>
            <a:r>
              <a:rPr lang="fr-FR" sz="2400" dirty="0" smtClean="0">
                <a:latin typeface="Comic Sans MS"/>
                <a:cs typeface="Comic Sans MS"/>
              </a:rPr>
              <a:t>est intéressant</a:t>
            </a:r>
          </a:p>
          <a:p>
            <a:r>
              <a:rPr lang="fr-FR" sz="2400" dirty="0" smtClean="0">
                <a:latin typeface="Times New Roman"/>
                <a:cs typeface="Times New Roman"/>
              </a:rPr>
              <a:t>erreur typique d’hispanophone qui n’est pas une personne mais sujet</a:t>
            </a:r>
          </a:p>
          <a:p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81000" y="5710535"/>
            <a:ext cx="906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Times New Roman"/>
                <a:cs typeface="Times New Roman"/>
              </a:rPr>
              <a:t>la structure syntaxique de où: </a:t>
            </a:r>
            <a:r>
              <a:rPr lang="fr-FR" sz="2400" u="sng" dirty="0" smtClean="0">
                <a:latin typeface="Times New Roman"/>
                <a:cs typeface="Times New Roman"/>
              </a:rPr>
              <a:t>où</a:t>
            </a:r>
            <a:r>
              <a:rPr lang="fr-FR" sz="2400" b="1" u="sng" dirty="0" smtClean="0">
                <a:latin typeface="Times New Roman"/>
                <a:cs typeface="Times New Roman"/>
              </a:rPr>
              <a:t>+ sujet + </a:t>
            </a:r>
            <a:r>
              <a:rPr lang="fr-FR" sz="2400" u="sng" dirty="0" smtClean="0">
                <a:latin typeface="Times New Roman"/>
                <a:cs typeface="Times New Roman"/>
              </a:rPr>
              <a:t>verbe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3002012" y="92472"/>
            <a:ext cx="3226172" cy="81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fr-FR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Qui, </a:t>
            </a:r>
            <a:r>
              <a:rPr kumimoji="0" lang="fr-FR" altLang="fr-FR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que, où</a:t>
            </a:r>
            <a:endParaRPr kumimoji="0" lang="fr-FR" altLang="fr-FR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60648"/>
            <a:ext cx="887095" cy="887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105012"/>
            <a:ext cx="819150" cy="852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2330" y="562099"/>
            <a:ext cx="1105535" cy="1078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179512" y="1988840"/>
            <a:ext cx="66247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1. de quelqu'un ...... personne n'aime.</a:t>
            </a:r>
          </a:p>
          <a:p>
            <a:r>
              <a:rPr lang="fr-FR" sz="2400" dirty="0"/>
              <a:t>2. d’un royaume ...... vit un roi qui tue ses femmes.</a:t>
            </a:r>
          </a:p>
          <a:p>
            <a:r>
              <a:rPr lang="fr-FR" sz="2400" dirty="0"/>
              <a:t>3. de quelqu'un ...... vend son âme au diable.</a:t>
            </a:r>
          </a:p>
          <a:p>
            <a:r>
              <a:rPr lang="fr-FR" sz="2400" dirty="0"/>
              <a:t>4. de quelqu'un ...... son propre fils tue.</a:t>
            </a:r>
          </a:p>
          <a:p>
            <a:r>
              <a:rPr lang="fr-FR" sz="2400" dirty="0"/>
              <a:t>5. d’un tueur en série...... tue des tueurs en série.</a:t>
            </a:r>
          </a:p>
          <a:p>
            <a:r>
              <a:rPr lang="fr-FR" sz="2400" dirty="0"/>
              <a:t>6. d’un livre ...... le lecteur est le héros de l’histoire.</a:t>
            </a:r>
          </a:p>
          <a:p>
            <a:r>
              <a:rPr lang="fr-FR" sz="2400" dirty="0"/>
              <a:t>7. d'un roi ...... devient fou.</a:t>
            </a:r>
          </a:p>
          <a:p>
            <a:r>
              <a:rPr lang="fr-FR" sz="2400" dirty="0"/>
              <a:t>8. d'un tour du monde ...... dure quatre-vingts jours.</a:t>
            </a:r>
          </a:p>
          <a:p>
            <a:r>
              <a:rPr lang="fr-FR" sz="2400" dirty="0"/>
              <a:t>9. d'une marionnette ...... devient un petit garçon.</a:t>
            </a:r>
          </a:p>
          <a:p>
            <a:r>
              <a:rPr lang="fr-FR" sz="2400" dirty="0"/>
              <a:t>10. d'un moment ...... une jeune fille se pique le doigt et s’endort 100 ans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204547" y="1959223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932040" y="1959223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Le vilain petit canard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356947" y="234888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où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516216" y="234888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Barbe bleue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132539" y="270892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796136" y="2679303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Faust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195736" y="3039343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076056" y="306896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Œdipe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852619" y="342900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228184" y="342900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Dexter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772499" y="378904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où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588224" y="3831431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L’histoire sans fin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475656" y="4191471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563888" y="4191471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Ubu (ubuesque)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3059832" y="450912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2987824" y="4911551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444208" y="4941168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Pinocchio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411760" y="5271591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où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3635896" y="5631631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La belle au bois dormant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288866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2863157329"/>
              </p:ext>
            </p:extLst>
          </p:nvPr>
        </p:nvGraphicFramePr>
        <p:xfrm>
          <a:off x="457200" y="1124745"/>
          <a:ext cx="8229600" cy="3676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36766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39370" marB="39370"/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5496" y="379685"/>
            <a:ext cx="7488832" cy="600164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d'une princesse  ...... veut se marier à un ogre ......son père n'aime pas.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12. d'une princesse ...... la femme de son père veut tuer.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13. d’un pays  ...... on peut tout manger.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14. d’enfants ...... leurs parents abandonnent par amour.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15. d'une ville ...... un docteur devient méchant la nuit.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16. d'une petite fille ...... est habillée en rouge et  ......  le loup voudrait dévorer.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17. une île ...... un homme vit seul pendant des années puis avec Vendredi.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18. d'une année ...... règne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Big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Brother.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19. d'une ville ...... un homme avec sa flûte chasse les rats.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20. d'un royaume ...... est dirigé par un chat.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987824" y="404664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780611" y="1124744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186491" y="764704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</a:rPr>
              <a:t>Shrek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5496" y="76200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27584" y="1455167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Blanche neige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057400" y="182880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où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940152" y="1844824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Hans &amp; </a:t>
            </a:r>
            <a:r>
              <a:rPr lang="fr-FR" sz="2400" dirty="0" err="1" smtClean="0">
                <a:solidFill>
                  <a:srgbClr val="FF0000"/>
                </a:solidFill>
              </a:rPr>
              <a:t>Gretel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905000" y="2205335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762056" y="2281535"/>
            <a:ext cx="268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Le petit poucet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057400" y="2967335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où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371656" y="2819400"/>
            <a:ext cx="1848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Dr </a:t>
            </a:r>
            <a:r>
              <a:rPr lang="fr-FR" sz="2400" dirty="0" err="1" smtClean="0">
                <a:solidFill>
                  <a:srgbClr val="FF0000"/>
                </a:solidFill>
              </a:rPr>
              <a:t>Jekyll</a:t>
            </a:r>
            <a:r>
              <a:rPr lang="fr-FR" sz="2400" dirty="0" smtClean="0">
                <a:solidFill>
                  <a:srgbClr val="FF0000"/>
                </a:solidFill>
              </a:rPr>
              <a:t> &amp; Mr </a:t>
            </a:r>
            <a:r>
              <a:rPr lang="fr-FR" sz="2400" dirty="0" err="1" smtClean="0">
                <a:solidFill>
                  <a:srgbClr val="FF0000"/>
                </a:solidFill>
              </a:rPr>
              <a:t>Hyde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819400" y="327660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6624891" y="327660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505200" y="36576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Le petit chaperon rouge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676400" y="4034135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où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810000" y="4415135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Robinson </a:t>
            </a:r>
            <a:r>
              <a:rPr lang="fr-FR" sz="2400" dirty="0" err="1" smtClean="0">
                <a:solidFill>
                  <a:srgbClr val="FF0000"/>
                </a:solidFill>
              </a:rPr>
              <a:t>Crusoë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357691" y="4724400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où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5334000" y="4796135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1984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133600" y="5177135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où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38200" y="54864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Robinson le joueur de flûte de Hamelin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2514600" y="5862935"/>
            <a:ext cx="1071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qui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6096000" y="5862935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Le chat botté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a="http://schemas.openxmlformats.org/drawingml/2006/main" xmlns:r="http://schemas.openxmlformats.org/officeDocument/2006/relationships" xmlns:p="http://schemas.openxmlformats.org/presentationml/2006/main" xmlns="" xmlns:p14="http://schemas.microsoft.com/office/powerpoint/2010/main" xmlns:mv="urn:schemas-microsoft-com:mac:vml" xmlns:mc="http://schemas.openxmlformats.org/markup-compatibility/2006" val="271929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14" grpId="0"/>
      <p:bldP spid="14" grpId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04800" y="1676400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/>
              <a:t>2. C'est un élément de meuble qui entre et sort du meuble et </a:t>
            </a:r>
            <a:r>
              <a:rPr lang="fr-FR" sz="2000" u="sng" dirty="0" smtClean="0"/>
              <a:t>dans lequel</a:t>
            </a:r>
            <a:r>
              <a:rPr lang="fr-FR" sz="2000" dirty="0" smtClean="0"/>
              <a:t> on peut ranger des objets……………….…..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/>
              <a:t>3. C'est un type d'habitation que l'on trouve surtout dans les jardins et dans laquelle les humains n'entrent pas………………….…….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8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/>
              <a:t>4. C'est un document officiel sans lequel vous n'avez pas d'existence légale…………...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/>
              <a:t>5. C'est une ouverture par laquelle on entre chez soi exceptionnellement………………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/>
              <a:t>6. C'est un monument américain que tout le monde connaît et devant lequel on passe quand on arrive à New York en bateau………………………….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/>
              <a:t>7. C'est l'astre qui nous éclaire et autour duquel tourne la terre……………………….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FR" sz="2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556" dirty="0" err="1" smtClean="0">
                <a:sym typeface="Wingdings"/>
              </a:rPr>
              <a:t></a:t>
            </a:r>
            <a:r>
              <a:rPr lang="fr-FR" sz="3556" dirty="0" smtClean="0"/>
              <a:t> je peux choisir sans me tromper un pronom relatif complexe (B2)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743200" y="19050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un tiroir 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81400" y="1752600"/>
            <a:ext cx="3810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352800" y="2514600"/>
            <a:ext cx="3810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7696200" y="2514600"/>
            <a:ext cx="14478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-228600" y="2819400"/>
            <a:ext cx="14478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886200" y="26625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une niche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52800" y="4038600"/>
            <a:ext cx="12954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1066800" y="4186535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une carte d’identité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67000" y="4800600"/>
            <a:ext cx="12954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2438400" y="4948535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une fenêtre/une cheminée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10000" y="5562600"/>
            <a:ext cx="3810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6858000" y="5562600"/>
            <a:ext cx="14478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5029200" y="5710535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La statue de la liberté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05000" y="6324600"/>
            <a:ext cx="3810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3810000" y="6324600"/>
            <a:ext cx="1447800" cy="3048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7010400" y="6167735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Le soleil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/>
      <p:bldP spid="14" grpId="0" animBg="1"/>
      <p:bldP spid="15" grpId="0"/>
      <p:bldP spid="16" grpId="0" animBg="1"/>
      <p:bldP spid="17" grpId="0"/>
      <p:bldP spid="18" grpId="0" animBg="1"/>
      <p:bldP spid="19" grpId="0" animBg="1"/>
      <p:bldP spid="20" grpId="0"/>
      <p:bldP spid="21" grpId="0" animBg="1"/>
      <p:bldP spid="22" grpId="0" animBg="1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04800" y="152400"/>
            <a:ext cx="8534400" cy="7163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fr-FR" sz="2400" dirty="0" smtClean="0"/>
              <a:t>8. C'est un jeu auquel on joue à 13 ou 15…………………………</a:t>
            </a:r>
          </a:p>
          <a:p>
            <a:pPr>
              <a:spcBef>
                <a:spcPts val="300"/>
              </a:spcBef>
            </a:pPr>
            <a:r>
              <a:rPr lang="fr-FR" sz="2400" dirty="0" smtClean="0"/>
              <a:t>9. C'est un phénomène naturel auquel personne ne peut échapper et dont beaucoup de gens ont peur………………………</a:t>
            </a:r>
          </a:p>
          <a:p>
            <a:pPr>
              <a:spcBef>
                <a:spcPts val="300"/>
              </a:spcBef>
            </a:pPr>
            <a:endParaRPr lang="fr-FR" sz="2400" dirty="0" smtClean="0"/>
          </a:p>
          <a:p>
            <a:pPr>
              <a:spcBef>
                <a:spcPts val="300"/>
              </a:spcBef>
            </a:pPr>
            <a:endParaRPr lang="fr-FR" sz="2400" dirty="0" smtClean="0"/>
          </a:p>
          <a:p>
            <a:pPr>
              <a:spcBef>
                <a:spcPts val="300"/>
              </a:spcBef>
            </a:pPr>
            <a:r>
              <a:rPr lang="fr-FR" sz="2400" dirty="0" smtClean="0"/>
              <a:t>10. Ce sont des parties du corps autour desquelles on peut mettre des bijoux…………</a:t>
            </a:r>
          </a:p>
          <a:p>
            <a:pPr>
              <a:spcBef>
                <a:spcPts val="300"/>
              </a:spcBef>
            </a:pPr>
            <a:r>
              <a:rPr lang="fr-FR" sz="2400" dirty="0" smtClean="0"/>
              <a:t>11. Ce sont des corps célestes auxquels le soleil donne sa lumière…………………….</a:t>
            </a:r>
          </a:p>
          <a:p>
            <a:pPr>
              <a:spcBef>
                <a:spcPts val="300"/>
              </a:spcBef>
            </a:pPr>
            <a:r>
              <a:rPr lang="fr-FR" sz="2400" dirty="0" smtClean="0"/>
              <a:t>12. Ce sont des objets grâce auxquels les vêtements peuvent être fermés………………</a:t>
            </a:r>
          </a:p>
          <a:p>
            <a:pPr>
              <a:spcBef>
                <a:spcPts val="300"/>
              </a:spcBef>
            </a:pPr>
            <a:endParaRPr lang="fr-FR" sz="2400" dirty="0" smtClean="0"/>
          </a:p>
          <a:p>
            <a:pPr>
              <a:spcBef>
                <a:spcPts val="300"/>
              </a:spcBef>
            </a:pPr>
            <a:endParaRPr lang="fr-FR" sz="2200" dirty="0" smtClean="0"/>
          </a:p>
          <a:p>
            <a:pPr>
              <a:spcBef>
                <a:spcPts val="300"/>
              </a:spcBef>
            </a:pPr>
            <a:r>
              <a:rPr lang="fr-FR" sz="2400" dirty="0" smtClean="0"/>
              <a:t>13. Ce sont des signes sans lesquels l'alphabet n'existerait pas……………………….</a:t>
            </a:r>
          </a:p>
          <a:p>
            <a:pPr>
              <a:spcBef>
                <a:spcPts val="300"/>
              </a:spcBef>
            </a:pPr>
            <a:r>
              <a:rPr lang="fr-FR" sz="2400" dirty="0" smtClean="0"/>
              <a:t>14. Ce sont des organismes microscopiques contre lesquels le corps lutte…………….</a:t>
            </a:r>
          </a:p>
          <a:p>
            <a:pPr>
              <a:spcBef>
                <a:spcPts val="300"/>
              </a:spcBef>
            </a:pP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2133600" y="228600"/>
            <a:ext cx="914400" cy="3810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5410200" y="1524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Le rugby           </a:t>
            </a:r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jouer à</a:t>
            </a:r>
            <a:endParaRPr lang="fr-FR" sz="2400" dirty="0">
              <a:solidFill>
                <a:srgbClr val="9BBB59"/>
              </a:solidFill>
              <a:latin typeface="Comic Sans MS"/>
              <a:cs typeface="Comic Sans M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67200" y="609600"/>
            <a:ext cx="1066800" cy="3810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981200" y="990600"/>
            <a:ext cx="685800" cy="4572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04800" y="909935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                                                   la mort           </a:t>
            </a:r>
            <a:r>
              <a:rPr lang="fr-FR" sz="2400" dirty="0" smtClean="0">
                <a:solidFill>
                  <a:schemeClr val="accent3"/>
                </a:solidFill>
                <a:latin typeface="Arial Rounded MT Bold"/>
                <a:cs typeface="Arial Rounded MT Bold"/>
              </a:rPr>
              <a:t> échapper à/ </a:t>
            </a:r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fr-FR" sz="2400" dirty="0" smtClean="0">
                <a:solidFill>
                  <a:schemeClr val="accent3"/>
                </a:solidFill>
                <a:latin typeface="Arial Rounded MT Bold"/>
                <a:cs typeface="Arial Rounded MT Bold"/>
              </a:rPr>
              <a:t>	                    avoir peur de</a:t>
            </a:r>
            <a:endParaRPr lang="fr-FR" sz="2400" dirty="0">
              <a:solidFill>
                <a:schemeClr val="accent3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43400" y="2057400"/>
            <a:ext cx="2362200" cy="4572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600200" y="2438401"/>
            <a:ext cx="4572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Le cou, le poignet, la cheville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14800" y="2971800"/>
            <a:ext cx="1219200" cy="3810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1371600" y="3200400"/>
            <a:ext cx="7467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Les planètes                                </a:t>
            </a:r>
            <a:r>
              <a:rPr lang="fr-FR" sz="2400" dirty="0" smtClean="0">
                <a:solidFill>
                  <a:srgbClr val="9BBB59"/>
                </a:solidFill>
                <a:latin typeface="Arial Rounded MT Bold"/>
                <a:cs typeface="Arial Rounded MT Bold"/>
              </a:rPr>
              <a:t>donner à</a:t>
            </a:r>
            <a:endParaRPr lang="fr-FR" sz="2400" dirty="0">
              <a:solidFill>
                <a:srgbClr val="9BBB59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24200" y="3657600"/>
            <a:ext cx="1981200" cy="4572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1219200" y="3962400"/>
            <a:ext cx="6248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Le bouton, la </a:t>
            </a:r>
            <a:r>
              <a:rPr lang="fr-FR" sz="24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femeture-éclair</a:t>
            </a:r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 (le zip)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24200" y="5105400"/>
            <a:ext cx="1752600" cy="4572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990600" y="5486400"/>
            <a:ext cx="6248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des lettres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867400" y="5943600"/>
            <a:ext cx="1752600" cy="457200"/>
          </a:xfrm>
          <a:prstGeom prst="rect">
            <a:avLst/>
          </a:prstGeom>
          <a:solidFill>
            <a:srgbClr val="FFFF00">
              <a:alpha val="47000"/>
            </a:srgb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990600" y="6324600"/>
            <a:ext cx="6248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des virus/microbes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 animBg="1"/>
      <p:bldP spid="8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9" grpId="0" animBg="1"/>
      <p:bldP spid="20" grpId="0"/>
      <p:bldP spid="21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04800" y="117694"/>
            <a:ext cx="8382000" cy="6540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2400" dirty="0" smtClean="0"/>
              <a:t>• </a:t>
            </a:r>
            <a:r>
              <a:rPr lang="fr-FR" sz="2400" cap="small" dirty="0" smtClean="0"/>
              <a:t>une tasse, </a:t>
            </a:r>
            <a:r>
              <a:rPr lang="fr-FR" sz="2400" dirty="0" smtClean="0"/>
              <a:t>c'est un récipient ..................... vous versez du liquide. </a:t>
            </a:r>
          </a:p>
          <a:p>
            <a:pPr>
              <a:spcBef>
                <a:spcPts val="600"/>
              </a:spcBef>
            </a:pPr>
            <a:r>
              <a:rPr lang="fr-FR" sz="2400" dirty="0" smtClean="0"/>
              <a:t>• </a:t>
            </a:r>
            <a:r>
              <a:rPr lang="fr-FR" sz="2400" cap="small" dirty="0" smtClean="0"/>
              <a:t>un téléphone, </a:t>
            </a:r>
            <a:r>
              <a:rPr lang="fr-FR" sz="2400" dirty="0" smtClean="0"/>
              <a:t>c'est un appareil..................................... vous pouvez communiquer à distance. </a:t>
            </a:r>
            <a:r>
              <a:rPr lang="fr-FR" sz="2400" i="1" dirty="0" smtClean="0"/>
              <a:t>(au moyen de)</a:t>
            </a:r>
            <a:endParaRPr lang="fr-FR" sz="2400" dirty="0" smtClean="0"/>
          </a:p>
          <a:p>
            <a:pPr>
              <a:spcBef>
                <a:spcPts val="600"/>
              </a:spcBef>
            </a:pPr>
            <a:r>
              <a:rPr lang="fr-FR" sz="2400" dirty="0" smtClean="0"/>
              <a:t>• </a:t>
            </a:r>
            <a:r>
              <a:rPr lang="fr-FR" sz="2400" cap="small" dirty="0" smtClean="0"/>
              <a:t>une cage, </a:t>
            </a:r>
            <a:r>
              <a:rPr lang="fr-FR" sz="2400" dirty="0" smtClean="0"/>
              <a:t>c'est un espace délimité par des barreaux ........................................ on enferme les oiseaux. </a:t>
            </a:r>
          </a:p>
          <a:p>
            <a:pPr>
              <a:spcBef>
                <a:spcPts val="600"/>
              </a:spcBef>
            </a:pPr>
            <a:r>
              <a:rPr lang="fr-FR" sz="2400" dirty="0" smtClean="0"/>
              <a:t>• </a:t>
            </a:r>
            <a:r>
              <a:rPr lang="fr-FR" sz="2400" cap="small" dirty="0" smtClean="0"/>
              <a:t>le chômage, </a:t>
            </a:r>
            <a:r>
              <a:rPr lang="fr-FR" sz="2400" dirty="0" smtClean="0"/>
              <a:t>c'est une situation ..................... chacun peut être confronté. </a:t>
            </a:r>
            <a:r>
              <a:rPr lang="fr-FR" sz="2400" i="1" dirty="0" smtClean="0"/>
              <a:t>(à)</a:t>
            </a:r>
            <a:endParaRPr lang="fr-FR" sz="2400" dirty="0" smtClean="0"/>
          </a:p>
          <a:p>
            <a:pPr>
              <a:spcBef>
                <a:spcPts val="600"/>
              </a:spcBef>
            </a:pPr>
            <a:r>
              <a:rPr lang="fr-FR" sz="2400" dirty="0" smtClean="0"/>
              <a:t>• </a:t>
            </a:r>
            <a:r>
              <a:rPr lang="fr-FR" sz="2400" cap="small" dirty="0" smtClean="0"/>
              <a:t>la tombe du soldat inconnu, </a:t>
            </a:r>
            <a:r>
              <a:rPr lang="fr-FR" sz="2400" dirty="0" smtClean="0"/>
              <a:t>c'est un monument    .............................. s'incline le président de la République chaque année. </a:t>
            </a:r>
            <a:r>
              <a:rPr lang="fr-FR" sz="2400" i="1" dirty="0" smtClean="0"/>
              <a:t>(face à)</a:t>
            </a:r>
            <a:endParaRPr lang="fr-FR" sz="2400" dirty="0" smtClean="0"/>
          </a:p>
          <a:p>
            <a:pPr>
              <a:spcBef>
                <a:spcPts val="600"/>
              </a:spcBef>
            </a:pPr>
            <a:r>
              <a:rPr lang="fr-FR" sz="2400" dirty="0" smtClean="0"/>
              <a:t>• </a:t>
            </a:r>
            <a:r>
              <a:rPr lang="fr-FR" sz="2400" cap="small" dirty="0" smtClean="0"/>
              <a:t>un livre d'or, </a:t>
            </a:r>
            <a:r>
              <a:rPr lang="fr-FR" sz="2400" dirty="0" smtClean="0"/>
              <a:t>c'est un registre ............................ on écrit ses impressions. </a:t>
            </a:r>
          </a:p>
          <a:p>
            <a:pPr>
              <a:spcBef>
                <a:spcPts val="600"/>
              </a:spcBef>
            </a:pPr>
            <a:r>
              <a:rPr lang="fr-FR" sz="2400" dirty="0" smtClean="0"/>
              <a:t>• </a:t>
            </a:r>
            <a:r>
              <a:rPr lang="fr-FR" sz="2400" cap="small" dirty="0" smtClean="0"/>
              <a:t>des jumelles, </a:t>
            </a:r>
            <a:r>
              <a:rPr lang="fr-FR" sz="2400" dirty="0" smtClean="0"/>
              <a:t>c'est un objet .................................................... vous pouvez voir de loin. </a:t>
            </a:r>
          </a:p>
          <a:p>
            <a:pPr>
              <a:spcBef>
                <a:spcPts val="600"/>
              </a:spcBef>
            </a:pPr>
            <a:r>
              <a:rPr lang="fr-FR" sz="2400" dirty="0" smtClean="0"/>
              <a:t>• </a:t>
            </a:r>
            <a:r>
              <a:rPr lang="fr-FR" sz="2400" cap="small" dirty="0" smtClean="0"/>
              <a:t>une marguerite, </a:t>
            </a:r>
            <a:r>
              <a:rPr lang="fr-FR" sz="2400" dirty="0" smtClean="0"/>
              <a:t>c'est une fleur…............................ vous pouvez savoir, lorsque vous l'effeuillez, si quelqu'un vous aime</a:t>
            </a:r>
            <a:r>
              <a:rPr lang="fr-FR" sz="2400" smtClean="0"/>
              <a:t>. </a:t>
            </a:r>
          </a:p>
          <a:p>
            <a:pPr>
              <a:spcBef>
                <a:spcPts val="600"/>
              </a:spcBef>
            </a:pP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3962400" y="762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dans lequel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572000" y="5289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au moyen duquel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447800" y="1700808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à l’intérieur duquel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419600" y="21291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à laquelle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33600" y="33483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face auquel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572000" y="41103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sur lequel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886200" y="4948535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au travers duquel/par lequel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648200" y="57105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avec laquelle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2466</Words>
  <Application>Microsoft Office PowerPoint</Application>
  <PresentationFormat>Présentation à l'écran (4:3)</PresentationFormat>
  <Paragraphs>286</Paragraphs>
  <Slides>15</Slides>
  <Notes>1</Notes>
  <HiddenSlides>0</HiddenSlides>
  <MMClips>0</MMClips>
  <ScaleCrop>false</ScaleCrop>
  <HeadingPairs>
    <vt:vector size="6" baseType="variant">
      <vt:variant>
        <vt:lpstr>Modèle de conception</vt:lpstr>
      </vt:variant>
      <vt:variant>
        <vt:i4>1</vt:i4>
      </vt:variant>
      <vt:variant>
        <vt:lpstr>Liaisons</vt:lpstr>
      </vt:variant>
      <vt:variant>
        <vt:i4>3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Thème Office</vt:lpstr>
      <vt:lpstr>???</vt:lpstr>
      <vt:lpstr>???</vt:lpstr>
      <vt:lpstr>???</vt:lpstr>
      <vt:lpstr>Présentation relatifs</vt:lpstr>
      <vt:lpstr>Diapositive 2</vt:lpstr>
      <vt:lpstr>Diapositive 3</vt:lpstr>
      <vt:lpstr>Diapositive 4</vt:lpstr>
      <vt:lpstr>Diapositive 5</vt:lpstr>
      <vt:lpstr>Diapositive 6</vt:lpstr>
      <vt:lpstr> je peux choisir sans me tromper un pronom relatif complexe (B2) </vt:lpstr>
      <vt:lpstr>Diapositive 8</vt:lpstr>
      <vt:lpstr>Diapositive 9</vt:lpstr>
      <vt:lpstr>les pronoms relatifs complexes : point grammaire</vt:lpstr>
      <vt:lpstr>Diapositive 11</vt:lpstr>
      <vt:lpstr>Diapositive 12</vt:lpstr>
      <vt:lpstr>« Alors là je te parie… tout ce que tu veux »</vt:lpstr>
      <vt:lpstr>Diapositive 14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DLC VICTOIRE 9</dc:creator>
  <cp:lastModifiedBy>Bruno le Mière</cp:lastModifiedBy>
  <cp:revision>40</cp:revision>
  <dcterms:created xsi:type="dcterms:W3CDTF">2019-11-15T07:01:10Z</dcterms:created>
  <dcterms:modified xsi:type="dcterms:W3CDTF">2019-11-15T07:04:30Z</dcterms:modified>
</cp:coreProperties>
</file>