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8" r:id="rId3"/>
    <p:sldId id="259" r:id="rId4"/>
    <p:sldId id="260" r:id="rId5"/>
    <p:sldId id="267" r:id="rId6"/>
    <p:sldId id="269" r:id="rId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06" charset="0"/>
        <a:ea typeface="+mn-ea"/>
        <a:cs typeface="+mn-cs"/>
      </a:defRPr>
    </a:lvl1pPr>
    <a:lvl2pPr marL="457200" algn="l" rtl="0" fontAlgn="base">
      <a:spcBef>
        <a:spcPct val="0"/>
      </a:spcBef>
      <a:spcAft>
        <a:spcPct val="0"/>
      </a:spcAft>
      <a:defRPr sz="2400" kern="1200">
        <a:solidFill>
          <a:schemeClr val="tx1"/>
        </a:solidFill>
        <a:latin typeface="Times New Roman" pitchFamily="-106" charset="0"/>
        <a:ea typeface="+mn-ea"/>
        <a:cs typeface="+mn-cs"/>
      </a:defRPr>
    </a:lvl2pPr>
    <a:lvl3pPr marL="914400" algn="l" rtl="0" fontAlgn="base">
      <a:spcBef>
        <a:spcPct val="0"/>
      </a:spcBef>
      <a:spcAft>
        <a:spcPct val="0"/>
      </a:spcAft>
      <a:defRPr sz="2400" kern="1200">
        <a:solidFill>
          <a:schemeClr val="tx1"/>
        </a:solidFill>
        <a:latin typeface="Times New Roman" pitchFamily="-106" charset="0"/>
        <a:ea typeface="+mn-ea"/>
        <a:cs typeface="+mn-cs"/>
      </a:defRPr>
    </a:lvl3pPr>
    <a:lvl4pPr marL="1371600" algn="l" rtl="0" fontAlgn="base">
      <a:spcBef>
        <a:spcPct val="0"/>
      </a:spcBef>
      <a:spcAft>
        <a:spcPct val="0"/>
      </a:spcAft>
      <a:defRPr sz="2400" kern="1200">
        <a:solidFill>
          <a:schemeClr val="tx1"/>
        </a:solidFill>
        <a:latin typeface="Times New Roman" pitchFamily="-106" charset="0"/>
        <a:ea typeface="+mn-ea"/>
        <a:cs typeface="+mn-cs"/>
      </a:defRPr>
    </a:lvl4pPr>
    <a:lvl5pPr marL="1828800" algn="l" rtl="0" fontAlgn="base">
      <a:spcBef>
        <a:spcPct val="0"/>
      </a:spcBef>
      <a:spcAft>
        <a:spcPct val="0"/>
      </a:spcAft>
      <a:defRPr sz="2400" kern="1200">
        <a:solidFill>
          <a:schemeClr val="tx1"/>
        </a:solidFill>
        <a:latin typeface="Times New Roman" pitchFamily="-106" charset="0"/>
        <a:ea typeface="+mn-ea"/>
        <a:cs typeface="+mn-cs"/>
      </a:defRPr>
    </a:lvl5pPr>
    <a:lvl6pPr marL="2286000" algn="l" defTabSz="457200" rtl="0" eaLnBrk="1" latinLnBrk="0" hangingPunct="1">
      <a:defRPr sz="2400" kern="1200">
        <a:solidFill>
          <a:schemeClr val="tx1"/>
        </a:solidFill>
        <a:latin typeface="Times New Roman" pitchFamily="-106" charset="0"/>
        <a:ea typeface="+mn-ea"/>
        <a:cs typeface="+mn-cs"/>
      </a:defRPr>
    </a:lvl6pPr>
    <a:lvl7pPr marL="2743200" algn="l" defTabSz="457200" rtl="0" eaLnBrk="1" latinLnBrk="0" hangingPunct="1">
      <a:defRPr sz="2400" kern="1200">
        <a:solidFill>
          <a:schemeClr val="tx1"/>
        </a:solidFill>
        <a:latin typeface="Times New Roman" pitchFamily="-106" charset="0"/>
        <a:ea typeface="+mn-ea"/>
        <a:cs typeface="+mn-cs"/>
      </a:defRPr>
    </a:lvl7pPr>
    <a:lvl8pPr marL="3200400" algn="l" defTabSz="457200" rtl="0" eaLnBrk="1" latinLnBrk="0" hangingPunct="1">
      <a:defRPr sz="2400" kern="1200">
        <a:solidFill>
          <a:schemeClr val="tx1"/>
        </a:solidFill>
        <a:latin typeface="Times New Roman" pitchFamily="-106" charset="0"/>
        <a:ea typeface="+mn-ea"/>
        <a:cs typeface="+mn-cs"/>
      </a:defRPr>
    </a:lvl8pPr>
    <a:lvl9pPr marL="3657600" algn="l" defTabSz="457200" rtl="0" eaLnBrk="1" latinLnBrk="0" hangingPunct="1">
      <a:defRPr sz="2400" kern="1200">
        <a:solidFill>
          <a:schemeClr val="tx1"/>
        </a:solidFill>
        <a:latin typeface="Times New Roman" pitchFamily="-10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5"/>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78"/>
    <p:restoredTop sz="94694"/>
  </p:normalViewPr>
  <p:slideViewPr>
    <p:cSldViewPr>
      <p:cViewPr varScale="1">
        <p:scale>
          <a:sx n="117" d="100"/>
          <a:sy n="117" d="100"/>
        </p:scale>
        <p:origin x="2096"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9BFFB8B-3F39-1E4B-B3B7-C6761A9D7774}"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55D4F6F-2249-834E-B676-AF43C973B1BC}"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518EC5ED-2C66-654E-982F-0F3AF5E62012}"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C1CD314E-24EA-364D-B362-DF8152FBD8E7}"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34EBB64-0C9F-4340-B45C-DD6A51CEA162}"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8C244728-BBA1-184E-9B9D-0A55224B9874}"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A19F8790-26D6-E64B-A675-ABA79CE8C505}"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69D34875-AC66-5449-A750-1A9A55D8F6C3}"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EA8E7E38-1792-764A-BE5C-901C646310D3}"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6D6B4A58-7032-F046-8281-DBCF1E99D810}"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3DBA8723-7DCB-0548-87E4-3188BD4C14FA}"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et modifiez le titre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charset="0"/>
              </a:defRPr>
            </a:lvl1pPr>
          </a:lstStyle>
          <a:p>
            <a:pPr>
              <a:defRPr/>
            </a:pPr>
            <a:endParaRPr 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charset="0"/>
              </a:defRPr>
            </a:lvl1pPr>
          </a:lstStyle>
          <a:p>
            <a:pPr>
              <a:defRPr/>
            </a:pPr>
            <a:endParaRPr 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charset="0"/>
              </a:defRPr>
            </a:lvl1pPr>
          </a:lstStyle>
          <a:p>
            <a:pPr>
              <a:defRPr/>
            </a:pPr>
            <a:fld id="{2EBE289B-70F5-4447-A738-9A06C8C9CD76}"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8"/>
          <p:cNvSpPr>
            <a:spLocks noChangeArrowheads="1" noChangeShapeType="1" noTextEdit="1"/>
          </p:cNvSpPr>
          <p:nvPr/>
        </p:nvSpPr>
        <p:spPr bwMode="auto">
          <a:xfrm>
            <a:off x="684213" y="836613"/>
            <a:ext cx="8064500" cy="4897437"/>
          </a:xfrm>
          <a:prstGeom prst="rect">
            <a:avLst/>
          </a:prstGeom>
        </p:spPr>
        <p:txBody>
          <a:bodyPr wrap="none" fromWordArt="1">
            <a:prstTxWarp prst="textFadeUp">
              <a:avLst>
                <a:gd name="adj" fmla="val 9991"/>
              </a:avLst>
            </a:prstTxWarp>
          </a:bodyPr>
          <a:lstStyle/>
          <a:p>
            <a:pPr algn="ctr"/>
            <a:r>
              <a:rPr lang="fr-FR" sz="9600" b="1" kern="10">
                <a:ln w="12700">
                  <a:solidFill>
                    <a:srgbClr val="B2B2B2"/>
                  </a:solidFill>
                  <a:round/>
                  <a:headEnd/>
                  <a:tailEnd/>
                </a:ln>
                <a:gradFill rotWithShape="1">
                  <a:gsLst>
                    <a:gs pos="0">
                      <a:srgbClr val="520402"/>
                    </a:gs>
                    <a:gs pos="100000">
                      <a:schemeClr val="tx2"/>
                    </a:gs>
                  </a:gsLst>
                  <a:lin ang="5400000" scaled="1"/>
                </a:gradFill>
                <a:effectLst>
                  <a:outerShdw blurRad="63500" dist="38099" dir="2700000" sy="50000" rotWithShape="0">
                    <a:srgbClr val="875B0D">
                      <a:alpha val="70000"/>
                    </a:srgbClr>
                  </a:outerShdw>
                </a:effectLst>
                <a:latin typeface="Bodoni MT Poster Compressed"/>
                <a:ea typeface="Bodoni MT Poster Compressed"/>
                <a:cs typeface="Bodoni MT Poster Compressed"/>
              </a:rPr>
              <a:t>Regard sur l’Autre : </a:t>
            </a:r>
          </a:p>
          <a:p>
            <a:pPr algn="ctr"/>
            <a:r>
              <a:rPr lang="fr-FR" sz="9600" b="1" kern="10">
                <a:ln w="12700">
                  <a:solidFill>
                    <a:srgbClr val="B2B2B2"/>
                  </a:solidFill>
                  <a:round/>
                  <a:headEnd/>
                  <a:tailEnd/>
                </a:ln>
                <a:gradFill rotWithShape="1">
                  <a:gsLst>
                    <a:gs pos="0">
                      <a:srgbClr val="520402"/>
                    </a:gs>
                    <a:gs pos="100000">
                      <a:schemeClr val="tx2"/>
                    </a:gs>
                  </a:gsLst>
                  <a:lin ang="5400000" scaled="1"/>
                </a:gradFill>
                <a:effectLst>
                  <a:outerShdw blurRad="63500" dist="38099" dir="2700000" sy="50000" rotWithShape="0">
                    <a:srgbClr val="875B0D">
                      <a:alpha val="70000"/>
                    </a:srgbClr>
                  </a:outerShdw>
                </a:effectLst>
                <a:latin typeface="Bodoni MT Poster Compressed"/>
                <a:ea typeface="Bodoni MT Poster Compressed"/>
                <a:cs typeface="Bodoni MT Poster Compressed"/>
              </a:rPr>
              <a:t>Histoire de l’antisémitisme et du racisme </a:t>
            </a:r>
          </a:p>
          <a:p>
            <a:pPr algn="ctr"/>
            <a:r>
              <a:rPr lang="fr-FR" sz="9600" b="1" kern="10">
                <a:ln w="12700">
                  <a:solidFill>
                    <a:srgbClr val="B2B2B2"/>
                  </a:solidFill>
                  <a:round/>
                  <a:headEnd/>
                  <a:tailEnd/>
                </a:ln>
                <a:gradFill rotWithShape="1">
                  <a:gsLst>
                    <a:gs pos="0">
                      <a:srgbClr val="520402"/>
                    </a:gs>
                    <a:gs pos="100000">
                      <a:schemeClr val="tx2"/>
                    </a:gs>
                  </a:gsLst>
                  <a:lin ang="5400000" scaled="1"/>
                </a:gradFill>
                <a:effectLst>
                  <a:outerShdw blurRad="63500" dist="38099" dir="2700000" sy="50000" rotWithShape="0">
                    <a:srgbClr val="875B0D">
                      <a:alpha val="70000"/>
                    </a:srgbClr>
                  </a:outerShdw>
                </a:effectLst>
                <a:latin typeface="Bodoni MT Poster Compressed"/>
                <a:ea typeface="Bodoni MT Poster Compressed"/>
                <a:cs typeface="Bodoni MT Poster Compressed"/>
              </a:rPr>
              <a:t>en Europe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F22F1C-1993-F746-BA46-2C99CC7C06A2}"/>
              </a:ext>
            </a:extLst>
          </p:cNvPr>
          <p:cNvSpPr>
            <a:spLocks noGrp="1"/>
          </p:cNvSpPr>
          <p:nvPr>
            <p:ph type="title"/>
          </p:nvPr>
        </p:nvSpPr>
        <p:spPr/>
        <p:txBody>
          <a:bodyPr/>
          <a:lstStyle/>
          <a:p>
            <a:r>
              <a:rPr lang="fr-FR" dirty="0"/>
              <a:t>les objectifs de la séance</a:t>
            </a:r>
          </a:p>
        </p:txBody>
      </p:sp>
      <p:sp>
        <p:nvSpPr>
          <p:cNvPr id="3" name="Espace réservé du contenu 2">
            <a:extLst>
              <a:ext uri="{FF2B5EF4-FFF2-40B4-BE49-F238E27FC236}">
                <a16:creationId xmlns:a16="http://schemas.microsoft.com/office/drawing/2014/main" id="{5817117A-9951-B64F-9C32-1EE058D16130}"/>
              </a:ext>
            </a:extLst>
          </p:cNvPr>
          <p:cNvSpPr>
            <a:spLocks noGrp="1"/>
          </p:cNvSpPr>
          <p:nvPr>
            <p:ph idx="1"/>
          </p:nvPr>
        </p:nvSpPr>
        <p:spPr/>
        <p:txBody>
          <a:bodyPr/>
          <a:lstStyle/>
          <a:p>
            <a:pPr marL="514350" indent="-514350">
              <a:buFont typeface="+mj-lt"/>
              <a:buAutoNum type="arabicPeriod"/>
            </a:pPr>
            <a:r>
              <a:rPr lang="fr-FR" sz="2400" dirty="0">
                <a:latin typeface="Times New Roman" panose="02020603050405020304" pitchFamily="18" charset="0"/>
                <a:ea typeface="Times New Roman" panose="02020603050405020304" pitchFamily="18" charset="0"/>
              </a:rPr>
              <a:t>Je connais la thèse de Léon Poliakov concernant le racisme et l’antisémitisme</a:t>
            </a:r>
          </a:p>
          <a:p>
            <a:pPr marL="514350" indent="-514350">
              <a:buFont typeface="+mj-lt"/>
              <a:buAutoNum type="arabicPeriod"/>
            </a:pPr>
            <a:r>
              <a:rPr lang="fr-FR" sz="2400" dirty="0"/>
              <a:t>Je suis capable de donner une définition du « racisme et de l’antisémitisme » et l’expliquer. </a:t>
            </a:r>
          </a:p>
          <a:p>
            <a:pPr marL="514350" indent="-514350">
              <a:buFont typeface="+mj-lt"/>
              <a:buAutoNum type="arabicPeriod"/>
            </a:pPr>
            <a:r>
              <a:rPr lang="fr-FR" sz="2400" dirty="0"/>
              <a:t>Je connais le vocabulaire et les mots proches du « racisme » </a:t>
            </a:r>
          </a:p>
          <a:p>
            <a:pPr marL="514350" indent="-514350">
              <a:buFont typeface="+mj-lt"/>
              <a:buAutoNum type="arabicPeriod"/>
            </a:pPr>
            <a:r>
              <a:rPr lang="fr-FR" sz="2400" dirty="0"/>
              <a:t>Je connais des expressions pour définir et défendre ma définition</a:t>
            </a:r>
          </a:p>
          <a:p>
            <a:pPr marL="514350" indent="-514350">
              <a:buFont typeface="+mj-lt"/>
              <a:buAutoNum type="arabicPeriod"/>
            </a:pPr>
            <a:r>
              <a:rPr lang="fr-FR" sz="2400" dirty="0"/>
              <a:t>Je peux utiliser les pronoms relatifs sans me tromper. </a:t>
            </a:r>
          </a:p>
          <a:p>
            <a:endParaRPr lang="fr-FR" sz="2400" dirty="0"/>
          </a:p>
        </p:txBody>
      </p:sp>
    </p:spTree>
    <p:extLst>
      <p:ext uri="{BB962C8B-B14F-4D97-AF65-F5344CB8AC3E}">
        <p14:creationId xmlns:p14="http://schemas.microsoft.com/office/powerpoint/2010/main" val="473125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468313" y="2119313"/>
            <a:ext cx="8135937" cy="2300287"/>
          </a:xfrm>
          <a:solidFill>
            <a:srgbClr val="00FFFF"/>
          </a:solidFill>
        </p:spPr>
        <p:txBody>
          <a:bodyPr/>
          <a:lstStyle/>
          <a:p>
            <a:pPr eaLnBrk="1" hangingPunct="1">
              <a:buFontTx/>
              <a:buNone/>
            </a:pPr>
            <a:r>
              <a:rPr lang="fr-FR" dirty="0">
                <a:ea typeface="ＭＳ Ｐゴシック" pitchFamily="-106" charset="-128"/>
                <a:cs typeface="ＭＳ Ｐゴシック" pitchFamily="-106" charset="-128"/>
              </a:rPr>
              <a:t>Le présent cours se propose de présenter la thèse de Poliakov qui affirme que le racisme et l'antisémitisme seraient nés en Europe au XIX</a:t>
            </a:r>
            <a:r>
              <a:rPr lang="fr-FR" baseline="30000" dirty="0">
                <a:ea typeface="ＭＳ Ｐゴシック" pitchFamily="-106" charset="-128"/>
                <a:cs typeface="ＭＳ Ｐゴシック" pitchFamily="-106" charset="-128"/>
              </a:rPr>
              <a:t>ème</a:t>
            </a:r>
            <a:r>
              <a:rPr lang="fr-FR" dirty="0">
                <a:ea typeface="ＭＳ Ｐゴシック" pitchFamily="-106" charset="-128"/>
                <a:cs typeface="ＭＳ Ｐゴシック" pitchFamily="-106" charset="-128"/>
              </a:rPr>
              <a:t> siècle.</a:t>
            </a:r>
            <a:r>
              <a:rPr lang="fr-FR" sz="2400" dirty="0">
                <a:ea typeface="ＭＳ Ｐゴシック" pitchFamily="-106" charset="-128"/>
                <a:cs typeface="ＭＳ Ｐゴシック" pitchFamily="-106" charset="-128"/>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395288" y="634008"/>
            <a:ext cx="8497887" cy="1323439"/>
          </a:xfrm>
          <a:prstGeom prst="rect">
            <a:avLst/>
          </a:prstGeom>
          <a:solidFill>
            <a:srgbClr val="FF6600"/>
          </a:solidFill>
          <a:ln w="9525">
            <a:noFill/>
            <a:miter lim="800000"/>
            <a:headEnd/>
            <a:tailEnd/>
          </a:ln>
        </p:spPr>
        <p:txBody>
          <a:bodyPr>
            <a:prstTxWarp prst="textNoShape">
              <a:avLst/>
            </a:prstTxWarp>
            <a:spAutoFit/>
          </a:bodyPr>
          <a:lstStyle/>
          <a:p>
            <a:pPr indent="17463" algn="ctr">
              <a:spcBef>
                <a:spcPct val="50000"/>
              </a:spcBef>
            </a:pPr>
            <a:r>
              <a:rPr lang="fr-FR" sz="3200" b="1" dirty="0">
                <a:latin typeface="MS Mincho" pitchFamily="49" charset="-128"/>
              </a:rPr>
              <a:t>fait 1:</a:t>
            </a:r>
          </a:p>
          <a:p>
            <a:pPr indent="17463" algn="ctr">
              <a:spcBef>
                <a:spcPct val="50000"/>
              </a:spcBef>
            </a:pPr>
            <a:r>
              <a:rPr lang="fr-FR" sz="3200" b="1" dirty="0">
                <a:latin typeface="MS Mincho" pitchFamily="49" charset="-128"/>
              </a:rPr>
              <a:t>L'apparition du mot racisme</a:t>
            </a:r>
          </a:p>
        </p:txBody>
      </p:sp>
      <p:sp>
        <p:nvSpPr>
          <p:cNvPr id="8198" name="Text Box 6"/>
          <p:cNvSpPr txBox="1">
            <a:spLocks noChangeArrowheads="1"/>
          </p:cNvSpPr>
          <p:nvPr/>
        </p:nvSpPr>
        <p:spPr bwMode="auto">
          <a:xfrm>
            <a:off x="323850" y="2714144"/>
            <a:ext cx="8569325" cy="2492990"/>
          </a:xfrm>
          <a:prstGeom prst="rect">
            <a:avLst/>
          </a:prstGeom>
          <a:noFill/>
          <a:ln w="9525">
            <a:noFill/>
            <a:miter lim="800000"/>
            <a:headEnd/>
            <a:tailEnd/>
          </a:ln>
        </p:spPr>
        <p:txBody>
          <a:bodyPr>
            <a:prstTxWarp prst="textNoShape">
              <a:avLst/>
            </a:prstTxWarp>
            <a:spAutoFit/>
          </a:bodyPr>
          <a:lstStyle/>
          <a:p>
            <a:pPr>
              <a:spcBef>
                <a:spcPct val="50000"/>
              </a:spcBef>
            </a:pPr>
            <a:r>
              <a:rPr lang="fr-FR" dirty="0"/>
              <a:t>              Au départ de le thèse de Poliakov :  il découvre que le mot « racisme » est nouveau ; ce mot apparaît dans les dictionnaires européens </a:t>
            </a:r>
            <a:r>
              <a:rPr lang="fr-FR" b="1" u="sng" dirty="0"/>
              <a:t>seulement dans les années 1920</a:t>
            </a:r>
            <a:r>
              <a:rPr lang="fr-FR" dirty="0"/>
              <a:t>. </a:t>
            </a:r>
          </a:p>
          <a:p>
            <a:pPr>
              <a:spcBef>
                <a:spcPct val="50000"/>
              </a:spcBef>
            </a:pPr>
            <a:r>
              <a:rPr lang="fr-FR" dirty="0"/>
              <a:t>L’hypothèse que Poliakov pose est celle-ci : si le mot racisme est introuvable avant les années 1920 dans les dictionnaires européens, c’est que le racisme n’existe pas avant…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396875" y="1556792"/>
            <a:ext cx="8747125" cy="5016757"/>
          </a:xfrm>
          <a:prstGeom prst="rect">
            <a:avLst/>
          </a:prstGeom>
          <a:solidFill>
            <a:srgbClr val="CCFFFF"/>
          </a:solidFill>
          <a:ln w="9525">
            <a:noFill/>
            <a:miter lim="800000"/>
            <a:headEnd/>
            <a:tailEnd/>
          </a:ln>
        </p:spPr>
        <p:txBody>
          <a:bodyPr>
            <a:prstTxWarp prst="textNoShape">
              <a:avLst/>
            </a:prstTxWarp>
            <a:spAutoFit/>
          </a:bodyPr>
          <a:lstStyle/>
          <a:p>
            <a:r>
              <a:rPr lang="fr-FR" sz="3200" dirty="0"/>
              <a:t>L’histoire raconte le rapport entre des peuples d’ethnies ou de nationalités différentes : rapport hostile, indifférent, sympathique rapport qui va créer ou repousser le racisme. Les peuples différents ont toujours été en contact, les rapports entre colonisateurs et colonisés ont existé depuis l’Antiquité. L’Empire Romain, grand empire colonisateur, n’a jamais développé l’idée de racisme où </a:t>
            </a:r>
            <a:r>
              <a:rPr lang="fr-FR" sz="3200"/>
              <a:t>on aurait une </a:t>
            </a:r>
            <a:r>
              <a:rPr lang="fr-FR" sz="3200" dirty="0"/>
              <a:t>supériorité de la « race latine » sur les autres peuples colonisés…  </a:t>
            </a:r>
          </a:p>
        </p:txBody>
      </p:sp>
      <p:sp>
        <p:nvSpPr>
          <p:cNvPr id="3" name="Text Box 4">
            <a:extLst>
              <a:ext uri="{FF2B5EF4-FFF2-40B4-BE49-F238E27FC236}">
                <a16:creationId xmlns:a16="http://schemas.microsoft.com/office/drawing/2014/main" id="{4F8AA03C-2212-684B-8F04-584EC3179285}"/>
              </a:ext>
            </a:extLst>
          </p:cNvPr>
          <p:cNvSpPr txBox="1">
            <a:spLocks noChangeArrowheads="1"/>
          </p:cNvSpPr>
          <p:nvPr/>
        </p:nvSpPr>
        <p:spPr bwMode="auto">
          <a:xfrm>
            <a:off x="323056" y="116632"/>
            <a:ext cx="8497887" cy="1077218"/>
          </a:xfrm>
          <a:prstGeom prst="rect">
            <a:avLst/>
          </a:prstGeom>
          <a:solidFill>
            <a:srgbClr val="FF6600"/>
          </a:solidFill>
          <a:ln w="9525">
            <a:noFill/>
            <a:miter lim="800000"/>
            <a:headEnd/>
            <a:tailEnd/>
          </a:ln>
        </p:spPr>
        <p:txBody>
          <a:bodyPr>
            <a:prstTxWarp prst="textNoShape">
              <a:avLst/>
            </a:prstTxWarp>
            <a:spAutoFit/>
          </a:bodyPr>
          <a:lstStyle/>
          <a:p>
            <a:pPr indent="17463" algn="ctr">
              <a:spcBef>
                <a:spcPct val="50000"/>
              </a:spcBef>
            </a:pPr>
            <a:r>
              <a:rPr lang="fr-FR" sz="3200" b="1" dirty="0">
                <a:latin typeface="MS Mincho" pitchFamily="49" charset="-128"/>
              </a:rPr>
              <a:t>Fait 2: l’absence de racisme dans l’empire romain.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F4470E-0F42-F04E-AB33-833D24496917}"/>
              </a:ext>
            </a:extLst>
          </p:cNvPr>
          <p:cNvSpPr>
            <a:spLocks noGrp="1"/>
          </p:cNvSpPr>
          <p:nvPr>
            <p:ph type="title"/>
          </p:nvPr>
        </p:nvSpPr>
        <p:spPr/>
        <p:txBody>
          <a:bodyPr/>
          <a:lstStyle/>
          <a:p>
            <a:pPr algn="ctr"/>
            <a:r>
              <a:rPr lang="fr-FR" dirty="0"/>
              <a:t>continuez en faisant les activités proposées</a:t>
            </a:r>
          </a:p>
        </p:txBody>
      </p:sp>
      <p:sp>
        <p:nvSpPr>
          <p:cNvPr id="3" name="Espace réservé du texte 2">
            <a:extLst>
              <a:ext uri="{FF2B5EF4-FFF2-40B4-BE49-F238E27FC236}">
                <a16:creationId xmlns:a16="http://schemas.microsoft.com/office/drawing/2014/main" id="{58B6DE38-D41F-294C-8323-EEF6EC1BB54B}"/>
              </a:ext>
            </a:extLst>
          </p:cNvPr>
          <p:cNvSpPr>
            <a:spLocks noGrp="1"/>
          </p:cNvSpPr>
          <p:nvPr>
            <p:ph type="body" idx="1"/>
          </p:nvPr>
        </p:nvSpPr>
        <p:spPr>
          <a:xfrm>
            <a:off x="539552" y="620688"/>
            <a:ext cx="7772400" cy="1500187"/>
          </a:xfrm>
        </p:spPr>
        <p:txBody>
          <a:bodyPr/>
          <a:lstStyle/>
          <a:p>
            <a:pPr algn="ctr"/>
            <a:r>
              <a:rPr lang="fr-FR" sz="3600" dirty="0">
                <a:solidFill>
                  <a:srgbClr val="FF0000"/>
                </a:solidFill>
                <a:latin typeface="Arial Rounded MT Bold" panose="020F0704030504030204" pitchFamily="34" charset="77"/>
              </a:rPr>
              <a:t>que pensez-vous de cette thèse?</a:t>
            </a:r>
          </a:p>
        </p:txBody>
      </p:sp>
    </p:spTree>
    <p:extLst>
      <p:ext uri="{BB962C8B-B14F-4D97-AF65-F5344CB8AC3E}">
        <p14:creationId xmlns:p14="http://schemas.microsoft.com/office/powerpoint/2010/main" val="2658578937"/>
      </p:ext>
    </p:extLst>
  </p:cSld>
  <p:clrMapOvr>
    <a:masterClrMapping/>
  </p:clrMapOvr>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722</TotalTime>
  <Words>274</Words>
  <Application>Microsoft Macintosh PowerPoint</Application>
  <PresentationFormat>Affichage à l'écran (4:3)</PresentationFormat>
  <Paragraphs>18</Paragraphs>
  <Slides>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MS Mincho</vt:lpstr>
      <vt:lpstr>Arial Rounded MT Bold</vt:lpstr>
      <vt:lpstr>Bodoni MT Poster Compressed</vt:lpstr>
      <vt:lpstr>Times New Roman</vt:lpstr>
      <vt:lpstr>Modèle par défaut</vt:lpstr>
      <vt:lpstr>Présentation PowerPoint</vt:lpstr>
      <vt:lpstr>les objectifs de la séance</vt:lpstr>
      <vt:lpstr>Présentation PowerPoint</vt:lpstr>
      <vt:lpstr>Présentation PowerPoint</vt:lpstr>
      <vt:lpstr>Présentation PowerPoint</vt:lpstr>
      <vt:lpstr>continuez en faisant les activités proposées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Laurent BOTTIER</cp:lastModifiedBy>
  <cp:revision>32</cp:revision>
  <dcterms:created xsi:type="dcterms:W3CDTF">2020-01-28T09:48:39Z</dcterms:created>
  <dcterms:modified xsi:type="dcterms:W3CDTF">2020-12-21T16:00:45Z</dcterms:modified>
</cp:coreProperties>
</file>