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2" r:id="rId2"/>
    <p:sldId id="257" r:id="rId3"/>
    <p:sldId id="258" r:id="rId4"/>
    <p:sldId id="259" r:id="rId5"/>
    <p:sldId id="297" r:id="rId6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35"/>
    <p:restoredTop sz="94558"/>
  </p:normalViewPr>
  <p:slideViewPr>
    <p:cSldViewPr snapToObjects="1">
      <p:cViewPr varScale="1">
        <p:scale>
          <a:sx n="116" d="100"/>
          <a:sy n="116" d="100"/>
        </p:scale>
        <p:origin x="1216" y="192"/>
      </p:cViewPr>
      <p:guideLst>
        <p:guide orient="horz" pos="2160"/>
        <p:guide pos="27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04929-2EF6-3542-8BA3-9B6A4B40F0D5}" type="datetimeFigureOut">
              <a:rPr lang="fr-FR" smtClean="0"/>
              <a:pPr/>
              <a:t>24/03/2023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20D3D-639A-0B44-8B5C-3234DB30D3B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LEMIERE8914:COURS%20BORDEAUX:2016%202017:franc%CC%A7ais%20ge%CC%81ne%CC%81ral:B2:2nd%20semestre:s%2012%20subjonctif%20&amp;%20doctrines%20racistes:02%20conjugaison%20du%20subjonctif.docx!OLE_LINK2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3AC883-09F4-487E-99F1-4C5D4529A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subjonctif ???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5A8370-2F30-4BB9-9B37-C5C81E1E6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/>
          <a:lstStyle/>
          <a:p>
            <a:r>
              <a:rPr lang="fr-FR" dirty="0"/>
              <a:t>euh… c’est quoi ?</a:t>
            </a:r>
          </a:p>
          <a:p>
            <a:r>
              <a:rPr lang="fr-FR" dirty="0"/>
              <a:t>euh pour quoi ?</a:t>
            </a:r>
          </a:p>
          <a:p>
            <a:pPr marL="0" indent="0" algn="ctr">
              <a:buNone/>
            </a:pPr>
            <a:r>
              <a:rPr lang="fr-FR" dirty="0"/>
              <a:t>répondez aux deux questions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7976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fr-FR" dirty="0"/>
              <a:t>rappel de la conjugaison B1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04800" y="9144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Times New Roman"/>
                <a:cs typeface="Times New Roman"/>
              </a:rPr>
              <a:t>Pour conjuguer au subjonctif, il n’ y a aucun problème concernant les terminaisons :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152400" y="1143000"/>
            <a:ext cx="883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Times New Roman"/>
                <a:cs typeface="Times New Roman"/>
              </a:rPr>
              <a:t>				   </a:t>
            </a:r>
            <a:r>
              <a:rPr lang="fr-FR" sz="2400" dirty="0" err="1">
                <a:latin typeface="Times New Roman"/>
                <a:cs typeface="Times New Roman"/>
              </a:rPr>
              <a:t>je</a:t>
            </a:r>
            <a:r>
              <a:rPr lang="fr-FR" sz="2400" dirty="0" err="1">
                <a:latin typeface="Wingdings 3" charset="2"/>
                <a:ea typeface="Wingdings"/>
                <a:cs typeface="Wingdings 3" charset="2"/>
              </a:rPr>
              <a:t>a</a:t>
            </a:r>
            <a:r>
              <a:rPr lang="fr-FR" sz="2400" dirty="0">
                <a:latin typeface="Wingdings 3" charset="2"/>
                <a:ea typeface="Wingdings"/>
                <a:cs typeface="Wingdings 3" charset="2"/>
              </a:rPr>
              <a:t> </a:t>
            </a:r>
            <a:r>
              <a:rPr lang="fr-FR" sz="2400" dirty="0">
                <a:latin typeface="Times New Roman"/>
                <a:ea typeface="Wingdings"/>
                <a:cs typeface="Times New Roman"/>
              </a:rPr>
              <a:t>tu</a:t>
            </a:r>
            <a:r>
              <a:rPr lang="fr-FR" sz="2400" dirty="0">
                <a:latin typeface="Wingdings 3" charset="2"/>
                <a:ea typeface="Wingdings"/>
                <a:cs typeface="Wingdings 3" charset="2"/>
              </a:rPr>
              <a:t>a	 </a:t>
            </a:r>
            <a:r>
              <a:rPr lang="fr-FR" sz="2400" dirty="0" err="1">
                <a:latin typeface="Times New Roman"/>
                <a:ea typeface="Wingdings"/>
                <a:cs typeface="Times New Roman"/>
              </a:rPr>
              <a:t>il</a:t>
            </a:r>
            <a:r>
              <a:rPr lang="fr-FR" sz="2400" dirty="0" err="1">
                <a:latin typeface="Wingdings 3" charset="2"/>
                <a:ea typeface="Wingdings"/>
                <a:cs typeface="Wingdings 3" charset="2"/>
              </a:rPr>
              <a:t>a</a:t>
            </a:r>
            <a:r>
              <a:rPr lang="fr-FR" sz="2400" dirty="0">
                <a:latin typeface="Wingdings 3" charset="2"/>
                <a:ea typeface="Wingdings"/>
                <a:cs typeface="Wingdings 3" charset="2"/>
              </a:rPr>
              <a:t> </a:t>
            </a:r>
            <a:r>
              <a:rPr lang="fr-FR" sz="2400" dirty="0" err="1">
                <a:latin typeface="Times New Roman"/>
                <a:ea typeface="Wingdings"/>
                <a:cs typeface="Times New Roman"/>
              </a:rPr>
              <a:t>ils</a:t>
            </a:r>
            <a:r>
              <a:rPr lang="fr-FR" sz="2400" dirty="0" err="1">
                <a:latin typeface="Wingdings 3" charset="2"/>
                <a:ea typeface="Wingdings"/>
                <a:cs typeface="Wingdings 3" charset="2"/>
              </a:rPr>
              <a:t>a</a:t>
            </a:r>
            <a:r>
              <a:rPr lang="fr-FR" sz="2400" dirty="0">
                <a:latin typeface="Wingdings 3" charset="2"/>
                <a:ea typeface="Wingdings"/>
                <a:cs typeface="Wingdings 3" charset="2"/>
              </a:rPr>
              <a:t>	 </a:t>
            </a:r>
            <a:r>
              <a:rPr lang="fr-FR" sz="2400" dirty="0">
                <a:latin typeface="Times New Roman"/>
                <a:ea typeface="Wingdings"/>
                <a:cs typeface="Times New Roman"/>
              </a:rPr>
              <a:t>  </a:t>
            </a:r>
            <a:r>
              <a:rPr lang="fr-FR" sz="2400" dirty="0" err="1">
                <a:latin typeface="Times New Roman"/>
                <a:ea typeface="Wingdings"/>
                <a:cs typeface="Times New Roman"/>
              </a:rPr>
              <a:t>nous</a:t>
            </a:r>
            <a:r>
              <a:rPr lang="fr-FR" sz="2400" dirty="0" err="1">
                <a:latin typeface="Wingdings 3" charset="2"/>
                <a:ea typeface="Wingdings"/>
                <a:cs typeface="Wingdings 3" charset="2"/>
              </a:rPr>
              <a:t>a</a:t>
            </a:r>
            <a:r>
              <a:rPr lang="fr-FR" sz="2400" dirty="0">
                <a:latin typeface="Wingdings 3" charset="2"/>
                <a:ea typeface="Wingdings"/>
                <a:cs typeface="Wingdings 3" charset="2"/>
              </a:rPr>
              <a:t>  </a:t>
            </a:r>
            <a:r>
              <a:rPr lang="fr-FR" sz="2400" dirty="0">
                <a:latin typeface="Times New Roman"/>
                <a:ea typeface="Wingdings"/>
                <a:cs typeface="Times New Roman"/>
              </a:rPr>
              <a:t> </a:t>
            </a:r>
            <a:r>
              <a:rPr lang="fr-FR" sz="2400" dirty="0" err="1">
                <a:latin typeface="Times New Roman"/>
                <a:ea typeface="Wingdings"/>
                <a:cs typeface="Times New Roman"/>
              </a:rPr>
              <a:t>vous</a:t>
            </a:r>
            <a:r>
              <a:rPr lang="fr-FR" sz="2400" dirty="0" err="1">
                <a:latin typeface="Wingdings 3" charset="2"/>
                <a:ea typeface="Wingdings"/>
                <a:cs typeface="Wingdings 3" charset="2"/>
              </a:rPr>
              <a:t>a</a:t>
            </a:r>
            <a:r>
              <a:rPr lang="fr-FR" sz="2400" dirty="0">
                <a:latin typeface="Wingdings 3" charset="2"/>
                <a:ea typeface="Wingdings"/>
                <a:cs typeface="Wingdings 3" charset="2"/>
              </a:rPr>
              <a:t>	 </a:t>
            </a:r>
            <a:endParaRPr lang="fr-FR" sz="2400" dirty="0">
              <a:latin typeface="Times New Roman"/>
              <a:cs typeface="Times New Roman"/>
            </a:endParaRPr>
          </a:p>
          <a:p>
            <a:endParaRPr lang="fr-FR" sz="2400" dirty="0">
              <a:latin typeface="Times New Roman"/>
              <a:cs typeface="Times New Roman"/>
            </a:endParaRPr>
          </a:p>
          <a:p>
            <a:endParaRPr lang="fr-FR" sz="2400" dirty="0">
              <a:latin typeface="Times New Roman"/>
              <a:cs typeface="Times New Roman"/>
            </a:endParaRPr>
          </a:p>
          <a:p>
            <a:endParaRPr lang="fr-FR" sz="2400" dirty="0">
              <a:latin typeface="Times New Roman"/>
              <a:cs typeface="Times New Roman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362200" y="11430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3124200" y="11385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191000" y="11430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029200" y="1138535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>
                <a:solidFill>
                  <a:srgbClr val="FF0000"/>
                </a:solidFill>
                <a:latin typeface="Comic Sans MS"/>
                <a:cs typeface="Comic Sans MS"/>
              </a:rPr>
              <a:t>ent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6553200" y="1143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ions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8077200" y="11385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err="1">
                <a:solidFill>
                  <a:srgbClr val="FF0000"/>
                </a:solidFill>
                <a:latin typeface="Comic Sans MS"/>
                <a:cs typeface="Comic Sans MS"/>
              </a:rPr>
              <a:t>iez</a:t>
            </a:r>
            <a:endParaRPr lang="fr-FR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81000" y="16764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Times New Roman"/>
                <a:cs typeface="Times New Roman"/>
              </a:rPr>
              <a:t>Mais… il y a des problèmes pour trouver le radical (la base) du verbe. La technique est assez simple : je prends la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553200" y="1981200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forme "ils" au </a:t>
            </a:r>
            <a:r>
              <a:rPr lang="fr-FR" sz="24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présent de l’indicatif.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81000" y="25908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latin typeface="Times New Roman"/>
                <a:cs typeface="Times New Roman"/>
              </a:rPr>
              <a:t>exemple: finir </a:t>
            </a:r>
            <a:r>
              <a:rPr lang="fr-FR" sz="2400" dirty="0">
                <a:latin typeface="Wingdings 3" charset="2"/>
                <a:ea typeface="Wingdings"/>
                <a:cs typeface="Wingdings 3" charset="2"/>
              </a:rPr>
              <a:t>a</a:t>
            </a:r>
            <a:r>
              <a:rPr lang="fr-FR" sz="2400" dirty="0">
                <a:latin typeface="Times New Roman"/>
                <a:cs typeface="Times New Roman"/>
              </a:rPr>
              <a:t> ils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638800" y="25908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  <a:latin typeface="Comic Sans MS"/>
                <a:cs typeface="Comic Sans MS"/>
              </a:rPr>
              <a:t>finiss</a:t>
            </a:r>
            <a:r>
              <a:rPr lang="fr-FR" sz="24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ent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81000" y="30480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Times New Roman"/>
                <a:cs typeface="Times New Roman"/>
              </a:rPr>
              <a:t>j’obtiens: que je		     que tu		   qu’on 			qu’elles </a:t>
            </a:r>
          </a:p>
          <a:p>
            <a:r>
              <a:rPr lang="fr-FR" sz="2000" dirty="0">
                <a:latin typeface="Times New Roman"/>
                <a:cs typeface="Times New Roman"/>
              </a:rPr>
              <a:t>				que nous 			  que vous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057400" y="3048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0000"/>
                </a:solidFill>
                <a:latin typeface="Comic Sans MS"/>
                <a:cs typeface="Comic Sans MS"/>
              </a:rPr>
              <a:t>finisse</a:t>
            </a:r>
            <a:endParaRPr lang="fr-FR" sz="2000" baseline="-25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657600" y="3048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0000"/>
                </a:solidFill>
                <a:latin typeface="Comic Sans MS"/>
                <a:cs typeface="Comic Sans MS"/>
              </a:rPr>
              <a:t>finisses</a:t>
            </a:r>
            <a:endParaRPr lang="fr-FR" sz="2000" baseline="-25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334000" y="3048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0000"/>
                </a:solidFill>
                <a:latin typeface="Comic Sans MS"/>
                <a:cs typeface="Comic Sans MS"/>
              </a:rPr>
              <a:t>finisse</a:t>
            </a:r>
            <a:endParaRPr lang="fr-FR" sz="2000" baseline="-25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7162800" y="3048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0000"/>
                </a:solidFill>
                <a:latin typeface="Comic Sans MS"/>
                <a:cs typeface="Comic Sans MS"/>
              </a:rPr>
              <a:t>finissent</a:t>
            </a:r>
            <a:endParaRPr lang="fr-FR" sz="2000" baseline="-25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124200" y="33528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0000"/>
                </a:solidFill>
                <a:latin typeface="Comic Sans MS"/>
                <a:cs typeface="Comic Sans MS"/>
              </a:rPr>
              <a:t>finissions</a:t>
            </a:r>
            <a:endParaRPr lang="fr-FR" sz="2000" baseline="-25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5486400" y="33528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0000"/>
                </a:solidFill>
                <a:latin typeface="Comic Sans MS"/>
                <a:cs typeface="Comic Sans MS"/>
              </a:rPr>
              <a:t>finissiez</a:t>
            </a:r>
            <a:endParaRPr lang="fr-FR" sz="2000" baseline="-25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04800" y="3893403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Times New Roman"/>
                <a:cs typeface="Times New Roman"/>
              </a:rPr>
              <a:t>et… il y a des verbes à 2 bases. Ce sont ceux qui changent de base entre (nous, vous) et (ils) au présent de l’indicatif. ex : venir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52400" y="4724400"/>
            <a:ext cx="29718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au présent de l’indicatif:</a:t>
            </a:r>
          </a:p>
          <a:p>
            <a:pPr>
              <a:spcBef>
                <a:spcPts val="1200"/>
              </a:spcBef>
            </a:pPr>
            <a:r>
              <a:rPr lang="fr-FR" dirty="0"/>
              <a:t>    ils </a:t>
            </a:r>
          </a:p>
          <a:p>
            <a:pPr>
              <a:spcBef>
                <a:spcPts val="1200"/>
              </a:spcBef>
            </a:pPr>
            <a:r>
              <a:rPr lang="fr-FR" dirty="0"/>
              <a:t>nous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228600" y="6027003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Times New Roman"/>
                <a:cs typeface="Times New Roman"/>
              </a:rPr>
              <a:t>Enfin… il y a les verbes irréguliers avoir, être, aller, faire, falloir, savoir, pouvoir, vouloir, valoir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609600" y="516249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0000"/>
                </a:solidFill>
                <a:latin typeface="Comic Sans MS"/>
                <a:cs typeface="Comic Sans MS"/>
              </a:rPr>
              <a:t>vienn</a:t>
            </a:r>
            <a:r>
              <a:rPr lang="fr-FR" sz="20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ent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685800" y="554349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rgbClr val="FF0000"/>
                </a:solidFill>
                <a:latin typeface="Comic Sans MS"/>
                <a:cs typeface="Comic Sans MS"/>
              </a:rPr>
              <a:t>ven</a:t>
            </a:r>
            <a:r>
              <a:rPr lang="fr-FR" sz="20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ons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667000" y="4724400"/>
            <a:ext cx="29718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au présent du subjonctif :</a:t>
            </a:r>
          </a:p>
          <a:p>
            <a:pPr>
              <a:spcBef>
                <a:spcPts val="1200"/>
              </a:spcBef>
            </a:pPr>
            <a:r>
              <a:rPr lang="fr-FR" dirty="0"/>
              <a:t>que je/tu/elle/elles </a:t>
            </a:r>
          </a:p>
          <a:p>
            <a:pPr>
              <a:spcBef>
                <a:spcPts val="1200"/>
              </a:spcBef>
            </a:pPr>
            <a:r>
              <a:rPr lang="fr-FR" dirty="0"/>
              <a:t>        que nous/vous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4648200" y="51054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err="1">
                <a:solidFill>
                  <a:srgbClr val="FF0000"/>
                </a:solidFill>
                <a:latin typeface="Comic Sans MS"/>
                <a:cs typeface="Comic Sans MS"/>
              </a:rPr>
              <a:t>vienn</a:t>
            </a:r>
            <a:r>
              <a:rPr lang="fr-FR" sz="2000" baseline="-250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fr-FR" sz="2000" dirty="0">
                <a:solidFill>
                  <a:srgbClr val="FF0000"/>
                </a:solidFill>
                <a:latin typeface="Comic Sans MS"/>
                <a:cs typeface="Comic Sans MS"/>
              </a:rPr>
              <a:t>–e/</a:t>
            </a:r>
            <a:r>
              <a:rPr lang="fr-FR" sz="2000" dirty="0" err="1">
                <a:solidFill>
                  <a:srgbClr val="FF0000"/>
                </a:solidFill>
                <a:latin typeface="Comic Sans MS"/>
                <a:cs typeface="Comic Sans MS"/>
              </a:rPr>
              <a:t>-es/-e/-ent</a:t>
            </a:r>
            <a:endParaRPr lang="fr-FR" sz="2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4724400" y="554349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err="1">
                <a:solidFill>
                  <a:srgbClr val="FF0000"/>
                </a:solidFill>
                <a:latin typeface="Comic Sans MS"/>
                <a:cs typeface="Comic Sans MS"/>
              </a:rPr>
              <a:t>ven-ions/-iez</a:t>
            </a:r>
            <a:endParaRPr lang="fr-FR" sz="2000" baseline="-250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5" grpId="0"/>
      <p:bldP spid="17" grpId="0"/>
      <p:bldP spid="18" grpId="0"/>
      <p:bldP spid="19" grpId="0"/>
      <p:bldP spid="20" grpId="0"/>
      <p:bldP spid="21" grpId="0"/>
      <p:bldP spid="22" grpId="0"/>
      <p:bldP spid="26" grpId="0"/>
      <p:bldP spid="27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2401" y="76200"/>
            <a:ext cx="8229600" cy="1143000"/>
          </a:xfrm>
        </p:spPr>
        <p:txBody>
          <a:bodyPr>
            <a:noAutofit/>
          </a:bodyPr>
          <a:lstStyle/>
          <a:p>
            <a:r>
              <a:rPr lang="fr-FR" sz="3200" dirty="0" err="1">
                <a:latin typeface="Times New Roman"/>
                <a:cs typeface="Times New Roman"/>
                <a:sym typeface="Wingdings"/>
              </a:rPr>
              <a:t></a:t>
            </a:r>
            <a:r>
              <a:rPr lang="fr-FR" sz="3200" dirty="0">
                <a:latin typeface="Times New Roman"/>
                <a:cs typeface="Times New Roman"/>
              </a:rPr>
              <a:t> je revois la conjugaison du subjonctif présent. 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294107" y="1144396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lisent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538495" y="1543618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lisions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219316" y="2122647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écriv</a:t>
            </a:r>
            <a:r>
              <a:rPr lang="fr-FR" sz="2400" dirty="0">
                <a:solidFill>
                  <a:srgbClr val="FF0000"/>
                </a:solidFill>
              </a:rPr>
              <a:t>ent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6600817" y="2137877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 écriviez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195380" y="253765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sort</a:t>
            </a:r>
            <a:r>
              <a:rPr lang="fr-FR" sz="2400" dirty="0">
                <a:solidFill>
                  <a:srgbClr val="FF0000"/>
                </a:solidFill>
              </a:rPr>
              <a:t>ent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5997462" y="2532988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sorte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2137095" y="2928581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viv</a:t>
            </a:r>
            <a:r>
              <a:rPr lang="fr-FR" sz="2400" dirty="0">
                <a:solidFill>
                  <a:srgbClr val="FF0000"/>
                </a:solidFill>
              </a:rPr>
              <a:t>ent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511625" y="3356992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viv</a:t>
            </a:r>
            <a:r>
              <a:rPr lang="fr-FR" sz="2400" dirty="0">
                <a:solidFill>
                  <a:srgbClr val="FF0000"/>
                </a:solidFill>
              </a:rPr>
              <a:t>ons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6130605" y="293965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vive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6505135" y="3367621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vivions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2219316" y="3867462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ri</a:t>
            </a:r>
            <a:r>
              <a:rPr lang="fr-FR" sz="2400" dirty="0">
                <a:solidFill>
                  <a:srgbClr val="FF0000"/>
                </a:solidFill>
              </a:rPr>
              <a:t>ent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6732240" y="3867461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riiez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380823" y="4287677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travaill</a:t>
            </a:r>
            <a:r>
              <a:rPr lang="fr-FR" sz="2400" dirty="0">
                <a:solidFill>
                  <a:srgbClr val="FF0000"/>
                </a:solidFill>
              </a:rPr>
              <a:t>ent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6570733" y="429498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travaillions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E2EAB7A7-0B56-594C-9BC2-B3F1ABB3B5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908187"/>
              </p:ext>
            </p:extLst>
          </p:nvPr>
        </p:nvGraphicFramePr>
        <p:xfrm>
          <a:off x="467544" y="1232661"/>
          <a:ext cx="8431763" cy="3533308"/>
        </p:xfrm>
        <a:graphic>
          <a:graphicData uri="http://schemas.openxmlformats.org/drawingml/2006/table">
            <a:tbl>
              <a:tblPr firstRow="1" firstCol="1" bandRow="1" bandCol="1">
                <a:tableStyleId>{2D5ABB26-0587-4C30-8999-92F81FD0307C}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1261214887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3580564395"/>
                    </a:ext>
                  </a:extLst>
                </a:gridCol>
                <a:gridCol w="315623">
                  <a:extLst>
                    <a:ext uri="{9D8B030D-6E8A-4147-A177-3AD203B41FA5}">
                      <a16:colId xmlns:a16="http://schemas.microsoft.com/office/drawing/2014/main" val="2757272164"/>
                    </a:ext>
                  </a:extLst>
                </a:gridCol>
                <a:gridCol w="3651644">
                  <a:extLst>
                    <a:ext uri="{9D8B030D-6E8A-4147-A177-3AD203B41FA5}">
                      <a16:colId xmlns:a16="http://schemas.microsoft.com/office/drawing/2014/main" val="3018492586"/>
                    </a:ext>
                  </a:extLst>
                </a:gridCol>
              </a:tblGrid>
              <a:tr h="940686">
                <a:tc>
                  <a:txBody>
                    <a:bodyPr/>
                    <a:lstStyle/>
                    <a:p>
                      <a:r>
                        <a:rPr lang="fr-FR" sz="2400" dirty="0">
                          <a:effectLst/>
                        </a:rPr>
                        <a:t>Lire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ils lisent</a:t>
                      </a: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nous lisons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qu’ils ………………………….</a:t>
                      </a: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que nous ………………………….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098834"/>
                  </a:ext>
                </a:extLst>
              </a:tr>
              <a:tr h="412984">
                <a:tc>
                  <a:txBody>
                    <a:bodyPr/>
                    <a:lstStyle/>
                    <a:p>
                      <a:r>
                        <a:rPr lang="fr-FR" sz="2400" dirty="0">
                          <a:effectLst/>
                        </a:rPr>
                        <a:t>écrire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ils ………………………….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que vous ………………………….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028353"/>
                  </a:ext>
                </a:extLst>
              </a:tr>
              <a:tr h="412984">
                <a:tc>
                  <a:txBody>
                    <a:bodyPr/>
                    <a:lstStyle/>
                    <a:p>
                      <a:r>
                        <a:rPr lang="fr-FR" sz="2400" dirty="0">
                          <a:effectLst/>
                        </a:rPr>
                        <a:t>sortir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ils ………………………….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qu’il ………………………….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4719720"/>
                  </a:ext>
                </a:extLst>
              </a:tr>
              <a:tr h="940686">
                <a:tc>
                  <a:txBody>
                    <a:bodyPr/>
                    <a:lstStyle/>
                    <a:p>
                      <a:r>
                        <a:rPr lang="fr-FR" sz="2400" dirty="0">
                          <a:effectLst/>
                        </a:rPr>
                        <a:t>vivre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ils ………………………….</a:t>
                      </a: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nous ………………………….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que je  ………………………….</a:t>
                      </a:r>
                    </a:p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que nous ………………………….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45483"/>
                  </a:ext>
                </a:extLst>
              </a:tr>
              <a:tr h="412984">
                <a:tc>
                  <a:txBody>
                    <a:bodyPr/>
                    <a:lstStyle/>
                    <a:p>
                      <a:r>
                        <a:rPr lang="fr-FR" sz="2400" dirty="0">
                          <a:effectLst/>
                        </a:rPr>
                        <a:t>rire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>
                          <a:effectLst/>
                        </a:rPr>
                        <a:t>ils ………………………….</a:t>
                      </a:r>
                      <a:endParaRPr lang="fr-FR" sz="2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fr-FR" sz="2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que vous ………………………….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3966906"/>
                  </a:ext>
                </a:extLst>
              </a:tr>
              <a:tr h="412984">
                <a:tc>
                  <a:txBody>
                    <a:bodyPr/>
                    <a:lstStyle/>
                    <a:p>
                      <a:r>
                        <a:rPr lang="fr-FR" sz="2400">
                          <a:effectLst/>
                        </a:rPr>
                        <a:t>travailler</a:t>
                      </a:r>
                      <a:endParaRPr lang="fr-FR" sz="24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ils ………………………….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2400" dirty="0">
                          <a:effectLst/>
                        </a:rPr>
                        <a:t>que nous ………………………….</a:t>
                      </a:r>
                      <a:endParaRPr lang="fr-FR" sz="24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8458811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  <p:bldP spid="16" grpId="0"/>
      <p:bldP spid="19" grpId="0"/>
      <p:bldP spid="20" grpId="0"/>
      <p:bldP spid="21" grpId="0"/>
      <p:bldP spid="22" grpId="0"/>
      <p:bldP spid="23" grpId="0"/>
      <p:bldP spid="24" grpId="0"/>
      <p:bldP spid="27" grpId="0"/>
      <p:bldP spid="28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57200" y="-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  <a:sym typeface="Wingdings"/>
              </a:rPr>
              <a:t></a:t>
            </a:r>
            <a:r>
              <a:rPr kumimoji="0" lang="fr-FR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je revois la conjugaison du subjonctif présent. 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751925"/>
              </p:ext>
            </p:extLst>
          </p:nvPr>
        </p:nvGraphicFramePr>
        <p:xfrm>
          <a:off x="186519" y="838200"/>
          <a:ext cx="9109881" cy="6324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Document" r:id="rId3" imgW="6121400" imgH="3403600" progId="Word.Document.12">
                  <p:link updateAutomatic="1"/>
                </p:oleObj>
              </mc:Choice>
              <mc:Fallback>
                <p:oleObj name="Document" r:id="rId3" imgW="6121400" imgH="3403600" progId="Word.Document.12">
                  <p:link updateAutomatic="1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19" y="838200"/>
                        <a:ext cx="9109881" cy="63246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676400" y="11385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nettoi</a:t>
            </a:r>
            <a:r>
              <a:rPr lang="fr-FR" sz="2400" dirty="0">
                <a:solidFill>
                  <a:srgbClr val="FF0000"/>
                </a:solidFill>
              </a:rPr>
              <a:t>ent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905000" y="14478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nettoy</a:t>
            </a:r>
            <a:r>
              <a:rPr lang="fr-FR" sz="2400" dirty="0">
                <a:solidFill>
                  <a:srgbClr val="FF0000"/>
                </a:solidFill>
              </a:rPr>
              <a:t>ons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867400" y="11385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nettoie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019800" y="15195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nettoyiez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676400" y="19005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voi</a:t>
            </a:r>
            <a:r>
              <a:rPr lang="fr-FR" sz="2400" b="1" dirty="0">
                <a:solidFill>
                  <a:srgbClr val="FF0000"/>
                </a:solidFill>
              </a:rPr>
              <a:t>ent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905000" y="22815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voy</a:t>
            </a:r>
            <a:r>
              <a:rPr lang="fr-FR" sz="2400" b="1" dirty="0">
                <a:solidFill>
                  <a:srgbClr val="FF0000"/>
                </a:solidFill>
              </a:rPr>
              <a:t>ons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943600" y="19767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voie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6096000" y="22860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voyions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752600" y="27387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prenn</a:t>
            </a:r>
            <a:r>
              <a:rPr lang="fr-FR" sz="2400" dirty="0">
                <a:solidFill>
                  <a:srgbClr val="FF0000"/>
                </a:solidFill>
              </a:rPr>
              <a:t>ent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905000" y="30480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pren</a:t>
            </a:r>
            <a:r>
              <a:rPr lang="fr-FR" sz="2400" dirty="0">
                <a:solidFill>
                  <a:srgbClr val="FF0000"/>
                </a:solidFill>
              </a:rPr>
              <a:t>ons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5943600" y="27387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prennes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172200" y="30480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preniez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752600" y="35769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vienn</a:t>
            </a:r>
            <a:r>
              <a:rPr lang="fr-FR" sz="2400" dirty="0">
                <a:solidFill>
                  <a:srgbClr val="FF0000"/>
                </a:solidFill>
              </a:rPr>
              <a:t>ent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905000" y="38862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ven</a:t>
            </a:r>
            <a:r>
              <a:rPr lang="fr-FR" sz="2400" dirty="0">
                <a:solidFill>
                  <a:srgbClr val="FF0000"/>
                </a:solidFill>
              </a:rPr>
              <a:t>ons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5943600" y="35052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viennent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6019800" y="38817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venions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1828800" y="43389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retienn</a:t>
            </a:r>
            <a:r>
              <a:rPr lang="fr-FR" sz="2400" dirty="0">
                <a:solidFill>
                  <a:srgbClr val="FF0000"/>
                </a:solidFill>
              </a:rPr>
              <a:t>ent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1905000" y="47199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reten</a:t>
            </a:r>
            <a:r>
              <a:rPr lang="fr-FR" sz="2400" dirty="0">
                <a:solidFill>
                  <a:srgbClr val="FF0000"/>
                </a:solidFill>
              </a:rPr>
              <a:t>ons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5943600" y="43389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retienne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6096000" y="47199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reteniez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1752600" y="51054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reçoiv</a:t>
            </a:r>
            <a:r>
              <a:rPr lang="fr-FR" sz="2400" dirty="0">
                <a:solidFill>
                  <a:srgbClr val="FF0000"/>
                </a:solidFill>
              </a:rPr>
              <a:t>ent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981200" y="54819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recev</a:t>
            </a:r>
            <a:r>
              <a:rPr lang="fr-FR" sz="2400" dirty="0">
                <a:solidFill>
                  <a:srgbClr val="FF0000"/>
                </a:solidFill>
              </a:rPr>
              <a:t>ons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6019800" y="51054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reçoives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6019800" y="55581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recevions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1828800" y="59391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boiv</a:t>
            </a:r>
            <a:r>
              <a:rPr lang="fr-FR" sz="2400" dirty="0">
                <a:solidFill>
                  <a:srgbClr val="FF0000"/>
                </a:solidFill>
              </a:rPr>
              <a:t>ent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1905000" y="63201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buv</a:t>
            </a:r>
            <a:r>
              <a:rPr lang="fr-FR" sz="2400" dirty="0">
                <a:solidFill>
                  <a:srgbClr val="FF0000"/>
                </a:solidFill>
              </a:rPr>
              <a:t>ons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5943600" y="59436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boive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6096000" y="63201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buvions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1D1E35-C37A-5846-A69E-A2F5B365F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fr-FR" dirty="0"/>
              <a:t>le subjonctif : l’emploi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8A896441-850D-CC41-BB5F-7FBEACBEF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760640"/>
          </a:xfrm>
        </p:spPr>
        <p:txBody>
          <a:bodyPr>
            <a:normAutofit fontScale="92500" lnSpcReduction="10000"/>
          </a:bodyPr>
          <a:lstStyle/>
          <a:p>
            <a:r>
              <a:rPr lang="fr-FR" sz="2800" dirty="0">
                <a:solidFill>
                  <a:schemeClr val="bg1">
                    <a:lumMod val="65000"/>
                  </a:schemeClr>
                </a:solidFill>
              </a:rPr>
              <a:t>le subjonctif est un mode verbal (comme l’indicatif, l’impératif, le conditionnel…)</a:t>
            </a:r>
          </a:p>
          <a:p>
            <a:r>
              <a:rPr lang="fr-FR" sz="2800" dirty="0"/>
              <a:t>Son emploi grammatical est simple : il faut "que" ou "qui"(rarement) et deux sujets différents</a:t>
            </a:r>
          </a:p>
          <a:p>
            <a:r>
              <a:rPr lang="fr-FR" sz="2800" dirty="0"/>
              <a:t>Son emploi pose problème </a:t>
            </a:r>
            <a:r>
              <a:rPr lang="fr-FR" sz="2800" b="1" u="sng" dirty="0"/>
              <a:t>parce que le sens de l’expression </a:t>
            </a:r>
            <a:r>
              <a:rPr lang="fr-FR" sz="2800" dirty="0"/>
              <a:t>décide de l’emploi ou non du subjonctif. On distingue 4 grands groupes:</a:t>
            </a:r>
          </a:p>
          <a:p>
            <a:pPr marL="1381125" indent="-1368425">
              <a:buNone/>
            </a:pPr>
            <a:r>
              <a:rPr lang="fr-FR" sz="2800" b="1" dirty="0"/>
              <a:t>groupe 1: </a:t>
            </a:r>
            <a:r>
              <a:rPr lang="fr-FR" sz="2400" dirty="0"/>
              <a:t>l’expression de la volonté, l’obligation, de nécessité, du souhait et du désir :  </a:t>
            </a:r>
          </a:p>
          <a:p>
            <a:pPr marL="1381125" indent="-1368425">
              <a:buNone/>
            </a:pPr>
            <a:r>
              <a:rPr lang="fr-FR" sz="2400" b="1" dirty="0"/>
              <a:t>groupe 2: </a:t>
            </a:r>
            <a:r>
              <a:rPr lang="fr-FR" sz="2400" dirty="0">
                <a:latin typeface="+mj-lt"/>
              </a:rPr>
              <a:t>l’expression du sentiment </a:t>
            </a:r>
            <a:r>
              <a:rPr lang="fr-FR" sz="2400" dirty="0">
                <a:latin typeface="Arial Rounded MT Bold" panose="020F0704030504030204" pitchFamily="34" charset="77"/>
              </a:rPr>
              <a:t>: </a:t>
            </a:r>
          </a:p>
          <a:p>
            <a:pPr marL="1381125" indent="-1368425">
              <a:buNone/>
            </a:pPr>
            <a:r>
              <a:rPr lang="fr-FR" sz="2400" b="1" dirty="0"/>
              <a:t>groupe 3 : </a:t>
            </a:r>
            <a:r>
              <a:rPr lang="fr-FR" sz="2400" dirty="0">
                <a:latin typeface="+mj-lt"/>
              </a:rPr>
              <a:t>l’expression de l’éventualité </a:t>
            </a:r>
          </a:p>
          <a:p>
            <a:pPr marL="1381125" indent="-1368425">
              <a:buNone/>
            </a:pPr>
            <a:r>
              <a:rPr lang="fr-FR" sz="2400" b="1" dirty="0"/>
              <a:t>groupe 4: </a:t>
            </a:r>
            <a:r>
              <a:rPr lang="fr-FR" sz="2400" dirty="0">
                <a:latin typeface="+mj-lt"/>
              </a:rPr>
              <a:t>les conjonctions de subordination</a:t>
            </a:r>
            <a:endParaRPr lang="fr-FR" sz="2400" dirty="0">
              <a:latin typeface="Arial Rounded MT Bold" panose="020F0704030504030204" pitchFamily="34" charset="77"/>
            </a:endParaRPr>
          </a:p>
          <a:p>
            <a:pPr marL="457200" lvl="1" indent="0">
              <a:buNone/>
            </a:pPr>
            <a:r>
              <a:rPr lang="fr-FR" sz="2400" dirty="0">
                <a:latin typeface="+mj-lt"/>
              </a:rPr>
              <a:t>on peut y rajouter la forme impérative du subjonctive </a:t>
            </a:r>
            <a:r>
              <a:rPr lang="fr-FR" sz="2400">
                <a:latin typeface="+mj-lt"/>
              </a:rPr>
              <a:t>et superlative</a:t>
            </a:r>
            <a:endParaRPr lang="fr-FR" sz="2400" dirty="0">
              <a:latin typeface="Arial Rounded MT Bold" panose="020F0704030504030204" pitchFamily="34" charset="77"/>
            </a:endParaRPr>
          </a:p>
          <a:p>
            <a:pPr marL="457200" lvl="1" indent="0">
              <a:buNone/>
            </a:pPr>
            <a:endParaRPr lang="fr-FR" sz="2400" dirty="0">
              <a:latin typeface="+mj-lt"/>
            </a:endParaRPr>
          </a:p>
          <a:p>
            <a:pPr marL="971550" lvl="1" indent="-514350">
              <a:buFont typeface="+mj-lt"/>
              <a:buAutoNum type="arabicPeriod"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13142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4044</TotalTime>
  <Words>457</Words>
  <Application>Microsoft Macintosh PowerPoint</Application>
  <PresentationFormat>Affichage à l'écran (4:3)</PresentationFormat>
  <Paragraphs>113</Paragraphs>
  <Slides>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Liens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4" baseType="lpstr">
      <vt:lpstr>Arial</vt:lpstr>
      <vt:lpstr>Arial Rounded MT Bold</vt:lpstr>
      <vt:lpstr>Calibri</vt:lpstr>
      <vt:lpstr>Cambria</vt:lpstr>
      <vt:lpstr>Comic Sans MS</vt:lpstr>
      <vt:lpstr>Times New Roman</vt:lpstr>
      <vt:lpstr>Wingdings 3</vt:lpstr>
      <vt:lpstr>Thème Office</vt:lpstr>
      <vt:lpstr>LEMIERE8914:COURS%20BORDEAUX:2016%202017:franc%CC%A7ais%20ge%CC%81ne%CC%81ral:B2:2nd%20semestre:s%2012%20subjonctif%20&amp;%20doctrines%20racistes:02%20conjugaison%20du%20subjonctif.docx!OLE_LINK2</vt:lpstr>
      <vt:lpstr>le subjonctif ???</vt:lpstr>
      <vt:lpstr>rappel de la conjugaison B1</vt:lpstr>
      <vt:lpstr> je revois la conjugaison du subjonctif présent. </vt:lpstr>
      <vt:lpstr>Présentation PowerPoint</vt:lpstr>
      <vt:lpstr>le subjonctif : l’emploi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subjonctif &amp; théoriciens racistes</dc:title>
  <dc:creator>Bruno LE MIERE</dc:creator>
  <cp:lastModifiedBy>Laurent BOTTIER</cp:lastModifiedBy>
  <cp:revision>26</cp:revision>
  <dcterms:created xsi:type="dcterms:W3CDTF">2020-03-24T15:58:54Z</dcterms:created>
  <dcterms:modified xsi:type="dcterms:W3CDTF">2023-03-24T10:19:42Z</dcterms:modified>
</cp:coreProperties>
</file>