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62" r:id="rId3"/>
    <p:sldId id="263" r:id="rId4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7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335"/>
    <p:restoredTop sz="94558"/>
  </p:normalViewPr>
  <p:slideViewPr>
    <p:cSldViewPr snapToObjects="1">
      <p:cViewPr varScale="1">
        <p:scale>
          <a:sx n="116" d="100"/>
          <a:sy n="116" d="100"/>
        </p:scale>
        <p:origin x="1216" y="200"/>
      </p:cViewPr>
      <p:guideLst>
        <p:guide orient="horz" pos="2160"/>
        <p:guide pos="278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4929-2EF6-3542-8BA3-9B6A4B40F0D5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20D3D-639A-0B44-8B5C-3234DB30D3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4929-2EF6-3542-8BA3-9B6A4B40F0D5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20D3D-639A-0B44-8B5C-3234DB30D3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4929-2EF6-3542-8BA3-9B6A4B40F0D5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20D3D-639A-0B44-8B5C-3234DB30D3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4929-2EF6-3542-8BA3-9B6A4B40F0D5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20D3D-639A-0B44-8B5C-3234DB30D3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4929-2EF6-3542-8BA3-9B6A4B40F0D5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20D3D-639A-0B44-8B5C-3234DB30D3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4929-2EF6-3542-8BA3-9B6A4B40F0D5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20D3D-639A-0B44-8B5C-3234DB30D3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4929-2EF6-3542-8BA3-9B6A4B40F0D5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20D3D-639A-0B44-8B5C-3234DB30D3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4929-2EF6-3542-8BA3-9B6A4B40F0D5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20D3D-639A-0B44-8B5C-3234DB30D3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4929-2EF6-3542-8BA3-9B6A4B40F0D5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20D3D-639A-0B44-8B5C-3234DB30D3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4929-2EF6-3542-8BA3-9B6A4B40F0D5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20D3D-639A-0B44-8B5C-3234DB30D3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4929-2EF6-3542-8BA3-9B6A4B40F0D5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20D3D-639A-0B44-8B5C-3234DB30D3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04929-2EF6-3542-8BA3-9B6A4B40F0D5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20D3D-639A-0B44-8B5C-3234DB30D3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???" TargetMode="Externa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sz="4222" dirty="0" err="1">
                <a:latin typeface="Times New Roman"/>
                <a:cs typeface="Times New Roman"/>
                <a:sym typeface="Wingdings"/>
              </a:rPr>
              <a:t></a:t>
            </a:r>
            <a:r>
              <a:rPr lang="fr-FR" sz="4222" dirty="0">
                <a:latin typeface="Times New Roman"/>
                <a:cs typeface="Times New Roman"/>
              </a:rPr>
              <a:t> je revois l’emploi du subjonctif passé</a:t>
            </a:r>
            <a:r>
              <a:rPr lang="fr-FR" dirty="0"/>
              <a:t> </a:t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949436"/>
              </p:ext>
            </p:extLst>
          </p:nvPr>
        </p:nvGraphicFramePr>
        <p:xfrm>
          <a:off x="235577" y="1417638"/>
          <a:ext cx="8936386" cy="544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8" name="Document" r:id="rId3" imgW="5969000" imgH="2768600" progId="Word.Document.12">
                  <p:link updateAutomatic="1"/>
                </p:oleObj>
              </mc:Choice>
              <mc:Fallback>
                <p:oleObj name="Document" r:id="rId3" imgW="5969000" imgH="2768600" progId="Word.Document.12">
                  <p:link updateAutomatic="1"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577" y="1417638"/>
                        <a:ext cx="8936386" cy="544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3276600" y="1295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  <a:latin typeface="Comic Sans MS"/>
                <a:cs typeface="Comic Sans MS"/>
              </a:rPr>
              <a:t>ayez fini</a:t>
            </a:r>
          </a:p>
        </p:txBody>
      </p:sp>
      <p:sp>
        <p:nvSpPr>
          <p:cNvPr id="7" name="Rectangle 6"/>
          <p:cNvSpPr/>
          <p:nvPr/>
        </p:nvSpPr>
        <p:spPr>
          <a:xfrm>
            <a:off x="5943600" y="1417638"/>
            <a:ext cx="838200" cy="339427"/>
          </a:xfrm>
          <a:prstGeom prst="rect">
            <a:avLst/>
          </a:prstGeom>
          <a:solidFill>
            <a:srgbClr val="FF0000">
              <a:alpha val="42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3200400" y="1824335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  <a:latin typeface="Comic Sans MS"/>
                <a:cs typeface="Comic Sans MS"/>
              </a:rPr>
              <a:t>lises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971800" y="2357735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  <a:latin typeface="Comic Sans MS"/>
                <a:cs typeface="Comic Sans MS"/>
              </a:rPr>
              <a:t>soyez parti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00600" y="2403773"/>
            <a:ext cx="533400" cy="415627"/>
          </a:xfrm>
          <a:prstGeom prst="rect">
            <a:avLst/>
          </a:prstGeom>
          <a:solidFill>
            <a:srgbClr val="FF0000">
              <a:alpha val="42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2819400" y="33528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  <a:latin typeface="Comic Sans MS"/>
                <a:cs typeface="Comic Sans MS"/>
              </a:rPr>
              <a:t>lisiez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0" y="3394373"/>
            <a:ext cx="914400" cy="415627"/>
          </a:xfrm>
          <a:prstGeom prst="rect">
            <a:avLst/>
          </a:prstGeom>
          <a:solidFill>
            <a:srgbClr val="FF0000">
              <a:alpha val="42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3124200" y="3881735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  <a:latin typeface="Comic Sans MS"/>
                <a:cs typeface="Comic Sans MS"/>
              </a:rPr>
              <a:t>ayez pu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48400" y="3927773"/>
            <a:ext cx="533400" cy="415627"/>
          </a:xfrm>
          <a:prstGeom prst="rect">
            <a:avLst/>
          </a:prstGeom>
          <a:solidFill>
            <a:srgbClr val="FF0000">
              <a:alpha val="42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3962400" y="4415135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  <a:latin typeface="Comic Sans MS"/>
                <a:cs typeface="Comic Sans MS"/>
              </a:rPr>
              <a:t>ayez déjà vu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048000" y="4495800"/>
            <a:ext cx="533400" cy="415627"/>
          </a:xfrm>
          <a:prstGeom prst="rect">
            <a:avLst/>
          </a:prstGeom>
          <a:solidFill>
            <a:srgbClr val="FF0000">
              <a:alpha val="42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7696200" y="4948535"/>
            <a:ext cx="1295400" cy="415627"/>
          </a:xfrm>
          <a:prstGeom prst="rect">
            <a:avLst/>
          </a:prstGeom>
          <a:solidFill>
            <a:srgbClr val="FF0000">
              <a:alpha val="42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4191000" y="4948535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  <a:latin typeface="Comic Sans MS"/>
                <a:cs typeface="Comic Sans MS"/>
              </a:rPr>
              <a:t>ait vraiment écrit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33400" y="5527973"/>
            <a:ext cx="533400" cy="415627"/>
          </a:xfrm>
          <a:prstGeom prst="rect">
            <a:avLst/>
          </a:prstGeom>
          <a:solidFill>
            <a:srgbClr val="FF0000">
              <a:alpha val="42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>
            <a:off x="4343400" y="5939135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  <a:latin typeface="Comic Sans MS"/>
                <a:cs typeface="Comic Sans MS"/>
              </a:rPr>
              <a:t>soient déjà rentrés.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95600" y="5985173"/>
            <a:ext cx="533400" cy="415627"/>
          </a:xfrm>
          <a:prstGeom prst="rect">
            <a:avLst/>
          </a:prstGeom>
          <a:solidFill>
            <a:srgbClr val="FF0000">
              <a:alpha val="42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EA6305A-78B4-C545-8C93-161617065308}"/>
              </a:ext>
            </a:extLst>
          </p:cNvPr>
          <p:cNvSpPr txBox="1"/>
          <p:nvPr/>
        </p:nvSpPr>
        <p:spPr>
          <a:xfrm>
            <a:off x="533400" y="6053226"/>
            <a:ext cx="236220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2000" dirty="0"/>
              <a:t>Je suis content qu’ils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BF5B861-EEB1-8442-ABA7-C327BFC7A4F8}"/>
              </a:ext>
            </a:extLst>
          </p:cNvPr>
          <p:cNvSpPr txBox="1"/>
          <p:nvPr/>
        </p:nvSpPr>
        <p:spPr>
          <a:xfrm>
            <a:off x="8146423" y="1384657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gr 1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16E61416-32AF-0343-8C48-82B4A3051B3F}"/>
              </a:ext>
            </a:extLst>
          </p:cNvPr>
          <p:cNvSpPr txBox="1"/>
          <p:nvPr/>
        </p:nvSpPr>
        <p:spPr>
          <a:xfrm>
            <a:off x="5940152" y="1916832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gr 1: nécessité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A59C87B-9403-0A4F-BF6F-7C2CB8749D12}"/>
              </a:ext>
            </a:extLst>
          </p:cNvPr>
          <p:cNvSpPr txBox="1"/>
          <p:nvPr/>
        </p:nvSpPr>
        <p:spPr>
          <a:xfrm>
            <a:off x="1907704" y="2915652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gr 1: obligation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27E7AE92-E143-8F4D-8333-ED93AAFFB8C6}"/>
              </a:ext>
            </a:extLst>
          </p:cNvPr>
          <p:cNvSpPr txBox="1"/>
          <p:nvPr/>
        </p:nvSpPr>
        <p:spPr>
          <a:xfrm>
            <a:off x="8222623" y="3459491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gr 1: volonté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5E021065-3DD8-5E48-B8F0-B48DE5418FB1}"/>
              </a:ext>
            </a:extLst>
          </p:cNvPr>
          <p:cNvSpPr txBox="1"/>
          <p:nvPr/>
        </p:nvSpPr>
        <p:spPr>
          <a:xfrm>
            <a:off x="7955868" y="3951061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gr 3: éventuel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54FB6162-042D-2249-8FD6-DF4D3E80BC0F}"/>
              </a:ext>
            </a:extLst>
          </p:cNvPr>
          <p:cNvSpPr txBox="1"/>
          <p:nvPr/>
        </p:nvSpPr>
        <p:spPr>
          <a:xfrm>
            <a:off x="6640736" y="4511069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gr 3: éventualité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61101666-3C47-7B4D-8B2A-F24FAA55D72D}"/>
              </a:ext>
            </a:extLst>
          </p:cNvPr>
          <p:cNvSpPr txBox="1"/>
          <p:nvPr/>
        </p:nvSpPr>
        <p:spPr>
          <a:xfrm>
            <a:off x="1586136" y="5581815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gr 3: éventualité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7B1C406A-3F02-584A-89C4-02D1DF48B39C}"/>
              </a:ext>
            </a:extLst>
          </p:cNvPr>
          <p:cNvSpPr txBox="1"/>
          <p:nvPr/>
        </p:nvSpPr>
        <p:spPr>
          <a:xfrm>
            <a:off x="7252899" y="5994935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gr 2: sentiment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  <p:bldP spid="9" grpId="0"/>
      <p:bldP spid="10" grpId="0" animBg="1"/>
      <p:bldP spid="11" grpId="0"/>
      <p:bldP spid="12" grpId="0" animBg="1"/>
      <p:bldP spid="13" grpId="0"/>
      <p:bldP spid="14" grpId="0" animBg="1"/>
      <p:bldP spid="15" grpId="0"/>
      <p:bldP spid="16" grpId="0" animBg="1"/>
      <p:bldP spid="17" grpId="0" animBg="1"/>
      <p:bldP spid="18" grpId="0"/>
      <p:bldP spid="19" grpId="0" animBg="1"/>
      <p:bldP spid="20" grpId="0"/>
      <p:bldP spid="21" grpId="0" animBg="1"/>
      <p:bldP spid="4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6200"/>
            <a:ext cx="9144000" cy="1143000"/>
          </a:xfrm>
        </p:spPr>
        <p:txBody>
          <a:bodyPr>
            <a:normAutofit/>
          </a:bodyPr>
          <a:lstStyle/>
          <a:p>
            <a:r>
              <a:rPr lang="fr-FR" sz="2800" dirty="0" err="1">
                <a:latin typeface="Times New Roman"/>
                <a:cs typeface="Times New Roman"/>
                <a:sym typeface="Wingdings"/>
              </a:rPr>
              <a:t></a:t>
            </a:r>
            <a:r>
              <a:rPr lang="fr-FR" sz="2800" dirty="0">
                <a:latin typeface="Times New Roman"/>
                <a:cs typeface="Times New Roman"/>
              </a:rPr>
              <a:t> je sais employer le subjonctif présent ou passé sans hésiter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828800" y="914400"/>
            <a:ext cx="7315200" cy="6001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fr-FR" sz="2400" b="1" dirty="0">
                <a:latin typeface="Arial"/>
                <a:cs typeface="Arial"/>
              </a:rPr>
              <a:t>pleuve</a:t>
            </a:r>
          </a:p>
          <a:p>
            <a:pPr marL="457200" indent="-457200">
              <a:buAutoNum type="arabicPeriod"/>
            </a:pPr>
            <a:r>
              <a:rPr lang="fr-FR" sz="2400" b="1" dirty="0">
                <a:latin typeface="Arial"/>
                <a:cs typeface="Arial"/>
              </a:rPr>
              <a:t>prenne</a:t>
            </a:r>
          </a:p>
          <a:p>
            <a:pPr marL="457200" indent="-457200">
              <a:buAutoNum type="arabicPeriod"/>
            </a:pPr>
            <a:r>
              <a:rPr lang="fr-FR" sz="2400" b="1" dirty="0">
                <a:latin typeface="Arial"/>
                <a:cs typeface="Arial"/>
              </a:rPr>
              <a:t>aies réussi</a:t>
            </a:r>
          </a:p>
          <a:p>
            <a:pPr marL="457200" indent="-457200">
              <a:buAutoNum type="arabicPeriod"/>
            </a:pPr>
            <a:r>
              <a:rPr lang="fr-FR" sz="2400" b="1" dirty="0">
                <a:latin typeface="Arial"/>
                <a:cs typeface="Arial"/>
              </a:rPr>
              <a:t>soit arrivé</a:t>
            </a:r>
          </a:p>
          <a:p>
            <a:pPr marL="457200" indent="-457200">
              <a:buAutoNum type="arabicPeriod"/>
            </a:pPr>
            <a:r>
              <a:rPr lang="fr-FR" sz="2400" b="1" dirty="0">
                <a:latin typeface="Arial"/>
                <a:cs typeface="Arial"/>
              </a:rPr>
              <a:t>se revoie</a:t>
            </a:r>
          </a:p>
          <a:p>
            <a:pPr marL="457200" indent="-457200">
              <a:buAutoNum type="arabicPeriod"/>
            </a:pPr>
            <a:r>
              <a:rPr lang="fr-FR" sz="2400" b="1" dirty="0">
                <a:latin typeface="Arial"/>
                <a:cs typeface="Arial"/>
              </a:rPr>
              <a:t>ne sachiez pas tout</a:t>
            </a:r>
          </a:p>
          <a:p>
            <a:pPr marL="457200" indent="-457200">
              <a:buAutoNum type="arabicPeriod"/>
            </a:pPr>
            <a:r>
              <a:rPr lang="fr-FR" sz="2400" b="1" dirty="0">
                <a:latin typeface="Arial"/>
                <a:cs typeface="Arial"/>
              </a:rPr>
              <a:t>n’ayez pas compris</a:t>
            </a:r>
          </a:p>
          <a:p>
            <a:pPr marL="457200" indent="-457200">
              <a:buAutoNum type="arabicPeriod"/>
            </a:pPr>
            <a:r>
              <a:rPr lang="fr-FR" sz="2400" b="1" dirty="0">
                <a:latin typeface="Arial"/>
                <a:cs typeface="Arial"/>
              </a:rPr>
              <a:t>reveniez</a:t>
            </a:r>
          </a:p>
          <a:p>
            <a:pPr marL="457200" indent="-457200">
              <a:buAutoNum type="arabicPeriod"/>
            </a:pPr>
            <a:r>
              <a:rPr lang="fr-FR" sz="2400" b="1" dirty="0">
                <a:latin typeface="Arial"/>
                <a:cs typeface="Arial"/>
              </a:rPr>
              <a:t>ait refusé</a:t>
            </a:r>
          </a:p>
          <a:p>
            <a:pPr marL="457200" indent="-457200">
              <a:buAutoNum type="arabicPeriod"/>
            </a:pPr>
            <a:r>
              <a:rPr lang="fr-FR" sz="2400" b="1" dirty="0">
                <a:latin typeface="Arial"/>
                <a:cs typeface="Arial"/>
              </a:rPr>
              <a:t>dise</a:t>
            </a:r>
          </a:p>
          <a:p>
            <a:pPr marL="457200" indent="-457200">
              <a:buAutoNum type="arabicPeriod"/>
            </a:pPr>
            <a:r>
              <a:rPr lang="fr-FR" sz="2400" b="1" dirty="0">
                <a:latin typeface="Arial"/>
                <a:cs typeface="Arial"/>
              </a:rPr>
              <a:t>ne vous soyez pas décidé(e)s</a:t>
            </a:r>
          </a:p>
          <a:p>
            <a:pPr marL="457200" indent="-457200">
              <a:buAutoNum type="arabicPeriod"/>
            </a:pPr>
            <a:r>
              <a:rPr lang="fr-FR" sz="2400" b="1" dirty="0">
                <a:latin typeface="Arial"/>
                <a:cs typeface="Arial"/>
              </a:rPr>
              <a:t>ne vous ait pas prévenu</a:t>
            </a:r>
          </a:p>
          <a:p>
            <a:pPr marL="457200" indent="-457200">
              <a:buAutoNum type="arabicPeriod"/>
            </a:pPr>
            <a:r>
              <a:rPr lang="fr-FR" sz="2400" b="1" dirty="0">
                <a:latin typeface="Arial"/>
                <a:cs typeface="Arial"/>
              </a:rPr>
              <a:t>ne soit pas parti</a:t>
            </a:r>
          </a:p>
          <a:p>
            <a:pPr marL="457200" indent="-457200">
              <a:buAutoNum type="arabicPeriod"/>
            </a:pPr>
            <a:r>
              <a:rPr lang="fr-FR" sz="2400" b="1" dirty="0">
                <a:latin typeface="Arial"/>
                <a:cs typeface="Arial"/>
              </a:rPr>
              <a:t>partent</a:t>
            </a:r>
          </a:p>
          <a:p>
            <a:pPr marL="457200" indent="-457200">
              <a:buAutoNum type="arabicPeriod"/>
            </a:pPr>
            <a:r>
              <a:rPr lang="fr-FR" sz="2400" b="1" dirty="0">
                <a:latin typeface="Arial"/>
                <a:cs typeface="Arial"/>
              </a:rPr>
              <a:t>vous soyez réconciliés.</a:t>
            </a:r>
          </a:p>
          <a:p>
            <a:pPr marL="457200" indent="-457200">
              <a:buAutoNum type="arabicPeriod"/>
            </a:pPr>
            <a:r>
              <a:rPr lang="fr-FR" sz="2400" b="1" dirty="0">
                <a:latin typeface="Arial"/>
                <a:cs typeface="Arial"/>
              </a:rPr>
              <a:t>vous soyez trompé(e)s.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0" y="-762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  <a:sym typeface="Wingdings"/>
              </a:rPr>
              <a:t></a:t>
            </a: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 je sais employer le subjonctif présent ou passé sans hésiter 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+mj-ea"/>
              <a:cs typeface="Times New Roman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1066800"/>
            <a:ext cx="4572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Arial Rounded MT Bold"/>
                <a:cs typeface="Arial Rounded MT Bold"/>
              </a:rPr>
              <a:t>3/ Soulignez les structures…</a:t>
            </a:r>
          </a:p>
          <a:p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1958" y="1528465"/>
            <a:ext cx="45720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>
                <a:latin typeface="Times New Roman"/>
                <a:cs typeface="Times New Roman"/>
              </a:rPr>
              <a:t>(2) fassiez – gr 1 </a:t>
            </a:r>
            <a:r>
              <a:rPr lang="fr-FR" sz="2400" baseline="-25000" dirty="0">
                <a:latin typeface="Times New Roman"/>
                <a:cs typeface="Times New Roman"/>
              </a:rPr>
              <a:t>souhait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Times New Roman"/>
                <a:cs typeface="Times New Roman"/>
              </a:rPr>
              <a:t>(3) parliez – gr 2 </a:t>
            </a:r>
            <a:r>
              <a:rPr lang="fr-FR" sz="2400" baseline="-25000" dirty="0">
                <a:latin typeface="Times New Roman"/>
                <a:cs typeface="Times New Roman"/>
              </a:rPr>
              <a:t>sentiment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Times New Roman"/>
                <a:cs typeface="Times New Roman"/>
              </a:rPr>
              <a:t>(4) puisses – gr 1 </a:t>
            </a:r>
            <a:r>
              <a:rPr lang="fr-FR" sz="2400" baseline="-25000" dirty="0">
                <a:latin typeface="Times New Roman"/>
                <a:cs typeface="Times New Roman"/>
              </a:rPr>
              <a:t>souhait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Times New Roman"/>
                <a:cs typeface="Times New Roman"/>
              </a:rPr>
              <a:t>(5) dises – idem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Times New Roman"/>
                <a:cs typeface="Times New Roman"/>
              </a:rPr>
              <a:t>(6) montriez –idem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Times New Roman"/>
                <a:cs typeface="Times New Roman"/>
              </a:rPr>
              <a:t>(7) discutiez – idem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Times New Roman"/>
                <a:cs typeface="Times New Roman"/>
              </a:rPr>
              <a:t>(8) aille – gr 1 </a:t>
            </a:r>
            <a:r>
              <a:rPr lang="fr-FR" sz="2400" baseline="-25000" dirty="0">
                <a:latin typeface="Times New Roman"/>
                <a:cs typeface="Times New Roman"/>
              </a:rPr>
              <a:t>nécessité</a:t>
            </a:r>
            <a:endParaRPr lang="fr-FR" sz="2400" dirty="0">
              <a:latin typeface="Times New Roman"/>
              <a:cs typeface="Times New Roman"/>
            </a:endParaRPr>
          </a:p>
          <a:p>
            <a:pPr>
              <a:lnSpc>
                <a:spcPct val="150000"/>
              </a:lnSpc>
            </a:pPr>
            <a:r>
              <a:rPr lang="fr-FR" sz="2400" dirty="0">
                <a:latin typeface="Times New Roman"/>
                <a:cs typeface="Times New Roman"/>
              </a:rPr>
              <a:t>(9) essaie/essaye – idem  </a:t>
            </a:r>
          </a:p>
          <a:p>
            <a:endParaRPr lang="fr-FR" sz="2400" dirty="0">
              <a:latin typeface="Times New Roman"/>
              <a:cs typeface="Times New Roman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648200" y="1138535"/>
            <a:ext cx="4572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Arial Rounded MT Bold"/>
                <a:cs typeface="Arial Rounded MT Bold"/>
              </a:rPr>
              <a:t>4/ Soulignez les structures…</a:t>
            </a:r>
          </a:p>
          <a:p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4648200" y="1612880"/>
            <a:ext cx="4572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>
                <a:latin typeface="Times New Roman"/>
                <a:cs typeface="Times New Roman"/>
              </a:rPr>
              <a:t>(2) n’aient pas appelé– gr 2 </a:t>
            </a:r>
            <a:r>
              <a:rPr lang="fr-FR" sz="2400" baseline="-25000" dirty="0">
                <a:latin typeface="Times New Roman"/>
                <a:cs typeface="Times New Roman"/>
              </a:rPr>
              <a:t>sentiment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>
                <a:latin typeface="Times New Roman"/>
                <a:cs typeface="Times New Roman"/>
              </a:rPr>
              <a:t>(3) aient donné– gr 3 </a:t>
            </a:r>
            <a:r>
              <a:rPr lang="fr-FR" sz="2400" baseline="-25000" dirty="0">
                <a:latin typeface="Times New Roman"/>
                <a:cs typeface="Times New Roman"/>
              </a:rPr>
              <a:t>éventualité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>
                <a:latin typeface="Times New Roman"/>
                <a:cs typeface="Times New Roman"/>
              </a:rPr>
              <a:t>(4) essaie/essaye – gr 1 </a:t>
            </a:r>
            <a:r>
              <a:rPr lang="fr-FR" sz="2400" baseline="-25000" dirty="0">
                <a:latin typeface="Times New Roman"/>
                <a:cs typeface="Times New Roman"/>
              </a:rPr>
              <a:t>souhait</a:t>
            </a:r>
            <a:endParaRPr lang="fr-FR" sz="2400" dirty="0">
              <a:latin typeface="Times New Roman"/>
              <a:cs typeface="Times New Roman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>
                <a:latin typeface="Times New Roman"/>
                <a:cs typeface="Times New Roman"/>
              </a:rPr>
              <a:t>(5) attende – gr 1 </a:t>
            </a:r>
            <a:r>
              <a:rPr lang="fr-FR" sz="2400" baseline="-25000" dirty="0">
                <a:latin typeface="Times New Roman"/>
                <a:cs typeface="Times New Roman"/>
              </a:rPr>
              <a:t>volonté</a:t>
            </a:r>
            <a:endParaRPr lang="fr-FR" sz="2400" dirty="0">
              <a:latin typeface="Times New Roman"/>
              <a:cs typeface="Times New Roman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>
                <a:latin typeface="Times New Roman"/>
                <a:cs typeface="Times New Roman"/>
              </a:rPr>
              <a:t>(6) soient déjà partis – gr 3 </a:t>
            </a:r>
            <a:r>
              <a:rPr lang="fr-FR" sz="2400" baseline="-25000" dirty="0">
                <a:latin typeface="Times New Roman"/>
                <a:cs typeface="Times New Roman"/>
              </a:rPr>
              <a:t>éventualité</a:t>
            </a:r>
            <a:endParaRPr lang="fr-FR" sz="2400" dirty="0">
              <a:latin typeface="Times New Roman"/>
              <a:cs typeface="Times New Roman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>
                <a:latin typeface="Times New Roman"/>
                <a:cs typeface="Times New Roman"/>
              </a:rPr>
              <a:t>(7) voie – idem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>
                <a:latin typeface="Times New Roman"/>
                <a:cs typeface="Times New Roman"/>
              </a:rPr>
              <a:t>(8) téléphone – gr 1 </a:t>
            </a:r>
            <a:r>
              <a:rPr lang="fr-FR" sz="2400" baseline="-25000" dirty="0">
                <a:latin typeface="Times New Roman"/>
                <a:cs typeface="Times New Roman"/>
              </a:rPr>
              <a:t>volonté</a:t>
            </a:r>
            <a:endParaRPr lang="fr-FR" sz="2400" dirty="0">
              <a:latin typeface="Times New Roman"/>
              <a:cs typeface="Times New Roman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>
                <a:latin typeface="Times New Roman"/>
                <a:cs typeface="Times New Roman"/>
              </a:rPr>
              <a:t>(9) perde – gr 2 </a:t>
            </a:r>
            <a:r>
              <a:rPr lang="fr-FR" sz="2400" baseline="-25000" dirty="0">
                <a:latin typeface="Times New Roman"/>
                <a:cs typeface="Times New Roman"/>
              </a:rPr>
              <a:t>sentiment</a:t>
            </a:r>
            <a:endParaRPr lang="fr-FR" sz="2400" dirty="0">
              <a:latin typeface="Times New Roman"/>
              <a:cs typeface="Times New Roman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>
                <a:latin typeface="Times New Roman"/>
                <a:cs typeface="Times New Roman"/>
              </a:rPr>
              <a:t>(10) aient compris – gr 3 </a:t>
            </a:r>
            <a:r>
              <a:rPr lang="fr-FR" sz="2400" baseline="-25000" dirty="0">
                <a:latin typeface="Times New Roman"/>
                <a:cs typeface="Times New Roman"/>
              </a:rPr>
              <a:t>éventualité</a:t>
            </a:r>
            <a:endParaRPr lang="fr-FR" sz="2400" dirty="0">
              <a:latin typeface="Times New Roman"/>
              <a:cs typeface="Times New Roman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fr-FR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4043</TotalTime>
  <Words>280</Words>
  <Application>Microsoft Macintosh PowerPoint</Application>
  <PresentationFormat>Affichage à l'écran (4:3)</PresentationFormat>
  <Paragraphs>55</Paragraphs>
  <Slides>3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Liens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0" baseType="lpstr">
      <vt:lpstr>Arial</vt:lpstr>
      <vt:lpstr>Arial Rounded MT Bold</vt:lpstr>
      <vt:lpstr>Calibri</vt:lpstr>
      <vt:lpstr>Comic Sans MS</vt:lpstr>
      <vt:lpstr>Times New Roman</vt:lpstr>
      <vt:lpstr>Thème Office</vt:lpstr>
      <vt:lpstr>???</vt:lpstr>
      <vt:lpstr> je revois l’emploi du subjonctif passé  </vt:lpstr>
      <vt:lpstr> je sais employer le subjonctif présent ou passé sans hésiter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subjonctif &amp; théoriciens racistes</dc:title>
  <dc:creator>Bruno LE MIERE</dc:creator>
  <cp:lastModifiedBy>Laurent BOTTIER</cp:lastModifiedBy>
  <cp:revision>27</cp:revision>
  <dcterms:created xsi:type="dcterms:W3CDTF">2020-03-24T15:58:54Z</dcterms:created>
  <dcterms:modified xsi:type="dcterms:W3CDTF">2023-03-24T10:35:53Z</dcterms:modified>
</cp:coreProperties>
</file>