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sldIdLst>
    <p:sldId id="283" r:id="rId2"/>
    <p:sldId id="270" r:id="rId3"/>
    <p:sldId id="284" r:id="rId4"/>
    <p:sldId id="285" r:id="rId5"/>
    <p:sldId id="286" r:id="rId6"/>
    <p:sldId id="290" r:id="rId7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694"/>
  </p:normalViewPr>
  <p:slideViewPr>
    <p:cSldViewPr>
      <p:cViewPr varScale="1">
        <p:scale>
          <a:sx n="117" d="100"/>
          <a:sy n="117" d="100"/>
        </p:scale>
        <p:origin x="192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515407-D323-8E49-9710-4C32EC7D6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AF5FEC-E1FD-1648-BDD2-68DBBAD3A4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35B079-8B96-1745-B609-26A5A69A6B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19175-D156-914B-86C6-B43C1401D6E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8672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722095-D8B1-1849-A22F-F5B1F86F2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909056F-921E-F94F-92FE-DCAB5585CC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D7F870-1F91-D449-AB48-2C79A8546A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D117ED-2303-CE42-8F51-7A6BFD11C2B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08288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8E8421-BDFE-CA4D-A398-37BA1BDF93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6D7BF9-3191-D04F-AE12-F466D7D5FA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050783-E1A0-2947-B635-CF36CAA4CD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E97A7-97B2-E648-9AA4-DD1AC14BC7D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7443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5F59B0-73AF-F740-B4CE-F89291405B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1E0DB9-63D7-C54D-A71C-2604C123F5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E5C1CF-E310-AE47-AA67-6C61F0812C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2D748-0940-F340-A9EB-1A5CB8A0CB5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4984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C53024-33E6-8B42-89BA-EF50FAAE7A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9E5CE92-C5AF-8A45-AE85-9AC90352AF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F62266-D5EC-3349-BC27-F1BCEDABBB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A5745-BDF3-1C4B-B98C-CDB5B4EE9C9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8191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47B7AE-648F-4E44-9B3C-20F9C0BA6D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2CC0EFC-3357-DC4F-B7F8-DE63DEEFF1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B5497F-1654-0347-95F6-83F14D30C6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3EF74-DA2B-CC42-80EB-BED7E3C5E11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18952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F018E91-C72B-C845-B8A0-D95FD055F2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A4B6CA2-D4B4-CB41-9497-2BC8BA2377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7DBFA2F-91DB-DE4B-8C7D-72E5BD92A6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F4D49-2750-5740-8E47-F1CAE719327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73953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2C1545C-E025-4445-82F7-0742ED59FE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027CCFB-034C-9447-9E78-76B05E541E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BA1D136-A112-A64E-BB07-A77A3D8FED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BB845-F764-454A-8A8B-603981BB902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2455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17B0019-538D-F74B-AB83-215227D6A6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F0D53C7-7B54-294F-A437-6C5404E8B3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B0BEC0-4AA3-2641-ACCE-3880ACC782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C39D2-6BAA-5C43-B276-7E369274288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39586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6B14F2-1AFA-5C41-8FCA-85F550D234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8B9088-BF43-E347-9E88-EC1D248AFF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5E6693-B99A-9844-AE06-AA005B4505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264C6-BFBC-3740-9896-7A512C4BA7C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48649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05A47F-0D6B-A64A-A089-2070D7A533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813BD1-6E44-404C-A49A-6190D5C346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A0B236-395A-6C45-8BA0-D8D57967D5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FD6D5-A649-EB49-96AE-8F3010CA782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4014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134061A-E4DD-A440-BBE3-E82E808B50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 style du titre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8A23E32-C885-0042-BC00-93AE6D7F14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Cliquez pour modifier les styles du texte du masque</a:t>
            </a:r>
          </a:p>
          <a:p>
            <a:pPr lvl="1"/>
            <a:r>
              <a:rPr lang="fr-FR" altLang="fr-FR"/>
              <a:t>Deuxième niveau</a:t>
            </a:r>
          </a:p>
          <a:p>
            <a:pPr lvl="2"/>
            <a:r>
              <a:rPr lang="fr-FR" altLang="fr-FR"/>
              <a:t>Troisième niveau</a:t>
            </a:r>
          </a:p>
          <a:p>
            <a:pPr lvl="3"/>
            <a:r>
              <a:rPr lang="fr-FR" altLang="fr-FR"/>
              <a:t>Quatrième niveau</a:t>
            </a:r>
          </a:p>
          <a:p>
            <a:pPr lvl="4"/>
            <a:r>
              <a:rPr lang="fr-FR" altLang="fr-FR"/>
              <a:t>Cinquième niveau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090A18C-14CB-8246-BF57-EEEEFD6AAF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94FEF4C-CC78-5842-9FAF-5C3715707E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59CB296-FADA-C84F-ADCD-98659FAB4F7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71FD2C9-4B0D-734B-B695-7F0D560F959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7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7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7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7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7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7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47C9B66D-504E-5244-9EB1-C21A06A83DF8}"/>
              </a:ext>
            </a:extLst>
          </p:cNvPr>
          <p:cNvSpPr txBox="1"/>
          <p:nvPr/>
        </p:nvSpPr>
        <p:spPr>
          <a:xfrm>
            <a:off x="684213" y="912813"/>
            <a:ext cx="7775575" cy="5018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fr-FR" sz="2400" kern="0" dirty="0">
                <a:solidFill>
                  <a:srgbClr val="000000"/>
                </a:solidFill>
                <a:latin typeface="Times New Roman" panose="02020603050405020304" pitchFamily="18" charset="0"/>
              </a:rPr>
              <a:t>L’indicatif</a:t>
            </a:r>
            <a:r>
              <a:rPr lang="fr-FR" sz="2400" kern="0" dirty="0">
                <a:latin typeface="Times New Roman" panose="02020603050405020304" pitchFamily="18" charset="0"/>
              </a:rPr>
              <a:t> a …. temps : ce mode permet donc de d…….… </a:t>
            </a:r>
            <a:r>
              <a:rPr lang="fr-FR" sz="2400" kern="0" dirty="0" err="1">
                <a:latin typeface="Times New Roman" panose="02020603050405020304" pitchFamily="18" charset="0"/>
              </a:rPr>
              <a:t>préc</a:t>
            </a:r>
            <a:r>
              <a:rPr lang="fr-FR" sz="2400" kern="0" dirty="0">
                <a:latin typeface="Times New Roman" panose="02020603050405020304" pitchFamily="18" charset="0"/>
              </a:rPr>
              <a:t>………………… un événement ou un fait dans les trois périodes : le p……………, le p……………… et l’a………. : on dit alors que le verbe est </a:t>
            </a:r>
            <a:r>
              <a:rPr lang="fr-FR" sz="2400" u="sng" kern="0" dirty="0">
                <a:latin typeface="Times New Roman" panose="02020603050405020304" pitchFamily="18" charset="0"/>
              </a:rPr>
              <a:t>actualisé</a:t>
            </a:r>
            <a:r>
              <a:rPr lang="fr-FR" sz="2400" kern="0" dirty="0">
                <a:latin typeface="Times New Roman" panose="02020603050405020304" pitchFamily="18" charset="0"/>
              </a:rPr>
              <a:t>. (réalisé)</a:t>
            </a:r>
            <a:endParaRPr lang="fr-FR" sz="2400" kern="0" dirty="0">
              <a:latin typeface="Arial Black" panose="020B0604020202020204" pitchFamily="34" charset="0"/>
            </a:endParaRPr>
          </a:p>
          <a:p>
            <a:pPr>
              <a:lnSpc>
                <a:spcPct val="150000"/>
              </a:lnSpc>
              <a:defRPr/>
            </a:pPr>
            <a:r>
              <a:rPr lang="fr-FR" sz="2400" kern="0" dirty="0">
                <a:solidFill>
                  <a:srgbClr val="000000"/>
                </a:solidFill>
                <a:latin typeface="Times New Roman" panose="02020603050405020304" pitchFamily="18" charset="0"/>
              </a:rPr>
              <a:t>Le s……………f</a:t>
            </a:r>
            <a:r>
              <a:rPr lang="fr-FR" sz="2400" kern="0" dirty="0">
                <a:latin typeface="Times New Roman" panose="02020603050405020304" pitchFamily="18" charset="0"/>
              </a:rPr>
              <a:t> a …. temps : (dont … ne sont plus employés) ce mode …permet donc …. de d…….… </a:t>
            </a:r>
            <a:r>
              <a:rPr lang="fr-FR" sz="2400" kern="0" dirty="0" err="1">
                <a:latin typeface="Times New Roman" panose="02020603050405020304" pitchFamily="18" charset="0"/>
              </a:rPr>
              <a:t>préc</a:t>
            </a:r>
            <a:r>
              <a:rPr lang="fr-FR" sz="2400" kern="0" dirty="0">
                <a:latin typeface="Times New Roman" panose="02020603050405020304" pitchFamily="18" charset="0"/>
              </a:rPr>
              <a:t>……………… un événement ou un fait. Le subjonctif sert donc à autre chose. On dit que quelque chose empêche l’actualisation du verbe.</a:t>
            </a:r>
            <a:endParaRPr lang="fr-FR" sz="2400" kern="0" dirty="0">
              <a:latin typeface="Arial Black" panose="020B060402020202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853DE12-F23F-D746-8CCF-DD41A7E54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981075"/>
            <a:ext cx="6477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10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4053FC7-B701-E346-8329-F173DEDC9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1052513"/>
            <a:ext cx="8905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ater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2477452-62D2-914E-AF68-5BFCA96EE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1584325"/>
            <a:ext cx="16573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isément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AEBAFDB-7E5F-854A-AC83-3AD692F1A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2122488"/>
            <a:ext cx="16557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assé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F882B03-67CF-3045-8AB0-CC5F80560F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7538" y="2133600"/>
            <a:ext cx="16573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 résent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AF30778-1952-4D46-9CD7-DAFF0AFBC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133600"/>
            <a:ext cx="16557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 venir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8D70A6C8-4940-714B-9FCD-3FB05B389D65}"/>
              </a:ext>
            </a:extLst>
          </p:cNvPr>
          <p:cNvSpPr txBox="1"/>
          <p:nvPr/>
        </p:nvSpPr>
        <p:spPr>
          <a:xfrm>
            <a:off x="1258888" y="3213100"/>
            <a:ext cx="187325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2800" b="1" spc="250" dirty="0" err="1">
                <a:solidFill>
                  <a:srgbClr val="002060"/>
                </a:solidFill>
                <a:latin typeface="Bradley Hand ITC" panose="03070402050302030203" pitchFamily="66" charset="77"/>
              </a:rPr>
              <a:t>ubjoncti</a:t>
            </a:r>
            <a:endParaRPr lang="fr-FR" sz="2800" b="1" spc="250" dirty="0">
              <a:solidFill>
                <a:srgbClr val="002060"/>
              </a:solidFill>
              <a:latin typeface="Bradley Hand ITC" panose="03070402050302030203" pitchFamily="66" charset="77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846A7D78-DAAE-FB42-BBCA-30CB386BAA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3213100"/>
            <a:ext cx="647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4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771775E-9DEF-AD40-B574-6C8BD6D343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9863" y="3213100"/>
            <a:ext cx="649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2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FCE79652-B084-3741-8196-0B8BE081CB63}"/>
              </a:ext>
            </a:extLst>
          </p:cNvPr>
          <p:cNvSpPr txBox="1"/>
          <p:nvPr/>
        </p:nvSpPr>
        <p:spPr>
          <a:xfrm>
            <a:off x="3059113" y="3770313"/>
            <a:ext cx="649287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2800" b="1" spc="-100" dirty="0">
                <a:solidFill>
                  <a:srgbClr val="002060"/>
                </a:solidFill>
                <a:latin typeface="Bradley Hand ITC" panose="03070402050302030203" pitchFamily="66" charset="77"/>
              </a:rPr>
              <a:t>ne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6C47033C-1FFA-0B4F-A69B-B575F82382DB}"/>
              </a:ext>
            </a:extLst>
          </p:cNvPr>
          <p:cNvSpPr txBox="1"/>
          <p:nvPr/>
        </p:nvSpPr>
        <p:spPr>
          <a:xfrm>
            <a:off x="4984750" y="3736975"/>
            <a:ext cx="6477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2800" b="1" spc="-100" dirty="0">
                <a:solidFill>
                  <a:srgbClr val="002060"/>
                </a:solidFill>
                <a:latin typeface="Bradley Hand ITC" panose="03070402050302030203" pitchFamily="66" charset="77"/>
              </a:rPr>
              <a:t>pas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74EEA27-43D0-2A48-AE7F-7096C8E69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13" y="3768725"/>
            <a:ext cx="8905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ater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A8F53EE-F7DC-CB45-815B-A84B1BAD3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4319588"/>
            <a:ext cx="16557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isément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Image 19">
            <a:extLst>
              <a:ext uri="{FF2B5EF4-FFF2-40B4-BE49-F238E27FC236}">
                <a16:creationId xmlns:a16="http://schemas.microsoft.com/office/drawing/2014/main" id="{2BD6B975-CD07-3944-BC61-964622BBD2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588" y="0"/>
            <a:ext cx="71088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ZoneTexte 20">
            <a:extLst>
              <a:ext uri="{FF2B5EF4-FFF2-40B4-BE49-F238E27FC236}">
                <a16:creationId xmlns:a16="http://schemas.microsoft.com/office/drawing/2014/main" id="{8E27309B-800F-6E4F-B0BE-23CC84A23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404813"/>
            <a:ext cx="1657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ugement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9CA67D12-F559-5445-B5A5-A0CE381D2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275" y="2565400"/>
            <a:ext cx="24352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il est douteux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7959D79C-EC6F-7744-8FAF-BB6AA51A3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3663" y="2062163"/>
            <a:ext cx="24352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ait existé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88B42BF2-C55B-9842-8EC1-A4C277527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05700" y="866775"/>
            <a:ext cx="16557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lisation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2900D9A6-BBED-434E-8E02-A4E725926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925" y="2565400"/>
            <a:ext cx="24352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puisse  disparaître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AF2D32FE-E904-4443-9794-B20DE7810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2978150"/>
            <a:ext cx="24352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ossibilité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89D21A60-CC06-1140-AD5C-5BCF0FCC6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275" y="3913188"/>
            <a:ext cx="2435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il semble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E254C3A6-C31D-5548-872B-4867AFA4C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2450" y="3286125"/>
            <a:ext cx="24352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ait existé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203DF304-89A6-4047-9BA0-8B8FF3CE7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2450" y="3740150"/>
            <a:ext cx="24352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puisse  disparaître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FE8B990-BF7A-3746-88D7-F46E7966F4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275" y="5157788"/>
            <a:ext cx="28670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il ne se peut pas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2601BA4-81DF-3245-A1DA-7442ED6CC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4699000"/>
            <a:ext cx="24352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ait existé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EF44633-1191-CB4B-883B-5807E0897B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5203825"/>
            <a:ext cx="24352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puisse  disparaître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CAA1F7F-C071-4E4F-B12F-11F7B14FA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0363" y="5895975"/>
            <a:ext cx="24368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ait existé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7F119235-D9BD-0542-8243-B6311FBA7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6075" y="6424613"/>
            <a:ext cx="24352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puisse  disparaître</a:t>
            </a:r>
          </a:p>
        </p:txBody>
      </p:sp>
      <p:sp>
        <p:nvSpPr>
          <p:cNvPr id="14352" name="ZoneTexte 36">
            <a:extLst>
              <a:ext uri="{FF2B5EF4-FFF2-40B4-BE49-F238E27FC236}">
                <a16:creationId xmlns:a16="http://schemas.microsoft.com/office/drawing/2014/main" id="{ABDC7189-2A9A-B241-82B7-B160E18DF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4100" y="6486525"/>
            <a:ext cx="2867025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800" b="1">
                <a:cs typeface="Arial" panose="020B0604020202020204" pitchFamily="34" charset="0"/>
              </a:rPr>
              <a:t>Il ne me semble pas que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/>
      <p:bldP spid="24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Image 2" descr="Une image contenant table&#10;&#10;Description générée automatiquement">
            <a:extLst>
              <a:ext uri="{FF2B5EF4-FFF2-40B4-BE49-F238E27FC236}">
                <a16:creationId xmlns:a16="http://schemas.microsoft.com/office/drawing/2014/main" id="{4C8926EA-A1C1-A843-BBEB-5E2175CFA9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90650"/>
            <a:ext cx="91440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D3C4AF42-B44B-2E47-978D-99DDCECEBE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420938"/>
            <a:ext cx="2435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 ertitude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0BE1392-2B63-FA4A-A26D-2045DA99E8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4588" y="2908300"/>
            <a:ext cx="24352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a existé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ED84F7F-2FD3-3444-B71A-94E5222B2A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4588" y="3429000"/>
            <a:ext cx="24352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peut  disparaître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ABA8663-FE47-7345-A63B-6D09FF6BE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888" y="3894138"/>
            <a:ext cx="24368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800" b="1">
                <a:solidFill>
                  <a:srgbClr val="002060"/>
                </a:solidFill>
                <a:latin typeface="Bradley Hand ITC" panose="03070402050302030203" pitchFamily="66" charset="77"/>
              </a:rPr>
              <a:t>robabilité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62401BB-19FB-3A4A-BBE9-B5DCD1014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4581525"/>
            <a:ext cx="24352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je me doute 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8ED4E21-3798-2040-82FF-6C746BE85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4292600"/>
            <a:ext cx="2435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a existé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CADE79-4007-1D44-B9E9-2B0D2B6186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0475" y="4795838"/>
            <a:ext cx="2435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peut  disparaître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Image 2" descr="Une image contenant table&#10;&#10;Description générée automatiquement">
            <a:extLst>
              <a:ext uri="{FF2B5EF4-FFF2-40B4-BE49-F238E27FC236}">
                <a16:creationId xmlns:a16="http://schemas.microsoft.com/office/drawing/2014/main" id="{4B56E9D6-F840-584F-86FD-CE97650116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300"/>
            <a:ext cx="9144000" cy="612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CAECD7E1-4FC0-0A41-9028-991643543C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2852738"/>
            <a:ext cx="2435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iment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8211928-5C65-2F40-B1DC-8DA082C56E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2867025"/>
            <a:ext cx="2435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tu viennes.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72B886E-590B-3E4B-BCF4-989360466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3286125"/>
            <a:ext cx="24352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ement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419C77E-509A-BB4D-8349-F632C6A6E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3286125"/>
            <a:ext cx="24352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tu viennes.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8284261-C84D-D745-96BA-746580039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3717925"/>
            <a:ext cx="2435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gation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01EE9CF-293D-0B40-9B28-6D23CFCED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3717925"/>
            <a:ext cx="2435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tu viennes.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3F5E468-3056-6D44-8A6F-C5CF36A94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4149725"/>
            <a:ext cx="2435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ut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2F4474F-C839-E542-849A-0FC0EBD70D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6188" y="4135438"/>
            <a:ext cx="2435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je lui ai dit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588C3F38-981B-9348-A880-E111F9ED7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5688" y="4149725"/>
            <a:ext cx="2435225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il vienne.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88D1B663-FCA3-004B-A810-702C91E085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67300" y="5202238"/>
            <a:ext cx="28892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tu partes, va la voir.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D2F5816-F1A5-1345-8F20-91277C1BA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3400" y="5589588"/>
            <a:ext cx="24352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 iée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EAE85771-C71C-B44B-8BD3-5403FE2D1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5591175"/>
            <a:ext cx="38163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    parte le problème, c’est…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E18F45B-EBE2-F243-A9F4-E2897E395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3" y="6022975"/>
            <a:ext cx="2436812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 ition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56B825B-EB42-6042-BF94-189444436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6022975"/>
            <a:ext cx="38163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promets				  tu partes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0B62891-7FC0-EB4E-BFCB-F26F8E2CF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3" y="1228725"/>
            <a:ext cx="24368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bjonctif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D182D41A-9365-414B-A447-18B1BF2704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1223963"/>
            <a:ext cx="2435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tion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FEB564FB-B1B4-8D44-8A94-4B9F55E7A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59625" y="1566863"/>
            <a:ext cx="2435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2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12072D22-23AD-FA4D-9490-F12B59346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1968500"/>
            <a:ext cx="2435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 hoix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8A2956A-DA05-7146-9922-6AE7DC5E57E2}"/>
              </a:ext>
            </a:extLst>
          </p:cNvPr>
          <p:cNvSpPr txBox="1"/>
          <p:nvPr/>
        </p:nvSpPr>
        <p:spPr>
          <a:xfrm>
            <a:off x="395288" y="1104900"/>
            <a:ext cx="8208962" cy="51101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2400" dirty="0">
                <a:latin typeface="TimesNewRomanPSMT"/>
              </a:rPr>
              <a:t>On emploie le su............ ou l’in...............</a:t>
            </a:r>
            <a:r>
              <a:rPr lang="fr-FR" sz="2400" dirty="0">
                <a:latin typeface="Wingdings" pitchFamily="2" charset="2"/>
              </a:rPr>
              <a:t>J</a:t>
            </a:r>
            <a:r>
              <a:rPr lang="fr-FR" sz="2400" dirty="0">
                <a:latin typeface="TimesNewRomanPSMT"/>
              </a:rPr>
              <a:t>(et j’ai le c........)</a:t>
            </a:r>
            <a:r>
              <a:rPr lang="fr-FR" sz="2400" dirty="0">
                <a:latin typeface="Wingdings" pitchFamily="2" charset="2"/>
              </a:rPr>
              <a:t>J </a:t>
            </a:r>
            <a:r>
              <a:rPr lang="fr-FR" sz="2400" dirty="0">
                <a:latin typeface="TimesNewRomanPSMT"/>
              </a:rPr>
              <a:t>c’est </a:t>
            </a:r>
            <a:r>
              <a:rPr lang="fr-FR" sz="2400" dirty="0" err="1">
                <a:latin typeface="TimesNewRomanPSMT"/>
              </a:rPr>
              <a:t>ge</a:t>
            </a:r>
            <a:r>
              <a:rPr lang="fr-FR" sz="2400" dirty="0">
                <a:latin typeface="TimesNewRomanPSMT"/>
              </a:rPr>
              <a:t>́.......... parce que c’est toujours c............. !!!!!</a:t>
            </a:r>
            <a:br>
              <a:rPr lang="fr-FR" sz="2400" dirty="0">
                <a:latin typeface="TimesNewRomanPSMT"/>
              </a:rPr>
            </a:br>
            <a:r>
              <a:rPr lang="fr-FR" sz="2400" dirty="0">
                <a:latin typeface="TimesNewRomanPSMT"/>
              </a:rPr>
              <a:t>je choisis le </a:t>
            </a:r>
            <a:r>
              <a:rPr lang="fr-FR" sz="2400" dirty="0" err="1">
                <a:latin typeface="TimesNewRomanPSMT"/>
              </a:rPr>
              <a:t>sub</a:t>
            </a:r>
            <a:r>
              <a:rPr lang="fr-FR" sz="2400" dirty="0">
                <a:latin typeface="TimesNewRomanPSMT"/>
              </a:rPr>
              <a:t>.................... si je veux dire que l’actualisation est </a:t>
            </a:r>
            <a:r>
              <a:rPr lang="fr-FR" sz="2400" dirty="0" err="1">
                <a:latin typeface="TimesNewRomanPSMT"/>
              </a:rPr>
              <a:t>impo</a:t>
            </a:r>
            <a:r>
              <a:rPr lang="fr-FR" sz="2400" dirty="0">
                <a:latin typeface="TimesNewRomanPSMT"/>
              </a:rPr>
              <a:t>.......... à cause de ma </a:t>
            </a:r>
            <a:r>
              <a:rPr lang="fr-FR" sz="2400" dirty="0" err="1">
                <a:latin typeface="TimesNewRomanPSMT"/>
              </a:rPr>
              <a:t>subjectivite</a:t>
            </a:r>
            <a:r>
              <a:rPr lang="fr-FR" sz="2400" dirty="0">
                <a:latin typeface="TimesNewRomanPSMT"/>
              </a:rPr>
              <a:t>́. </a:t>
            </a:r>
            <a:endParaRPr lang="fr-FR" sz="2400" dirty="0"/>
          </a:p>
          <a:p>
            <a:pPr>
              <a:defRPr/>
            </a:pPr>
            <a:r>
              <a:rPr lang="fr-FR" sz="2400" dirty="0">
                <a:latin typeface="TimesNewRomanPSMT"/>
              </a:rPr>
              <a:t>je choisis l’</a:t>
            </a:r>
            <a:r>
              <a:rPr lang="fr-FR" sz="2400" dirty="0" err="1">
                <a:latin typeface="TimesNewRomanPSMT"/>
              </a:rPr>
              <a:t>ind</a:t>
            </a:r>
            <a:r>
              <a:rPr lang="fr-FR" sz="2400" dirty="0">
                <a:latin typeface="TimesNewRomanPSMT"/>
              </a:rPr>
              <a:t>............... si je veux dire que l’actualisation est po.......... ex : c’est seul (dernier/meilleur) prof avec qui j’aie/ai pu comprendre le subjonctif </a:t>
            </a:r>
          </a:p>
          <a:p>
            <a:pPr>
              <a:defRPr/>
            </a:pPr>
            <a:endParaRPr lang="fr-FR" sz="2400" dirty="0"/>
          </a:p>
          <a:p>
            <a:pPr marL="342900" indent="-342900">
              <a:buFont typeface="Symbol" pitchFamily="2" charset="2"/>
              <a:buChar char="Þ"/>
              <a:defRPr/>
            </a:pPr>
            <a:r>
              <a:rPr lang="fr-FR" sz="1850" u="sng" dirty="0">
                <a:latin typeface="TimesNewRomanPSMT"/>
              </a:rPr>
              <a:t>verbes au positif </a:t>
            </a:r>
            <a:r>
              <a:rPr lang="fr-FR" sz="1850" dirty="0">
                <a:latin typeface="TimesNewRomanPSMT"/>
              </a:rPr>
              <a:t>: comprendre / </a:t>
            </a:r>
            <a:r>
              <a:rPr lang="fr-FR" sz="1850" dirty="0" err="1">
                <a:latin typeface="TimesNewRomanPSMT"/>
              </a:rPr>
              <a:t>écrire</a:t>
            </a:r>
            <a:r>
              <a:rPr lang="fr-FR" sz="1850" dirty="0">
                <a:latin typeface="TimesNewRomanPSMT"/>
              </a:rPr>
              <a:t> / il me semble ... (actualisation possible) </a:t>
            </a:r>
          </a:p>
          <a:p>
            <a:pPr marL="342900" indent="-342900">
              <a:buFont typeface="Symbol" pitchFamily="2" charset="2"/>
              <a:buChar char="Þ"/>
              <a:defRPr/>
            </a:pPr>
            <a:endParaRPr lang="fr-FR" sz="1850" dirty="0">
              <a:latin typeface="TimesNewRomanPSMT"/>
            </a:endParaRPr>
          </a:p>
          <a:p>
            <a:pPr marL="342900" indent="-342900">
              <a:buFont typeface="Symbol" pitchFamily="2" charset="2"/>
              <a:buChar char="Þ"/>
              <a:defRPr/>
            </a:pPr>
            <a:r>
              <a:rPr lang="fr-FR" sz="1850" dirty="0">
                <a:latin typeface="TimesNewRomanPSMT"/>
              </a:rPr>
              <a:t>verbes au </a:t>
            </a:r>
            <a:r>
              <a:rPr lang="fr-FR" sz="1850" dirty="0" err="1">
                <a:latin typeface="TimesNewRomanPSMT"/>
              </a:rPr>
              <a:t>négatif</a:t>
            </a:r>
            <a:r>
              <a:rPr lang="fr-FR" sz="1850" dirty="0">
                <a:latin typeface="TimesNewRomanPSMT"/>
              </a:rPr>
              <a:t> ou en interrogation : croire / penser ...(actualisation </a:t>
            </a:r>
            <a:r>
              <a:rPr lang="fr-FR" sz="1850" dirty="0" err="1">
                <a:latin typeface="TimesNewRomanPSMT"/>
              </a:rPr>
              <a:t>empêchée</a:t>
            </a:r>
            <a:r>
              <a:rPr lang="fr-FR" sz="1850" dirty="0">
                <a:latin typeface="TimesNewRomanPSMT"/>
              </a:rPr>
              <a:t>)</a:t>
            </a:r>
          </a:p>
          <a:p>
            <a:pPr>
              <a:defRPr/>
            </a:pPr>
            <a:r>
              <a:rPr lang="fr-FR" sz="1850" dirty="0">
                <a:latin typeface="TimesNewRomanPSMT"/>
              </a:rPr>
              <a:t> </a:t>
            </a:r>
            <a:endParaRPr lang="fr-FR" sz="1850" dirty="0"/>
          </a:p>
          <a:p>
            <a:pPr>
              <a:defRPr/>
            </a:pPr>
            <a:r>
              <a:rPr lang="fr-FR" sz="2000" dirty="0">
                <a:latin typeface="TimesNewRomanPSMT"/>
              </a:rPr>
              <a:t>Pour espérer : j’</a:t>
            </a:r>
            <a:r>
              <a:rPr lang="fr-FR" sz="2000" dirty="0" err="1">
                <a:latin typeface="TimesNewRomanPSMT"/>
              </a:rPr>
              <a:t>espère</a:t>
            </a:r>
            <a:r>
              <a:rPr lang="fr-FR" sz="2000" dirty="0">
                <a:latin typeface="TimesNewRomanPSMT"/>
              </a:rPr>
              <a:t> qu’il </a:t>
            </a:r>
            <a:r>
              <a:rPr lang="fr-FR" sz="2000" b="1" u="sng" dirty="0">
                <a:latin typeface="TimesNewRomanPSMT"/>
              </a:rPr>
              <a:t>viendra</a:t>
            </a:r>
            <a:r>
              <a:rPr lang="fr-FR" sz="2000" dirty="0">
                <a:latin typeface="TimesNewRomanPSMT"/>
              </a:rPr>
              <a:t>, le verbe </a:t>
            </a:r>
            <a:r>
              <a:rPr lang="fr-FR" sz="2000" dirty="0" err="1">
                <a:latin typeface="TimesNewRomanPSMT"/>
              </a:rPr>
              <a:t>espérer</a:t>
            </a:r>
            <a:r>
              <a:rPr lang="fr-FR" sz="2000" dirty="0">
                <a:latin typeface="TimesNewRomanPSMT"/>
              </a:rPr>
              <a:t> porte un </a:t>
            </a:r>
            <a:r>
              <a:rPr lang="fr-FR" sz="2000" dirty="0" err="1">
                <a:latin typeface="TimesNewRomanPSMT"/>
              </a:rPr>
              <a:t>ju</a:t>
            </a:r>
            <a:r>
              <a:rPr lang="fr-FR" sz="2000" dirty="0">
                <a:latin typeface="TimesNewRomanPSMT"/>
              </a:rPr>
              <a:t>.............. mais qui ne peut jamais </a:t>
            </a:r>
            <a:r>
              <a:rPr lang="fr-FR" sz="2000" dirty="0" err="1">
                <a:latin typeface="TimesNewRomanPSMT"/>
              </a:rPr>
              <a:t>empêcher</a:t>
            </a:r>
            <a:r>
              <a:rPr lang="fr-FR" sz="2000" dirty="0">
                <a:latin typeface="TimesNewRomanPSMT"/>
              </a:rPr>
              <a:t> l’actualisation du verbe (et donc le placer dans une </a:t>
            </a:r>
            <a:r>
              <a:rPr lang="fr-FR" sz="2000" dirty="0" err="1">
                <a:latin typeface="TimesNewRomanPSMT"/>
              </a:rPr>
              <a:t>dat</a:t>
            </a:r>
            <a:r>
              <a:rPr lang="fr-FR" sz="2000" dirty="0">
                <a:latin typeface="TimesNewRomanPSMT"/>
              </a:rPr>
              <a:t>........ </a:t>
            </a:r>
            <a:r>
              <a:rPr lang="fr-FR" sz="2000" dirty="0" err="1">
                <a:latin typeface="TimesNewRomanPSMT"/>
              </a:rPr>
              <a:t>précise</a:t>
            </a:r>
            <a:r>
              <a:rPr lang="fr-FR" sz="2000" dirty="0">
                <a:latin typeface="TimesNewRomanPSMT"/>
              </a:rPr>
              <a:t>). </a:t>
            </a:r>
            <a:endParaRPr lang="fr-FR" sz="20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8F90951-C742-6146-A775-BE155F3F3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1166813"/>
            <a:ext cx="2435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bjonctif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DFA7794-FA33-E14E-A29C-A677A90A0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1166813"/>
            <a:ext cx="2435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dicatif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6736553-A28C-1B47-9F1E-E01B8D224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1166813"/>
            <a:ext cx="2435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hoix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73D8964-0141-6045-87E4-F7A190FBC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1527175"/>
            <a:ext cx="2435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nial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1B9F450-1B0D-AD41-93FF-2FA04D149E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1501775"/>
            <a:ext cx="2435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orrect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7141E6B-6092-A84B-9F22-A54321FBA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6163" y="1860550"/>
            <a:ext cx="2435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jonctif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38719FF-F95A-2745-8727-32C23C0D4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2220913"/>
            <a:ext cx="24352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ssible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5A956F33-C552-B942-B79C-8C79101BB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1225" y="2593975"/>
            <a:ext cx="2435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icatif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AA80AF50-F823-9646-BB88-4C723AB6F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2963863"/>
            <a:ext cx="2435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400" b="1">
                <a:solidFill>
                  <a:srgbClr val="002060"/>
                </a:solidFill>
                <a:latin typeface="Bradley Hand ITC" panose="03070402050302030203" pitchFamily="66" charset="77"/>
              </a:rPr>
              <a:t>ssible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76EEAC8-BA83-674C-BF6D-EBE74E62943C}"/>
              </a:ext>
            </a:extLst>
          </p:cNvPr>
          <p:cNvSpPr/>
          <p:nvPr/>
        </p:nvSpPr>
        <p:spPr>
          <a:xfrm>
            <a:off x="1403350" y="4076700"/>
            <a:ext cx="1146175" cy="288925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A7F10F5-369D-3143-9EB8-8288D741BF7B}"/>
              </a:ext>
            </a:extLst>
          </p:cNvPr>
          <p:cNvSpPr/>
          <p:nvPr/>
        </p:nvSpPr>
        <p:spPr>
          <a:xfrm>
            <a:off x="7275513" y="4094163"/>
            <a:ext cx="1146175" cy="287337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EC0C24E-896A-EF4B-BCD1-261AD61DE1A1}"/>
              </a:ext>
            </a:extLst>
          </p:cNvPr>
          <p:cNvSpPr/>
          <p:nvPr/>
        </p:nvSpPr>
        <p:spPr>
          <a:xfrm>
            <a:off x="1743075" y="4625975"/>
            <a:ext cx="668338" cy="288925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0AC2C98-DAA4-F64A-A2BC-3276F3E1F920}"/>
              </a:ext>
            </a:extLst>
          </p:cNvPr>
          <p:cNvSpPr/>
          <p:nvPr/>
        </p:nvSpPr>
        <p:spPr>
          <a:xfrm>
            <a:off x="3067050" y="4675188"/>
            <a:ext cx="1217613" cy="288925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EBD5898-52A8-D542-8889-22AE6FE5B770}"/>
              </a:ext>
            </a:extLst>
          </p:cNvPr>
          <p:cNvSpPr/>
          <p:nvPr/>
        </p:nvSpPr>
        <p:spPr>
          <a:xfrm>
            <a:off x="7358063" y="4625975"/>
            <a:ext cx="1144587" cy="288925"/>
          </a:xfrm>
          <a:prstGeom prst="rect">
            <a:avLst/>
          </a:prstGeom>
          <a:solidFill>
            <a:srgbClr val="FFFF00">
              <a:alpha val="39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9584D0F-6AA8-9745-96D1-C579DF9B0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5157788"/>
            <a:ext cx="243522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200" b="1">
                <a:solidFill>
                  <a:srgbClr val="002060"/>
                </a:solidFill>
                <a:latin typeface="Bradley Hand ITC" panose="03070402050302030203" pitchFamily="66" charset="77"/>
              </a:rPr>
              <a:t>gement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9088CE9-9DED-9E49-A7E1-560491256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1950" y="5805488"/>
            <a:ext cx="2435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2000" b="1">
                <a:solidFill>
                  <a:srgbClr val="002060"/>
                </a:solidFill>
                <a:latin typeface="Bradley Hand ITC" panose="03070402050302030203" pitchFamily="66" charset="77"/>
              </a:rPr>
              <a:t>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re 1">
            <a:extLst>
              <a:ext uri="{FF2B5EF4-FFF2-40B4-BE49-F238E27FC236}">
                <a16:creationId xmlns:a16="http://schemas.microsoft.com/office/drawing/2014/main" id="{0D76F491-727D-CF44-B5A6-625DA6C707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963613"/>
            <a:ext cx="2620963" cy="4930775"/>
          </a:xfrm>
        </p:spPr>
        <p:txBody>
          <a:bodyPr/>
          <a:lstStyle/>
          <a:p>
            <a:pPr algn="r"/>
            <a:r>
              <a:rPr lang="fr-FR" altLang="fr-FR">
                <a:solidFill>
                  <a:schemeClr val="accent1"/>
                </a:solidFill>
                <a:ea typeface="ＭＳ Ｐゴシック" panose="020B0600070205080204" pitchFamily="34" charset="-128"/>
              </a:rPr>
              <a:t>bilan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086257-006C-5D43-A76D-5EF7CCD0BB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732213" y="963613"/>
            <a:ext cx="4783137" cy="4930775"/>
          </a:xfrm>
        </p:spPr>
        <p:txBody>
          <a:bodyPr anchor="ctr"/>
          <a:lstStyle/>
          <a:p>
            <a:pPr>
              <a:buFont typeface="Wingdings" pitchFamily="2" charset="2"/>
              <a:buChar char="ü"/>
            </a:pPr>
            <a:r>
              <a:rPr lang="fr-FR" altLang="fr-FR" sz="2400">
                <a:ea typeface="ＭＳ Ｐゴシック" panose="020B0600070205080204" pitchFamily="34" charset="-128"/>
              </a:rPr>
              <a:t>Je comprends ce qu’est le subjonctif. </a:t>
            </a:r>
          </a:p>
          <a:p>
            <a:pPr>
              <a:buFont typeface="Wingdings" pitchFamily="2" charset="2"/>
              <a:buChar char="ü"/>
            </a:pPr>
            <a:r>
              <a:rPr lang="fr-FR" altLang="fr-FR" sz="2400">
                <a:solidFill>
                  <a:srgbClr val="FF0000"/>
                </a:solidFill>
                <a:ea typeface="ＭＳ Ｐゴシック" panose="020B0600070205080204" pitchFamily="34" charset="-128"/>
              </a:rPr>
              <a:t>Je comprends quand on emploie le subjonctif et quand on ne l’emploie pas et je commence à appliquer cette règle</a:t>
            </a:r>
          </a:p>
          <a:p>
            <a:pPr>
              <a:buFont typeface="Wingdings" pitchFamily="2" charset="2"/>
              <a:buChar char="ü"/>
            </a:pPr>
            <a:r>
              <a:rPr lang="fr-FR" altLang="fr-FR" sz="2400">
                <a:solidFill>
                  <a:srgbClr val="00B050"/>
                </a:solidFill>
                <a:ea typeface="ＭＳ Ｐゴシック" panose="020B0600070205080204" pitchFamily="34" charset="-128"/>
              </a:rPr>
              <a:t>Je sais choisir entre le subjonctif présent ou passé sans aucun problème.</a:t>
            </a:r>
          </a:p>
          <a:p>
            <a:pPr>
              <a:buFont typeface="Wingdings" pitchFamily="2" charset="2"/>
              <a:buChar char="ü"/>
            </a:pPr>
            <a:r>
              <a:rPr lang="fr-FR" altLang="fr-FR" sz="2400">
                <a:solidFill>
                  <a:srgbClr val="00B050"/>
                </a:solidFill>
                <a:ea typeface="ＭＳ Ｐゴシック" panose="020B0600070205080204" pitchFamily="34" charset="-128"/>
              </a:rPr>
              <a:t>Je sais les conjugaisons de n’importe quel verbe au subjonctif présent et passé.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426</Words>
  <Application>Microsoft Macintosh PowerPoint</Application>
  <PresentationFormat>Affichage à l'écran (4:3)</PresentationFormat>
  <Paragraphs>79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6" baseType="lpstr">
      <vt:lpstr>Arial</vt:lpstr>
      <vt:lpstr>ＭＳ Ｐゴシック</vt:lpstr>
      <vt:lpstr>Calibri</vt:lpstr>
      <vt:lpstr>Times New Roman</vt:lpstr>
      <vt:lpstr>Arial Black</vt:lpstr>
      <vt:lpstr>Bradley Hand ITC</vt:lpstr>
      <vt:lpstr>TimesNewRomanPSMT</vt:lpstr>
      <vt:lpstr>Wingdings</vt:lpstr>
      <vt:lpstr>Symbol</vt:lpstr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bilan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Laurent BOTTIER</cp:lastModifiedBy>
  <cp:revision>13</cp:revision>
  <cp:lastPrinted>1601-01-01T00:00:00Z</cp:lastPrinted>
  <dcterms:created xsi:type="dcterms:W3CDTF">1601-01-01T00:00:00Z</dcterms:created>
  <dcterms:modified xsi:type="dcterms:W3CDTF">2023-03-24T10:42:47Z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