
<file path=[Content_Types].xml><?xml version="1.0" encoding="utf-8"?>
<Types xmlns="http://schemas.openxmlformats.org/package/2006/content-types">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ppt/media/audio3.bin" ContentType="audio/unknown"/>
  <Override PartName="/docProps/app.xml" ContentType="application/vnd.openxmlformats-officedocument.extended-properties+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s/slide25.xml" ContentType="application/vnd.openxmlformats-officedocument.presentationml.slide+xml"/>
  <Override PartName="/ppt/media/audio2.bin" ContentType="audio/unknown"/>
  <Override PartName="/ppt/slides/slide13.xml" ContentType="application/vnd.openxmlformats-officedocument.presentationml.slide+xml"/>
  <Override PartName="/ppt/slides/slide14.xml" ContentType="application/vnd.openxmlformats-officedocument.presentationml.slide+xml"/>
  <Override PartName="/ppt/media/audio1.bin" ContentType="audio/unknown"/>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media/audio4.bin" ContentType="audio/unknown"/>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r:id="rId1"/>
  </p:sldMasterIdLst>
  <p:notesMasterIdLst>
    <p:notesMasterId r:id="rId31"/>
  </p:notesMasterIdLst>
  <p:sldIdLst>
    <p:sldId id="256" r:id="rId2"/>
    <p:sldId id="262" r:id="rId3"/>
    <p:sldId id="263" r:id="rId4"/>
    <p:sldId id="289" r:id="rId5"/>
    <p:sldId id="287" r:id="rId6"/>
    <p:sldId id="297" r:id="rId7"/>
    <p:sldId id="283" r:id="rId8"/>
    <p:sldId id="298" r:id="rId9"/>
    <p:sldId id="264" r:id="rId10"/>
    <p:sldId id="285" r:id="rId11"/>
    <p:sldId id="275" r:id="rId12"/>
    <p:sldId id="276" r:id="rId13"/>
    <p:sldId id="279" r:id="rId14"/>
    <p:sldId id="280" r:id="rId15"/>
    <p:sldId id="265" r:id="rId16"/>
    <p:sldId id="286" r:id="rId17"/>
    <p:sldId id="299" r:id="rId18"/>
    <p:sldId id="274" r:id="rId19"/>
    <p:sldId id="266" r:id="rId20"/>
    <p:sldId id="278" r:id="rId21"/>
    <p:sldId id="277" r:id="rId22"/>
    <p:sldId id="281" r:id="rId23"/>
    <p:sldId id="267" r:id="rId24"/>
    <p:sldId id="268" r:id="rId25"/>
    <p:sldId id="270" r:id="rId26"/>
    <p:sldId id="272" r:id="rId27"/>
    <p:sldId id="290" r:id="rId28"/>
    <p:sldId id="291" r:id="rId29"/>
    <p:sldId id="292" r:id="rId30"/>
  </p:sldIdLst>
  <p:sldSz cx="9144000" cy="6858000" type="screen4x3"/>
  <p:notesSz cx="6858000" cy="9144000"/>
  <p:defaultTextStyle>
    <a:defPPr>
      <a:defRPr lang="fr-FR"/>
    </a:defPPr>
    <a:lvl1pPr algn="l"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ＭＳ Ｐゴシック" pitchFamily="-106" charset="-128"/>
      </a:defRPr>
    </a:lvl1pPr>
    <a:lvl2pPr marL="457200" algn="l"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ＭＳ Ｐゴシック" pitchFamily="-106" charset="-128"/>
      </a:defRPr>
    </a:lvl2pPr>
    <a:lvl3pPr marL="914400" algn="l"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ＭＳ Ｐゴシック" pitchFamily="-106" charset="-128"/>
      </a:defRPr>
    </a:lvl3pPr>
    <a:lvl4pPr marL="1371600" algn="l"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ＭＳ Ｐゴシック" pitchFamily="-106" charset="-128"/>
      </a:defRPr>
    </a:lvl4pPr>
    <a:lvl5pPr marL="1828800" algn="l"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ＭＳ Ｐゴシック" pitchFamily="-106" charset="-128"/>
      </a:defRPr>
    </a:lvl5pPr>
    <a:lvl6pPr marL="2286000" algn="l" defTabSz="457200" rtl="0" eaLnBrk="1" latinLnBrk="0" hangingPunct="1">
      <a:defRPr sz="2400" kern="1200">
        <a:solidFill>
          <a:schemeClr val="tx1"/>
        </a:solidFill>
        <a:latin typeface="Times" pitchFamily="-106" charset="0"/>
        <a:ea typeface="ＭＳ Ｐゴシック" pitchFamily="-106" charset="-128"/>
        <a:cs typeface="ＭＳ Ｐゴシック" pitchFamily="-106" charset="-128"/>
      </a:defRPr>
    </a:lvl6pPr>
    <a:lvl7pPr marL="2743200" algn="l" defTabSz="457200" rtl="0" eaLnBrk="1" latinLnBrk="0" hangingPunct="1">
      <a:defRPr sz="2400" kern="1200">
        <a:solidFill>
          <a:schemeClr val="tx1"/>
        </a:solidFill>
        <a:latin typeface="Times" pitchFamily="-106" charset="0"/>
        <a:ea typeface="ＭＳ Ｐゴシック" pitchFamily="-106" charset="-128"/>
        <a:cs typeface="ＭＳ Ｐゴシック" pitchFamily="-106" charset="-128"/>
      </a:defRPr>
    </a:lvl7pPr>
    <a:lvl8pPr marL="3200400" algn="l" defTabSz="457200" rtl="0" eaLnBrk="1" latinLnBrk="0" hangingPunct="1">
      <a:defRPr sz="2400" kern="1200">
        <a:solidFill>
          <a:schemeClr val="tx1"/>
        </a:solidFill>
        <a:latin typeface="Times" pitchFamily="-106" charset="0"/>
        <a:ea typeface="ＭＳ Ｐゴシック" pitchFamily="-106" charset="-128"/>
        <a:cs typeface="ＭＳ Ｐゴシック" pitchFamily="-106" charset="-128"/>
      </a:defRPr>
    </a:lvl8pPr>
    <a:lvl9pPr marL="3657600" algn="l" defTabSz="457200" rtl="0" eaLnBrk="1" latinLnBrk="0" hangingPunct="1">
      <a:defRPr sz="2400" kern="1200">
        <a:solidFill>
          <a:schemeClr val="tx1"/>
        </a:solidFill>
        <a:latin typeface="Times" pitchFamily="-106" charset="0"/>
        <a:ea typeface="ＭＳ Ｐゴシック" pitchFamily="-106" charset="-128"/>
        <a:cs typeface="ＭＳ Ｐゴシック" pitchFamily="-106"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6B33D"/>
    <a:srgbClr val="BF9C27"/>
    <a:srgbClr val="3BABDC"/>
    <a:srgbClr val="8C25ED"/>
    <a:srgbClr val="8224DA"/>
    <a:srgbClr val="D7D7D7"/>
    <a:srgbClr val="3514FF"/>
    <a:srgbClr val="E71AB4"/>
    <a:srgbClr val="BABC26"/>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p:cViewPr varScale="1">
        <p:scale>
          <a:sx n="74" d="100"/>
          <a:sy n="74" d="100"/>
        </p:scale>
        <p:origin x="-123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5" Type="http://schemas.openxmlformats.org/officeDocument/2006/relationships/theme" Target="theme/theme1.xml"/><Relationship Id="rId3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6.xml"/><Relationship Id="rId36" Type="http://schemas.openxmlformats.org/officeDocument/2006/relationships/tableStyles" Target="tableStyles.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printerSettings" Target="printerSettings/printerSettings1.bin"/><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ＭＳ Ｐゴシック" charset="-128"/>
                <a:cs typeface="ＭＳ Ｐゴシック" charset="-128"/>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imes" charset="0"/>
                <a:ea typeface="ＭＳ Ｐゴシック" charset="-128"/>
                <a:cs typeface="ＭＳ Ｐゴシック" charset="-128"/>
              </a:defRPr>
            </a:lvl1pPr>
          </a:lstStyle>
          <a:p>
            <a:pPr>
              <a:defRPr/>
            </a:pPr>
            <a:fld id="{510F2ECB-EAC7-9A49-8974-FC5194556946}" type="datetime1">
              <a:rPr lang="fr-FR"/>
              <a:pPr>
                <a:defRPr/>
              </a:pPr>
              <a:t>16/03/20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smtClean="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charset="0"/>
                <a:ea typeface="ＭＳ Ｐゴシック" charset="-128"/>
                <a:cs typeface="ＭＳ Ｐゴシック" charset="-128"/>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imes" charset="0"/>
                <a:ea typeface="ＭＳ Ｐゴシック" charset="-128"/>
                <a:cs typeface="ＭＳ Ｐゴシック" charset="-128"/>
              </a:defRPr>
            </a:lvl1pPr>
          </a:lstStyle>
          <a:p>
            <a:pPr>
              <a:defRPr/>
            </a:pPr>
            <a:fld id="{D9DFAD18-6EEA-704C-8ED2-5342191267F5}" type="slidenum">
              <a:rPr lang="fr-FR"/>
              <a:pPr>
                <a:defRPr/>
              </a:pPr>
              <a:t>‹#›</a:t>
            </a:fld>
            <a:endParaRPr lang="fr-F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457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ea typeface="ＭＳ Ｐゴシック" pitchFamily="-106" charset="-128"/>
              <a:cs typeface="ＭＳ Ｐゴシック" pitchFamily="-106" charset="-128"/>
            </a:endParaRPr>
          </a:p>
        </p:txBody>
      </p:sp>
      <p:sp>
        <p:nvSpPr>
          <p:cNvPr id="2458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D70463-B32D-0544-BED9-15938F11E2AD}" type="slidenum">
              <a:rPr lang="fr-FR" smtClean="0">
                <a:latin typeface="Times" pitchFamily="-106" charset="0"/>
                <a:ea typeface="ＭＳ Ｐゴシック" pitchFamily="-106" charset="-128"/>
                <a:cs typeface="ＭＳ Ｐゴシック" pitchFamily="-106" charset="-128"/>
              </a:rPr>
              <a:pPr/>
              <a:t>4</a:t>
            </a:fld>
            <a:endParaRPr lang="fr-FR" smtClean="0">
              <a:latin typeface="Times" pitchFamily="-106" charset="0"/>
              <a:ea typeface="ＭＳ Ｐゴシック" pitchFamily="-106" charset="-128"/>
              <a:cs typeface="ＭＳ Ｐゴシック" pitchFamily="-106"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AA5EF803-9F14-3D40-BF3A-40B48417B338}" type="slidenum">
              <a:rPr lang="fr-FR"/>
              <a:pPr>
                <a:defRPr/>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0F11C631-257F-8B47-87BB-C865E4285061}" type="slidenum">
              <a:rPr lang="fr-FR"/>
              <a:pPr>
                <a:defRPr/>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D867412-286E-1A4E-9CF0-AFBC22C2ABF4}" type="slidenum">
              <a:rPr lang="fr-FR"/>
              <a:pPr>
                <a:defRP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7CFBD1F2-6BF4-054A-BA9C-3CFFCE79C111}" type="slidenum">
              <a:rPr lang="fr-FR"/>
              <a:pPr>
                <a:defRPr/>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40F1A805-03EF-A942-BCA0-27FB1C1A2033}" type="slidenum">
              <a:rPr lang="fr-FR"/>
              <a:pPr>
                <a:defRPr/>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BA823A69-97D4-8A4A-A5D3-B06AB7B78961}" type="slidenum">
              <a:rPr lang="fr-FR"/>
              <a:pPr>
                <a:defRPr/>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6EBB6A73-BC66-B44D-8434-9FBA8577DB6E}" type="slidenum">
              <a:rPr lang="fr-FR"/>
              <a:pPr>
                <a:defRPr/>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0E496C5F-8ED8-C14D-B70C-608EFEAE7CF9}" type="slidenum">
              <a:rPr lang="fr-FR"/>
              <a:pPr>
                <a:defRPr/>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5D72E46E-1198-0848-BB13-FA9852498C9E}" type="slidenum">
              <a:rPr lang="fr-FR"/>
              <a:pPr>
                <a:defRPr/>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CFBF29E0-BBAD-6D4A-A9BE-C464BE22FA06}" type="slidenum">
              <a:rPr lang="fr-FR"/>
              <a:pPr>
                <a:defRPr/>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C8D5A3A4-AC99-AC47-ABC0-A65A7F984D5A}" type="slidenum">
              <a:rPr lang="fr-FR"/>
              <a:pPr>
                <a:defRPr/>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128"/>
                <a:cs typeface="ＭＳ Ｐゴシック" charset="-128"/>
              </a:defRPr>
            </a:lvl1pPr>
          </a:lstStyle>
          <a:p>
            <a:pPr>
              <a:defRPr/>
            </a:pPr>
            <a:endParaRPr lang="fr-F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128"/>
                <a:cs typeface="ＭＳ Ｐゴシック" charset="-128"/>
              </a:defRPr>
            </a:lvl1pPr>
          </a:lstStyle>
          <a:p>
            <a:pPr>
              <a:defRPr/>
            </a:pPr>
            <a:endParaRPr lang="fr-F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ＭＳ Ｐゴシック" charset="-128"/>
                <a:cs typeface="ＭＳ Ｐゴシック" charset="-128"/>
              </a:defRPr>
            </a:lvl1pPr>
          </a:lstStyle>
          <a:p>
            <a:pPr>
              <a:defRPr/>
            </a:pPr>
            <a:fld id="{9F4D555A-911F-EA46-B5FF-4E4FC5DAF359}"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3"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3"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audio" Target="../media/audio1.bin"/><Relationship Id="rId3"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3"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hyperlink" Target="https://fr.wikipedia.org/wiki/Zone_d'%C3%A9ducation_prioritaire"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4" Type="http://schemas.openxmlformats.org/officeDocument/2006/relationships/audio" Target="../media/audio4.bin"/><Relationship Id="rId1" Type="http://schemas.openxmlformats.org/officeDocument/2006/relationships/slideLayout" Target="../slideLayouts/slideLayout6.xml"/><Relationship Id="rId2" Type="http://schemas.openxmlformats.org/officeDocument/2006/relationships/audio" Target="../media/audio2.bin"/><Relationship Id="rId3" Type="http://schemas.openxmlformats.org/officeDocument/2006/relationships/audio" Target="../media/audio3.bin"/><Relationship Id="rId5"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85800" y="2286000"/>
            <a:ext cx="7772400" cy="1143000"/>
          </a:xfrm>
        </p:spPr>
        <p:txBody>
          <a:bodyPr/>
          <a:lstStyle/>
          <a:p>
            <a:pPr eaLnBrk="1" hangingPunct="1"/>
            <a:r>
              <a:rPr lang="fr-FR" sz="7200">
                <a:latin typeface="Optima ExtraBlack" pitchFamily="-106" charset="0"/>
                <a:ea typeface="ＭＳ Ｐゴシック" pitchFamily="-106" charset="-128"/>
                <a:cs typeface="ＭＳ Ｐゴシック" pitchFamily="-106" charset="-128"/>
              </a:rPr>
              <a:t>Le système scolaire</a:t>
            </a:r>
            <a:endParaRPr lang="fr-FR">
              <a:ea typeface="ＭＳ Ｐゴシック" pitchFamily="-106" charset="-128"/>
              <a:cs typeface="ＭＳ Ｐゴシック" pitchFamily="-106" charset="-128"/>
            </a:endParaRPr>
          </a:p>
        </p:txBody>
      </p:sp>
      <p:pic>
        <p:nvPicPr>
          <p:cNvPr id="14339" name="Picture 4" descr="élèveplans.jpg                                                 000690C7Disque                         87E6BC7E:"/>
          <p:cNvPicPr>
            <a:picLocks noChangeAspect="1" noChangeArrowheads="1"/>
          </p:cNvPicPr>
          <p:nvPr/>
        </p:nvPicPr>
        <p:blipFill>
          <a:blip r:embed="rId2"/>
          <a:srcRect/>
          <a:stretch>
            <a:fillRect/>
          </a:stretch>
        </p:blipFill>
        <p:spPr bwMode="auto">
          <a:xfrm>
            <a:off x="228600" y="3429000"/>
            <a:ext cx="2443163" cy="3048000"/>
          </a:xfrm>
          <a:prstGeom prst="rect">
            <a:avLst/>
          </a:prstGeom>
          <a:noFill/>
          <a:ln w="9525">
            <a:noFill/>
            <a:miter lim="800000"/>
            <a:headEnd/>
            <a:tailEnd/>
          </a:ln>
        </p:spPr>
      </p:pic>
      <p:pic>
        <p:nvPicPr>
          <p:cNvPr id="14340" name="Picture 5" descr="élève plans 2.jpg                                              000690C7Disque                         87E6BC7E:"/>
          <p:cNvPicPr>
            <a:picLocks noChangeAspect="1" noChangeArrowheads="1"/>
          </p:cNvPicPr>
          <p:nvPr/>
        </p:nvPicPr>
        <p:blipFill>
          <a:blip r:embed="rId3"/>
          <a:srcRect/>
          <a:stretch>
            <a:fillRect/>
          </a:stretch>
        </p:blipFill>
        <p:spPr bwMode="auto">
          <a:xfrm>
            <a:off x="7086600" y="304800"/>
            <a:ext cx="1747838"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Image 2" descr="Emploi_du_temps35.pdf"/>
          <p:cNvPicPr>
            <a:picLocks noChangeAspect="1"/>
          </p:cNvPicPr>
          <p:nvPr/>
        </p:nvPicPr>
        <p:blipFill>
          <a:blip r:embed="rId2"/>
          <a:srcRect/>
          <a:stretch>
            <a:fillRect/>
          </a:stretch>
        </p:blipFill>
        <p:spPr bwMode="auto">
          <a:xfrm>
            <a:off x="0" y="198438"/>
            <a:ext cx="9144000" cy="6461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Image 3" descr="3ème C1002.jpg"/>
          <p:cNvPicPr>
            <a:picLocks noChangeAspect="1"/>
          </p:cNvPicPr>
          <p:nvPr/>
        </p:nvPicPr>
        <p:blipFill>
          <a:blip r:embed="rId2"/>
          <a:srcRect/>
          <a:stretch>
            <a:fillRect/>
          </a:stretch>
        </p:blipFill>
        <p:spPr bwMode="auto">
          <a:xfrm>
            <a:off x="152400" y="0"/>
            <a:ext cx="3827462" cy="7750175"/>
          </a:xfrm>
          <a:prstGeom prst="rect">
            <a:avLst/>
          </a:prstGeom>
          <a:noFill/>
          <a:ln w="9525">
            <a:noFill/>
            <a:miter lim="800000"/>
            <a:headEnd/>
            <a:tailEnd/>
          </a:ln>
        </p:spPr>
      </p:pic>
      <p:sp>
        <p:nvSpPr>
          <p:cNvPr id="3" name="ZoneTexte 2"/>
          <p:cNvSpPr txBox="1"/>
          <p:nvPr/>
        </p:nvSpPr>
        <p:spPr>
          <a:xfrm>
            <a:off x="3810000" y="487740"/>
            <a:ext cx="5029200" cy="1200328"/>
          </a:xfrm>
          <a:prstGeom prst="rect">
            <a:avLst/>
          </a:prstGeom>
          <a:noFill/>
        </p:spPr>
        <p:txBody>
          <a:bodyPr wrap="square" rtlCol="0">
            <a:spAutoFit/>
          </a:bodyPr>
          <a:lstStyle/>
          <a:p>
            <a:r>
              <a:rPr lang="fr-FR" dirty="0" smtClean="0"/>
              <a:t>Résultats un peu faibles par maque de méthode et de régularité dans le travail. Des progrès en fin de trimestre.</a:t>
            </a:r>
            <a:endParaRPr lang="fr-FR" dirty="0"/>
          </a:p>
        </p:txBody>
      </p:sp>
      <p:sp>
        <p:nvSpPr>
          <p:cNvPr id="4" name="ZoneTexte 3"/>
          <p:cNvSpPr txBox="1"/>
          <p:nvPr/>
        </p:nvSpPr>
        <p:spPr>
          <a:xfrm>
            <a:off x="3581400" y="1447800"/>
            <a:ext cx="4343400" cy="830997"/>
          </a:xfrm>
          <a:prstGeom prst="rect">
            <a:avLst/>
          </a:prstGeom>
          <a:noFill/>
        </p:spPr>
        <p:txBody>
          <a:bodyPr wrap="square" rtlCol="0">
            <a:spAutoFit/>
          </a:bodyPr>
          <a:lstStyle/>
          <a:p>
            <a:r>
              <a:rPr lang="fr-FR" dirty="0" smtClean="0"/>
              <a:t>Ensemble convenable. suit bien à l’oral et participe.</a:t>
            </a:r>
          </a:p>
        </p:txBody>
      </p:sp>
      <p:sp>
        <p:nvSpPr>
          <p:cNvPr id="5" name="ZoneTexte 4"/>
          <p:cNvSpPr txBox="1"/>
          <p:nvPr/>
        </p:nvSpPr>
        <p:spPr>
          <a:xfrm>
            <a:off x="990600" y="2129135"/>
            <a:ext cx="2590800" cy="461665"/>
          </a:xfrm>
          <a:prstGeom prst="rect">
            <a:avLst/>
          </a:prstGeom>
          <a:noFill/>
        </p:spPr>
        <p:txBody>
          <a:bodyPr wrap="square" rtlCol="0">
            <a:spAutoFit/>
          </a:bodyPr>
          <a:lstStyle/>
          <a:p>
            <a:r>
              <a:rPr lang="fr-FR" dirty="0" smtClean="0"/>
              <a:t>4/20</a:t>
            </a:r>
          </a:p>
        </p:txBody>
      </p:sp>
      <p:sp>
        <p:nvSpPr>
          <p:cNvPr id="6" name="ZoneTexte 5"/>
          <p:cNvSpPr txBox="1"/>
          <p:nvPr/>
        </p:nvSpPr>
        <p:spPr>
          <a:xfrm>
            <a:off x="3657600" y="2057400"/>
            <a:ext cx="4343400" cy="647613"/>
          </a:xfrm>
          <a:prstGeom prst="rect">
            <a:avLst/>
          </a:prstGeom>
          <a:noFill/>
        </p:spPr>
        <p:txBody>
          <a:bodyPr wrap="square" rtlCol="0">
            <a:spAutoFit/>
          </a:bodyPr>
          <a:lstStyle/>
          <a:p>
            <a:pPr>
              <a:lnSpc>
                <a:spcPts val="2080"/>
              </a:lnSpc>
            </a:pPr>
            <a:r>
              <a:rPr lang="fr-FR" dirty="0" smtClean="0"/>
              <a:t>Aucun travail.</a:t>
            </a:r>
          </a:p>
          <a:p>
            <a:pPr>
              <a:lnSpc>
                <a:spcPts val="2080"/>
              </a:lnSpc>
            </a:pPr>
            <a:r>
              <a:rPr lang="fr-FR" dirty="0" smtClean="0"/>
              <a:t>Bavarde et s’amuse.</a:t>
            </a:r>
          </a:p>
        </p:txBody>
      </p:sp>
      <p:sp>
        <p:nvSpPr>
          <p:cNvPr id="7" name="ZoneTexte 6"/>
          <p:cNvSpPr txBox="1"/>
          <p:nvPr/>
        </p:nvSpPr>
        <p:spPr>
          <a:xfrm>
            <a:off x="3657600" y="2514600"/>
            <a:ext cx="4343400" cy="647613"/>
          </a:xfrm>
          <a:prstGeom prst="rect">
            <a:avLst/>
          </a:prstGeom>
          <a:noFill/>
        </p:spPr>
        <p:txBody>
          <a:bodyPr wrap="square" rtlCol="0">
            <a:spAutoFit/>
          </a:bodyPr>
          <a:lstStyle/>
          <a:p>
            <a:pPr>
              <a:lnSpc>
                <a:spcPts val="2080"/>
              </a:lnSpc>
            </a:pPr>
            <a:r>
              <a:rPr lang="fr-FR" dirty="0" smtClean="0"/>
              <a:t>Résultats insuffisants par manque de travail régulier.</a:t>
            </a:r>
          </a:p>
        </p:txBody>
      </p:sp>
      <p:sp>
        <p:nvSpPr>
          <p:cNvPr id="8" name="ZoneTexte 7"/>
          <p:cNvSpPr txBox="1"/>
          <p:nvPr/>
        </p:nvSpPr>
        <p:spPr>
          <a:xfrm>
            <a:off x="3657600" y="2933787"/>
            <a:ext cx="4343400" cy="647613"/>
          </a:xfrm>
          <a:prstGeom prst="rect">
            <a:avLst/>
          </a:prstGeom>
          <a:noFill/>
        </p:spPr>
        <p:txBody>
          <a:bodyPr wrap="square" rtlCol="0">
            <a:spAutoFit/>
          </a:bodyPr>
          <a:lstStyle/>
          <a:p>
            <a:pPr>
              <a:lnSpc>
                <a:spcPts val="2080"/>
              </a:lnSpc>
            </a:pPr>
            <a:r>
              <a:rPr lang="fr-FR" dirty="0" smtClean="0"/>
              <a:t>A bien progressé au cours du trimestre</a:t>
            </a:r>
          </a:p>
        </p:txBody>
      </p:sp>
      <p:sp>
        <p:nvSpPr>
          <p:cNvPr id="9" name="ZoneTexte 8"/>
          <p:cNvSpPr txBox="1"/>
          <p:nvPr/>
        </p:nvSpPr>
        <p:spPr>
          <a:xfrm>
            <a:off x="3657600" y="3390987"/>
            <a:ext cx="5486400" cy="647613"/>
          </a:xfrm>
          <a:prstGeom prst="rect">
            <a:avLst/>
          </a:prstGeom>
          <a:noFill/>
        </p:spPr>
        <p:txBody>
          <a:bodyPr wrap="square" rtlCol="0">
            <a:spAutoFit/>
          </a:bodyPr>
          <a:lstStyle/>
          <a:p>
            <a:pPr>
              <a:lnSpc>
                <a:spcPts val="2080"/>
              </a:lnSpc>
            </a:pPr>
            <a:r>
              <a:rPr lang="fr-FR" dirty="0" smtClean="0"/>
              <a:t>Un 1</a:t>
            </a:r>
            <a:r>
              <a:rPr lang="fr-FR" baseline="30000" dirty="0" smtClean="0"/>
              <a:t>er</a:t>
            </a:r>
            <a:r>
              <a:rPr lang="fr-FR" dirty="0" smtClean="0"/>
              <a:t> trimestre bien décevant. Bruno semble s’être mis récemment au travail.</a:t>
            </a:r>
          </a:p>
        </p:txBody>
      </p:sp>
      <p:sp>
        <p:nvSpPr>
          <p:cNvPr id="10" name="ZoneTexte 9"/>
          <p:cNvSpPr txBox="1"/>
          <p:nvPr/>
        </p:nvSpPr>
        <p:spPr>
          <a:xfrm>
            <a:off x="3657600" y="3848187"/>
            <a:ext cx="5486400" cy="647613"/>
          </a:xfrm>
          <a:prstGeom prst="rect">
            <a:avLst/>
          </a:prstGeom>
          <a:noFill/>
        </p:spPr>
        <p:txBody>
          <a:bodyPr wrap="square" rtlCol="0">
            <a:spAutoFit/>
          </a:bodyPr>
          <a:lstStyle/>
          <a:p>
            <a:pPr>
              <a:lnSpc>
                <a:spcPts val="2080"/>
              </a:lnSpc>
            </a:pPr>
            <a:r>
              <a:rPr lang="fr-FR" dirty="0" smtClean="0"/>
              <a:t>Il faut travailler régulièrement. Un effort à poursuivre.</a:t>
            </a:r>
          </a:p>
        </p:txBody>
      </p:sp>
      <p:sp>
        <p:nvSpPr>
          <p:cNvPr id="11" name="ZoneTexte 10"/>
          <p:cNvSpPr txBox="1"/>
          <p:nvPr/>
        </p:nvSpPr>
        <p:spPr>
          <a:xfrm>
            <a:off x="3657600" y="4305387"/>
            <a:ext cx="5486400" cy="647613"/>
          </a:xfrm>
          <a:prstGeom prst="rect">
            <a:avLst/>
          </a:prstGeom>
          <a:noFill/>
        </p:spPr>
        <p:txBody>
          <a:bodyPr wrap="square" rtlCol="0">
            <a:spAutoFit/>
          </a:bodyPr>
          <a:lstStyle/>
          <a:p>
            <a:pPr>
              <a:lnSpc>
                <a:spcPts val="2080"/>
              </a:lnSpc>
            </a:pPr>
            <a:r>
              <a:rPr lang="fr-FR" dirty="0" smtClean="0"/>
              <a:t>Travail irrégulier. Doit discipliner son attention.</a:t>
            </a:r>
          </a:p>
        </p:txBody>
      </p:sp>
      <p:sp>
        <p:nvSpPr>
          <p:cNvPr id="12" name="ZoneTexte 11"/>
          <p:cNvSpPr txBox="1"/>
          <p:nvPr/>
        </p:nvSpPr>
        <p:spPr>
          <a:xfrm>
            <a:off x="3733800" y="4724400"/>
            <a:ext cx="5486400" cy="378309"/>
          </a:xfrm>
          <a:prstGeom prst="rect">
            <a:avLst/>
          </a:prstGeom>
          <a:noFill/>
        </p:spPr>
        <p:txBody>
          <a:bodyPr wrap="square" rtlCol="0">
            <a:spAutoFit/>
          </a:bodyPr>
          <a:lstStyle/>
          <a:p>
            <a:pPr>
              <a:lnSpc>
                <a:spcPts val="2080"/>
              </a:lnSpc>
            </a:pPr>
            <a:r>
              <a:rPr lang="fr-FR" dirty="0" smtClean="0"/>
              <a:t>Moyen. Agité</a:t>
            </a:r>
          </a:p>
        </p:txBody>
      </p:sp>
      <p:sp>
        <p:nvSpPr>
          <p:cNvPr id="13" name="ZoneTexte 12"/>
          <p:cNvSpPr txBox="1"/>
          <p:nvPr/>
        </p:nvSpPr>
        <p:spPr>
          <a:xfrm>
            <a:off x="3886200" y="4955691"/>
            <a:ext cx="5486400" cy="647613"/>
          </a:xfrm>
          <a:prstGeom prst="rect">
            <a:avLst/>
          </a:prstGeom>
          <a:noFill/>
        </p:spPr>
        <p:txBody>
          <a:bodyPr wrap="square" rtlCol="0">
            <a:spAutoFit/>
          </a:bodyPr>
          <a:lstStyle/>
          <a:p>
            <a:pPr>
              <a:lnSpc>
                <a:spcPts val="2080"/>
              </a:lnSpc>
            </a:pPr>
            <a:r>
              <a:rPr lang="fr-FR" dirty="0" smtClean="0"/>
              <a:t>Elève peu sérieux. Pas attentif. peu appliqué </a:t>
            </a:r>
          </a:p>
        </p:txBody>
      </p:sp>
      <p:sp>
        <p:nvSpPr>
          <p:cNvPr id="14" name="ZoneTexte 13"/>
          <p:cNvSpPr txBox="1"/>
          <p:nvPr/>
        </p:nvSpPr>
        <p:spPr>
          <a:xfrm>
            <a:off x="3733800" y="5219787"/>
            <a:ext cx="5486400" cy="378309"/>
          </a:xfrm>
          <a:prstGeom prst="rect">
            <a:avLst/>
          </a:prstGeom>
          <a:noFill/>
        </p:spPr>
        <p:txBody>
          <a:bodyPr wrap="square" rtlCol="0">
            <a:spAutoFit/>
          </a:bodyPr>
          <a:lstStyle/>
          <a:p>
            <a:pPr>
              <a:lnSpc>
                <a:spcPts val="2080"/>
              </a:lnSpc>
            </a:pPr>
            <a:r>
              <a:rPr lang="fr-FR" dirty="0" smtClean="0"/>
              <a:t>résultats trop moyens</a:t>
            </a:r>
          </a:p>
        </p:txBody>
      </p:sp>
      <p:sp>
        <p:nvSpPr>
          <p:cNvPr id="15" name="ZoneTexte 14"/>
          <p:cNvSpPr txBox="1"/>
          <p:nvPr/>
        </p:nvSpPr>
        <p:spPr>
          <a:xfrm>
            <a:off x="3657600" y="5412891"/>
            <a:ext cx="5486400" cy="378309"/>
          </a:xfrm>
          <a:prstGeom prst="rect">
            <a:avLst/>
          </a:prstGeom>
          <a:noFill/>
        </p:spPr>
        <p:txBody>
          <a:bodyPr wrap="square" rtlCol="0">
            <a:spAutoFit/>
          </a:bodyPr>
          <a:lstStyle/>
          <a:p>
            <a:pPr>
              <a:lnSpc>
                <a:spcPts val="2080"/>
              </a:lnSpc>
            </a:pPr>
            <a:r>
              <a:rPr lang="fr-FR" dirty="0" smtClean="0"/>
              <a:t>Aucun travail peu sérieux !</a:t>
            </a:r>
          </a:p>
        </p:txBody>
      </p:sp>
      <p:sp>
        <p:nvSpPr>
          <p:cNvPr id="16" name="ZoneTexte 15"/>
          <p:cNvSpPr txBox="1"/>
          <p:nvPr/>
        </p:nvSpPr>
        <p:spPr>
          <a:xfrm>
            <a:off x="3733800" y="5870091"/>
            <a:ext cx="5486400" cy="378309"/>
          </a:xfrm>
          <a:prstGeom prst="rect">
            <a:avLst/>
          </a:prstGeom>
          <a:noFill/>
        </p:spPr>
        <p:txBody>
          <a:bodyPr wrap="square" rtlCol="0">
            <a:spAutoFit/>
          </a:bodyPr>
          <a:lstStyle/>
          <a:p>
            <a:pPr>
              <a:lnSpc>
                <a:spcPts val="2080"/>
              </a:lnSpc>
            </a:pPr>
            <a:r>
              <a:rPr lang="fr-FR" dirty="0" smtClean="0"/>
              <a:t>Peu de sérieux il faut vite réagir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9"/>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0"/>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1"/>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2"/>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13"/>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14"/>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1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Image 1" descr="brevet des collèges003.jpg"/>
          <p:cNvPicPr>
            <a:picLocks noChangeAspect="1"/>
          </p:cNvPicPr>
          <p:nvPr/>
        </p:nvPicPr>
        <p:blipFill>
          <a:blip r:embed="rId2"/>
          <a:srcRect/>
          <a:stretch>
            <a:fillRect/>
          </a:stretch>
        </p:blipFill>
        <p:spPr bwMode="auto">
          <a:xfrm>
            <a:off x="0" y="1727200"/>
            <a:ext cx="9144000" cy="340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ZoneTexte 1"/>
          <p:cNvSpPr txBox="1">
            <a:spLocks noChangeArrowheads="1"/>
          </p:cNvSpPr>
          <p:nvPr/>
        </p:nvSpPr>
        <p:spPr bwMode="auto">
          <a:xfrm>
            <a:off x="457200" y="228600"/>
            <a:ext cx="8305800" cy="5816600"/>
          </a:xfrm>
          <a:prstGeom prst="rect">
            <a:avLst/>
          </a:prstGeom>
          <a:noFill/>
          <a:ln w="9525">
            <a:noFill/>
            <a:miter lim="800000"/>
            <a:headEnd/>
            <a:tailEnd/>
          </a:ln>
        </p:spPr>
        <p:txBody>
          <a:bodyPr>
            <a:prstTxWarp prst="textNoShape">
              <a:avLst/>
            </a:prstTxWarp>
            <a:spAutoFit/>
          </a:bodyPr>
          <a:lstStyle/>
          <a:p>
            <a:r>
              <a:rPr lang="fr-FR" sz="2000" b="1" dirty="0"/>
              <a:t>MATH : 1ex</a:t>
            </a:r>
          </a:p>
          <a:p>
            <a:r>
              <a:rPr lang="fr-FR" sz="2000" b="1" dirty="0"/>
              <a:t>Une échelle de 6 mètres est appuyée contre un mur vertical de 7 mètres de haut. Par mesure de sécurité, on estime que l'angle que fait l'échelle avec le sol doit être de 75 degrés..	 	</a:t>
            </a:r>
          </a:p>
          <a:p>
            <a:pPr>
              <a:buFontTx/>
              <a:buAutoNum type="arabicParenR"/>
            </a:pPr>
            <a:r>
              <a:rPr lang="fr-FR" sz="2000" dirty="0"/>
              <a:t>Calculer la distance AB entre le pied de l'échelle et le mur (on donnera le résultat arrondi au centimètre).</a:t>
            </a:r>
            <a:endParaRPr lang="fr-FR" sz="2000" dirty="0" smtClean="0"/>
          </a:p>
          <a:p>
            <a:pPr>
              <a:buFontTx/>
              <a:buAutoNum type="arabicParenR"/>
            </a:pPr>
            <a:r>
              <a:rPr lang="fr-FR" sz="2000" dirty="0" smtClean="0"/>
              <a:t>A </a:t>
            </a:r>
            <a:r>
              <a:rPr lang="fr-FR" sz="2000" dirty="0"/>
              <a:t>quelle distance CD du sommet du mur se trouve le haut de l'échelle (on donnera le résultat arrondi au centimètre) ?</a:t>
            </a:r>
          </a:p>
          <a:p>
            <a:pPr>
              <a:buFontTx/>
              <a:buAutoNum type="arabicParenR"/>
            </a:pPr>
            <a:endParaRPr lang="fr-FR" sz="2000" b="1" dirty="0"/>
          </a:p>
          <a:p>
            <a:r>
              <a:rPr lang="fr-FR" sz="2000" b="1" dirty="0"/>
              <a:t>DICTÉE FAUTIVE </a:t>
            </a:r>
            <a:r>
              <a:rPr lang="fr-FR" sz="2000" dirty="0"/>
              <a:t>(</a:t>
            </a:r>
            <a:r>
              <a:rPr lang="fr-FR" sz="1600" dirty="0"/>
              <a:t>6 points) Vous recopierez intégralement le texte suivant en choisissant la bonne orthographe parmi les propositions qui sont faites. ATTENTION: Les erreurs que vous commettrez en copiant le texte seront sanctionnées</a:t>
            </a:r>
            <a:r>
              <a:rPr lang="fr-FR" sz="1600" b="1" dirty="0"/>
              <a:t>. </a:t>
            </a:r>
          </a:p>
          <a:p>
            <a:r>
              <a:rPr lang="fr-FR" sz="2000" dirty="0"/>
              <a:t>La </a:t>
            </a:r>
            <a:r>
              <a:rPr lang="fr-FR" sz="2000" b="1" dirty="0"/>
              <a:t>mère/mer/maire</a:t>
            </a:r>
            <a:r>
              <a:rPr lang="fr-FR" sz="2000" dirty="0"/>
              <a:t>/ est </a:t>
            </a:r>
            <a:r>
              <a:rPr lang="fr-FR" sz="2000" b="1" dirty="0"/>
              <a:t>parti/partit/partie </a:t>
            </a:r>
            <a:r>
              <a:rPr lang="fr-FR" sz="2000" dirty="0"/>
              <a:t>si loin </a:t>
            </a:r>
            <a:r>
              <a:rPr lang="fr-FR" sz="2000" b="1" dirty="0" err="1"/>
              <a:t>qu</a:t>
            </a:r>
            <a:r>
              <a:rPr lang="ja-JP" altLang="fr-FR" sz="2000" b="1" dirty="0"/>
              <a:t>’</a:t>
            </a:r>
            <a:r>
              <a:rPr lang="fr-FR" altLang="ja-JP" sz="2000" b="1" dirty="0"/>
              <a:t>elle/quelle/quel </a:t>
            </a:r>
            <a:r>
              <a:rPr lang="fr-FR" altLang="ja-JP" sz="2000" dirty="0"/>
              <a:t>ne reviendra peut-être plus jamais. Si, elle reviendra, traîtresse et furtive comme je la </a:t>
            </a:r>
            <a:r>
              <a:rPr lang="fr-FR" altLang="ja-JP" sz="2000" b="1" dirty="0" err="1"/>
              <a:t>conné</a:t>
            </a:r>
            <a:r>
              <a:rPr lang="fr-FR" altLang="ja-JP" sz="2000" b="1" dirty="0"/>
              <a:t>/connais/connaît </a:t>
            </a:r>
            <a:r>
              <a:rPr lang="fr-FR" altLang="ja-JP" sz="2000" dirty="0"/>
              <a:t>ici. On ne pense pas à elle on lit sur le sable, on joue, on </a:t>
            </a:r>
            <a:r>
              <a:rPr lang="fr-FR" altLang="ja-JP" sz="2000" b="1" dirty="0" err="1"/>
              <a:t>dord</a:t>
            </a:r>
            <a:r>
              <a:rPr lang="fr-FR" altLang="ja-JP" sz="2000" b="1" dirty="0"/>
              <a:t>/dort/ dors </a:t>
            </a:r>
            <a:r>
              <a:rPr lang="fr-FR" altLang="ja-JP" sz="2000" dirty="0"/>
              <a:t>face au ciel,</a:t>
            </a:r>
            <a:r>
              <a:rPr lang="fr-FR" altLang="ja-JP" sz="2000" b="1" dirty="0"/>
              <a:t> </a:t>
            </a:r>
            <a:r>
              <a:rPr lang="fr-FR" altLang="ja-JP" sz="2000" dirty="0" err="1"/>
              <a:t>jusqu</a:t>
            </a:r>
            <a:r>
              <a:rPr lang="ja-JP" altLang="fr-FR" sz="2000" dirty="0"/>
              <a:t>’</a:t>
            </a:r>
            <a:r>
              <a:rPr lang="fr-FR" altLang="ja-JP" sz="2000" dirty="0"/>
              <a:t>au moment où une langue froide, </a:t>
            </a:r>
            <a:r>
              <a:rPr lang="fr-FR" altLang="ja-JP" sz="2000" b="1" dirty="0"/>
              <a:t>insinuée/insinuer/insinuait </a:t>
            </a:r>
            <a:r>
              <a:rPr lang="fr-FR" altLang="ja-JP" sz="2000" dirty="0"/>
              <a:t>entre vos </a:t>
            </a:r>
            <a:r>
              <a:rPr lang="fr-FR" altLang="ja-JP" sz="2000" b="1" dirty="0" err="1"/>
              <a:t>orteuils</a:t>
            </a:r>
            <a:r>
              <a:rPr lang="fr-FR" altLang="ja-JP" sz="2000" b="1" dirty="0"/>
              <a:t>/orteil/orteils  </a:t>
            </a:r>
            <a:r>
              <a:rPr lang="fr-FR" altLang="ja-JP" sz="2000" dirty="0"/>
              <a:t>vous </a:t>
            </a:r>
            <a:r>
              <a:rPr lang="fr-FR" altLang="ja-JP" sz="2000" b="1" dirty="0"/>
              <a:t>arrache/arrachent </a:t>
            </a:r>
            <a:r>
              <a:rPr lang="fr-FR" altLang="ja-JP" sz="2000" dirty="0"/>
              <a:t>un cri nerveux : la mer est </a:t>
            </a:r>
            <a:r>
              <a:rPr lang="fr-FR" altLang="ja-JP" sz="2000" b="1" dirty="0"/>
              <a:t>la/là </a:t>
            </a:r>
            <a:r>
              <a:rPr lang="fr-FR" altLang="ja-JP" sz="2000" dirty="0"/>
              <a:t>, toute plate, elle a couvert </a:t>
            </a:r>
            <a:r>
              <a:rPr lang="fr-FR" altLang="ja-JP" sz="2000" b="1" dirty="0"/>
              <a:t>ses/c</a:t>
            </a:r>
            <a:r>
              <a:rPr lang="ja-JP" altLang="fr-FR" sz="2000" b="1" dirty="0"/>
              <a:t>’</a:t>
            </a:r>
            <a:r>
              <a:rPr lang="fr-FR" altLang="ja-JP" sz="2000" b="1" dirty="0"/>
              <a:t>est </a:t>
            </a:r>
          </a:p>
          <a:p>
            <a:r>
              <a:rPr lang="fr-FR" sz="2000" dirty="0"/>
              <a:t>vingt kilomètres de plage avec une vitesse silencieuse de serpent.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ZoneTexte 1"/>
          <p:cNvSpPr txBox="1">
            <a:spLocks noChangeArrowheads="1"/>
          </p:cNvSpPr>
          <p:nvPr/>
        </p:nvSpPr>
        <p:spPr bwMode="auto">
          <a:xfrm>
            <a:off x="228600" y="457200"/>
            <a:ext cx="8915400" cy="3786188"/>
          </a:xfrm>
          <a:prstGeom prst="rect">
            <a:avLst/>
          </a:prstGeom>
          <a:noFill/>
          <a:ln w="9525">
            <a:noFill/>
            <a:miter lim="800000"/>
            <a:headEnd/>
            <a:tailEnd/>
          </a:ln>
        </p:spPr>
        <p:txBody>
          <a:bodyPr>
            <a:prstTxWarp prst="textNoShape">
              <a:avLst/>
            </a:prstTxWarp>
            <a:spAutoFit/>
          </a:bodyPr>
          <a:lstStyle/>
          <a:p>
            <a:r>
              <a:rPr lang="fr-FR"/>
              <a:t>TROISIÈME PARTIE : REPÈRES CHRONOLOGIQUES ET SPATIAUX (6 POINTS) </a:t>
            </a:r>
          </a:p>
          <a:p>
            <a:r>
              <a:rPr lang="fr-FR"/>
              <a:t>Question 1 – HISTOIRE (1,5 point)  Indiquez les dates qui correspondent à ces grandes inventions de l</a:t>
            </a:r>
            <a:r>
              <a:rPr lang="ja-JP" altLang="fr-FR"/>
              <a:t>’</a:t>
            </a:r>
            <a:r>
              <a:rPr lang="fr-FR" altLang="ja-JP"/>
              <a:t>humanité :</a:t>
            </a:r>
          </a:p>
          <a:p>
            <a:r>
              <a:rPr lang="fr-FR" b="1"/>
              <a:t>Naissance de l</a:t>
            </a:r>
            <a:r>
              <a:rPr lang="ja-JP" altLang="fr-FR" b="1"/>
              <a:t>’</a:t>
            </a:r>
            <a:r>
              <a:rPr lang="fr-FR" altLang="ja-JP" b="1"/>
              <a:t>écriture :</a:t>
            </a:r>
          </a:p>
          <a:p>
            <a:r>
              <a:rPr lang="fr-FR" b="1"/>
              <a:t>Naissance de l</a:t>
            </a:r>
            <a:r>
              <a:rPr lang="ja-JP" altLang="fr-FR" b="1"/>
              <a:t>’</a:t>
            </a:r>
            <a:r>
              <a:rPr lang="fr-FR" altLang="ja-JP" b="1"/>
              <a:t>imprimerie en Occident :</a:t>
            </a:r>
          </a:p>
          <a:p>
            <a:r>
              <a:rPr lang="fr-FR" b="1"/>
              <a:t>La machine à vapeur :</a:t>
            </a:r>
          </a:p>
          <a:p>
            <a:endParaRPr lang="fr-FR" b="1"/>
          </a:p>
          <a:p>
            <a:r>
              <a:rPr lang="fr-FR"/>
              <a:t>Question 2 – HISTOIRE (1,5 point) Indiquez la date ou l</a:t>
            </a:r>
            <a:r>
              <a:rPr lang="ja-JP" altLang="fr-FR"/>
              <a:t>’</a:t>
            </a:r>
            <a:r>
              <a:rPr lang="fr-FR" altLang="ja-JP"/>
              <a:t>événement manquant : </a:t>
            </a:r>
            <a:endParaRPr lang="fr-FR"/>
          </a:p>
        </p:txBody>
      </p:sp>
      <p:graphicFrame>
        <p:nvGraphicFramePr>
          <p:cNvPr id="3" name="Tableau 2"/>
          <p:cNvGraphicFramePr>
            <a:graphicFrameLocks noGrp="1"/>
          </p:cNvGraphicFramePr>
          <p:nvPr/>
        </p:nvGraphicFramePr>
        <p:xfrm>
          <a:off x="1981200" y="3962400"/>
          <a:ext cx="6096000" cy="1114425"/>
        </p:xfrm>
        <a:graphic>
          <a:graphicData uri="http://schemas.openxmlformats.org/drawingml/2006/table">
            <a:tbl>
              <a:tblPr/>
              <a:tblGrid>
                <a:gridCol w="3048000"/>
                <a:gridCol w="3048000"/>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Times" charset="0"/>
                          <a:ea typeface="ＭＳ Ｐゴシック" charset="-128"/>
                          <a:cs typeface="ＭＳ Ｐゴシック" charset="-128"/>
                        </a:rPr>
                        <a:t>La chute de Constantinople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rgbClr val="FFFFFF"/>
                        </a:solidFill>
                        <a:effectLst/>
                        <a:latin typeface="Times"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Times"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rgbClr val="000000"/>
                          </a:solidFill>
                          <a:effectLst/>
                          <a:latin typeface="Times" charset="0"/>
                          <a:ea typeface="ＭＳ Ｐゴシック" charset="-128"/>
                          <a:cs typeface="ＭＳ Ｐゴシック" charset="-128"/>
                        </a:rPr>
                        <a:t>1949</a:t>
                      </a:r>
                      <a:endParaRPr kumimoji="0" lang="fr-FR" sz="1800" b="0" i="0" u="none" strike="noStrike" cap="none" normalizeH="0" baseline="0">
                        <a:ln>
                          <a:noFill/>
                        </a:ln>
                        <a:solidFill>
                          <a:srgbClr val="000000"/>
                        </a:solidFill>
                        <a:effectLst/>
                        <a:latin typeface="Times"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rgbClr val="000000"/>
                          </a:solidFill>
                          <a:effectLst/>
                          <a:latin typeface="Times" charset="0"/>
                          <a:ea typeface="ＭＳ Ｐゴシック" charset="-128"/>
                          <a:cs typeface="ＭＳ Ｐゴシック" charset="-128"/>
                        </a:rPr>
                        <a:t>L</a:t>
                      </a:r>
                      <a:r>
                        <a:rPr kumimoji="0" lang="ja-JP" altLang="fr-FR" sz="1800" b="1" i="0" u="none" strike="noStrike" cap="none" normalizeH="0" baseline="0">
                          <a:ln>
                            <a:noFill/>
                          </a:ln>
                          <a:solidFill>
                            <a:srgbClr val="000000"/>
                          </a:solidFill>
                          <a:effectLst/>
                          <a:latin typeface="Times" charset="0"/>
                          <a:ea typeface="ＭＳ Ｐゴシック" charset="-128"/>
                          <a:cs typeface="ＭＳ Ｐゴシック" charset="-128"/>
                        </a:rPr>
                        <a:t>’</a:t>
                      </a:r>
                      <a:r>
                        <a:rPr kumimoji="0" lang="fr-FR" altLang="ja-JP" sz="1800" b="1" i="0" u="none" strike="noStrike" cap="none" normalizeH="0" baseline="0">
                          <a:ln>
                            <a:noFill/>
                          </a:ln>
                          <a:solidFill>
                            <a:srgbClr val="000000"/>
                          </a:solidFill>
                          <a:effectLst/>
                          <a:latin typeface="Times" charset="0"/>
                          <a:ea typeface="ＭＳ Ｐゴシック" charset="-128"/>
                          <a:cs typeface="ＭＳ Ｐゴシック" charset="-128"/>
                        </a:rPr>
                        <a:t>affaire Dreyfus</a:t>
                      </a:r>
                      <a:endParaRPr kumimoji="0" lang="fr-FR" sz="1800" b="0" i="0" u="none" strike="noStrike" cap="none" normalizeH="0" baseline="0">
                        <a:ln>
                          <a:noFill/>
                        </a:ln>
                        <a:solidFill>
                          <a:srgbClr val="000000"/>
                        </a:solidFill>
                        <a:effectLst/>
                        <a:latin typeface="Times"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Times"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4" name="ZoneTexte 3"/>
          <p:cNvSpPr txBox="1">
            <a:spLocks noChangeArrowheads="1"/>
          </p:cNvSpPr>
          <p:nvPr/>
        </p:nvSpPr>
        <p:spPr bwMode="auto">
          <a:xfrm>
            <a:off x="3505200" y="1905000"/>
            <a:ext cx="2971800" cy="461963"/>
          </a:xfrm>
          <a:prstGeom prst="rect">
            <a:avLst/>
          </a:prstGeom>
          <a:noFill/>
          <a:ln w="9525">
            <a:noFill/>
            <a:miter lim="800000"/>
            <a:headEnd/>
            <a:tailEnd/>
          </a:ln>
        </p:spPr>
        <p:txBody>
          <a:bodyPr>
            <a:prstTxWarp prst="textNoShape">
              <a:avLst/>
            </a:prstTxWarp>
            <a:spAutoFit/>
          </a:bodyPr>
          <a:lstStyle/>
          <a:p>
            <a:r>
              <a:rPr lang="fr-FR"/>
              <a:t>-3500/3000 av. J-C</a:t>
            </a:r>
          </a:p>
        </p:txBody>
      </p:sp>
      <p:sp>
        <p:nvSpPr>
          <p:cNvPr id="5" name="ZoneTexte 4"/>
          <p:cNvSpPr txBox="1">
            <a:spLocks noChangeArrowheads="1"/>
          </p:cNvSpPr>
          <p:nvPr/>
        </p:nvSpPr>
        <p:spPr bwMode="auto">
          <a:xfrm>
            <a:off x="5562600" y="2286000"/>
            <a:ext cx="2895600" cy="461963"/>
          </a:xfrm>
          <a:prstGeom prst="rect">
            <a:avLst/>
          </a:prstGeom>
          <a:noFill/>
          <a:ln w="9525">
            <a:noFill/>
            <a:miter lim="800000"/>
            <a:headEnd/>
            <a:tailEnd/>
          </a:ln>
        </p:spPr>
        <p:txBody>
          <a:bodyPr>
            <a:prstTxWarp prst="textNoShape">
              <a:avLst/>
            </a:prstTxWarp>
            <a:spAutoFit/>
          </a:bodyPr>
          <a:lstStyle/>
          <a:p>
            <a:r>
              <a:rPr lang="fr-FR"/>
              <a:t>1440 (Gutenberg)</a:t>
            </a:r>
          </a:p>
        </p:txBody>
      </p:sp>
      <p:sp>
        <p:nvSpPr>
          <p:cNvPr id="6" name="ZoneTexte 5"/>
          <p:cNvSpPr txBox="1">
            <a:spLocks noChangeArrowheads="1"/>
          </p:cNvSpPr>
          <p:nvPr/>
        </p:nvSpPr>
        <p:spPr bwMode="auto">
          <a:xfrm>
            <a:off x="3429000" y="2667000"/>
            <a:ext cx="3886200" cy="461963"/>
          </a:xfrm>
          <a:prstGeom prst="rect">
            <a:avLst/>
          </a:prstGeom>
          <a:noFill/>
          <a:ln w="9525">
            <a:noFill/>
            <a:miter lim="800000"/>
            <a:headEnd/>
            <a:tailEnd/>
          </a:ln>
        </p:spPr>
        <p:txBody>
          <a:bodyPr>
            <a:prstTxWarp prst="textNoShape">
              <a:avLst/>
            </a:prstTxWarp>
            <a:spAutoFit/>
          </a:bodyPr>
          <a:lstStyle/>
          <a:p>
            <a:r>
              <a:rPr lang="fr-FR"/>
              <a:t>Watt en 1761 (XVIII° siècle)</a:t>
            </a:r>
          </a:p>
        </p:txBody>
      </p:sp>
      <p:sp>
        <p:nvSpPr>
          <p:cNvPr id="7" name="ZoneTexte 6"/>
          <p:cNvSpPr txBox="1">
            <a:spLocks noChangeArrowheads="1"/>
          </p:cNvSpPr>
          <p:nvPr/>
        </p:nvSpPr>
        <p:spPr bwMode="auto">
          <a:xfrm>
            <a:off x="5105400" y="3962400"/>
            <a:ext cx="1447800" cy="369888"/>
          </a:xfrm>
          <a:prstGeom prst="rect">
            <a:avLst/>
          </a:prstGeom>
          <a:noFill/>
          <a:ln w="9525">
            <a:noFill/>
            <a:miter lim="800000"/>
            <a:headEnd/>
            <a:tailEnd/>
          </a:ln>
        </p:spPr>
        <p:txBody>
          <a:bodyPr>
            <a:prstTxWarp prst="textNoShape">
              <a:avLst/>
            </a:prstTxWarp>
            <a:spAutoFit/>
          </a:bodyPr>
          <a:lstStyle/>
          <a:p>
            <a:r>
              <a:rPr lang="fr-FR" sz="1800" b="1"/>
              <a:t>1453</a:t>
            </a:r>
          </a:p>
        </p:txBody>
      </p:sp>
      <p:sp>
        <p:nvSpPr>
          <p:cNvPr id="8" name="ZoneTexte 7"/>
          <p:cNvSpPr txBox="1">
            <a:spLocks noChangeArrowheads="1"/>
          </p:cNvSpPr>
          <p:nvPr/>
        </p:nvSpPr>
        <p:spPr bwMode="auto">
          <a:xfrm>
            <a:off x="2362200" y="4343400"/>
            <a:ext cx="2209800" cy="369888"/>
          </a:xfrm>
          <a:prstGeom prst="rect">
            <a:avLst/>
          </a:prstGeom>
          <a:noFill/>
          <a:ln w="9525">
            <a:noFill/>
            <a:miter lim="800000"/>
            <a:headEnd/>
            <a:tailEnd/>
          </a:ln>
        </p:spPr>
        <p:txBody>
          <a:bodyPr>
            <a:prstTxWarp prst="textNoShape">
              <a:avLst/>
            </a:prstTxWarp>
            <a:spAutoFit/>
          </a:bodyPr>
          <a:lstStyle/>
          <a:p>
            <a:r>
              <a:rPr lang="fr-FR" sz="1800"/>
              <a:t>Création de la RDA</a:t>
            </a:r>
            <a:endParaRPr lang="fr-FR" sz="1800" b="1"/>
          </a:p>
        </p:txBody>
      </p:sp>
      <p:sp>
        <p:nvSpPr>
          <p:cNvPr id="9" name="ZoneTexte 8"/>
          <p:cNvSpPr txBox="1">
            <a:spLocks noChangeArrowheads="1"/>
          </p:cNvSpPr>
          <p:nvPr/>
        </p:nvSpPr>
        <p:spPr bwMode="auto">
          <a:xfrm>
            <a:off x="5105400" y="4724400"/>
            <a:ext cx="1752600" cy="369888"/>
          </a:xfrm>
          <a:prstGeom prst="rect">
            <a:avLst/>
          </a:prstGeom>
          <a:noFill/>
          <a:ln w="9525">
            <a:noFill/>
            <a:miter lim="800000"/>
            <a:headEnd/>
            <a:tailEnd/>
          </a:ln>
        </p:spPr>
        <p:txBody>
          <a:bodyPr>
            <a:prstTxWarp prst="textNoShape">
              <a:avLst/>
            </a:prstTxWarp>
            <a:spAutoFit/>
          </a:bodyPr>
          <a:lstStyle/>
          <a:p>
            <a:r>
              <a:rPr lang="fr-FR" sz="1800" b="1">
                <a:solidFill>
                  <a:srgbClr val="000000"/>
                </a:solidFill>
              </a:rPr>
              <a:t>1894 – 1906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8" grpId="1"/>
      <p:bldP spid="9"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81000" y="0"/>
            <a:ext cx="7772400" cy="1143000"/>
          </a:xfrm>
        </p:spPr>
        <p:txBody>
          <a:bodyPr/>
          <a:lstStyle/>
          <a:p>
            <a:pPr algn="l" eaLnBrk="1" hangingPunct="1"/>
            <a:r>
              <a:rPr lang="fr-FR" sz="3600" b="1">
                <a:ea typeface="ＭＳ Ｐゴシック" pitchFamily="-106" charset="-128"/>
                <a:cs typeface="ＭＳ Ｐゴシック" pitchFamily="-106" charset="-128"/>
              </a:rPr>
              <a:t>2) le lycée</a:t>
            </a:r>
            <a:endParaRPr lang="fr-FR" b="1">
              <a:ea typeface="ＭＳ Ｐゴシック" pitchFamily="-106" charset="-128"/>
              <a:cs typeface="ＭＳ Ｐゴシック" pitchFamily="-106" charset="-128"/>
            </a:endParaRPr>
          </a:p>
        </p:txBody>
      </p:sp>
      <p:pic>
        <p:nvPicPr>
          <p:cNvPr id="33795" name="Image 9" descr="lycée.tiff"/>
          <p:cNvPicPr>
            <a:picLocks noChangeAspect="1"/>
          </p:cNvPicPr>
          <p:nvPr/>
        </p:nvPicPr>
        <p:blipFill>
          <a:blip r:embed="rId2"/>
          <a:srcRect/>
          <a:stretch>
            <a:fillRect/>
          </a:stretch>
        </p:blipFill>
        <p:spPr bwMode="auto">
          <a:xfrm>
            <a:off x="685800" y="3632200"/>
            <a:ext cx="7569200" cy="3225800"/>
          </a:xfrm>
          <a:prstGeom prst="rect">
            <a:avLst/>
          </a:prstGeom>
          <a:noFill/>
          <a:ln w="9525">
            <a:noFill/>
            <a:miter lim="800000"/>
            <a:headEnd/>
            <a:tailEnd/>
          </a:ln>
        </p:spPr>
      </p:pic>
      <p:sp>
        <p:nvSpPr>
          <p:cNvPr id="11" name="AutoShape 9"/>
          <p:cNvSpPr>
            <a:spLocks/>
          </p:cNvSpPr>
          <p:nvPr/>
        </p:nvSpPr>
        <p:spPr bwMode="auto">
          <a:xfrm>
            <a:off x="5410200" y="2971800"/>
            <a:ext cx="3124200" cy="1200150"/>
          </a:xfrm>
          <a:prstGeom prst="accentCallout3">
            <a:avLst>
              <a:gd name="adj1" fmla="val 20454"/>
              <a:gd name="adj2" fmla="val 104764"/>
              <a:gd name="adj3" fmla="val 180810"/>
              <a:gd name="adj4" fmla="val 118625"/>
              <a:gd name="adj5" fmla="val 190449"/>
              <a:gd name="adj6" fmla="val 108505"/>
              <a:gd name="adj7" fmla="val 214995"/>
              <a:gd name="adj8" fmla="val 80528"/>
            </a:avLst>
          </a:prstGeom>
          <a:solidFill>
            <a:srgbClr val="FF0000"/>
          </a:solidFill>
          <a:ln w="101600">
            <a:solidFill>
              <a:schemeClr val="tx1"/>
            </a:solidFill>
            <a:miter lim="800000"/>
            <a:headEnd/>
            <a:tailEnd/>
          </a:ln>
        </p:spPr>
        <p:txBody>
          <a:bodyPr>
            <a:prstTxWarp prst="textNoShape">
              <a:avLst/>
            </a:prstTxWarp>
            <a:spAutoFit/>
          </a:bodyPr>
          <a:lstStyle/>
          <a:p>
            <a:pPr algn="ctr"/>
            <a:r>
              <a:rPr lang="fr-FR" dirty="0"/>
              <a:t>ES éco social</a:t>
            </a:r>
          </a:p>
          <a:p>
            <a:pPr algn="ctr"/>
            <a:r>
              <a:rPr lang="fr-FR" dirty="0"/>
              <a:t>L </a:t>
            </a:r>
            <a:r>
              <a:rPr lang="fr-FR" dirty="0" smtClean="0"/>
              <a:t>littéraire  </a:t>
            </a:r>
            <a:r>
              <a:rPr lang="fr-FR" b="1" dirty="0" smtClean="0"/>
              <a:t>52</a:t>
            </a:r>
            <a:r>
              <a:rPr lang="fr-FR" dirty="0" smtClean="0"/>
              <a:t>%</a:t>
            </a:r>
          </a:p>
          <a:p>
            <a:pPr algn="ctr"/>
            <a:r>
              <a:rPr lang="fr-FR" dirty="0"/>
              <a:t>S science</a:t>
            </a:r>
          </a:p>
        </p:txBody>
      </p:sp>
      <p:sp>
        <p:nvSpPr>
          <p:cNvPr id="13" name="Text Box 8"/>
          <p:cNvSpPr txBox="1">
            <a:spLocks noChangeArrowheads="1"/>
          </p:cNvSpPr>
          <p:nvPr/>
        </p:nvSpPr>
        <p:spPr bwMode="auto">
          <a:xfrm>
            <a:off x="6553200" y="2065338"/>
            <a:ext cx="2362200" cy="830262"/>
          </a:xfrm>
          <a:prstGeom prst="rect">
            <a:avLst/>
          </a:prstGeom>
          <a:solidFill>
            <a:srgbClr val="FF0000"/>
          </a:solidFill>
          <a:ln w="9525">
            <a:noFill/>
            <a:miter lim="800000"/>
            <a:headEnd/>
            <a:tailEnd/>
          </a:ln>
        </p:spPr>
        <p:txBody>
          <a:bodyPr>
            <a:prstTxWarp prst="textNoShape">
              <a:avLst/>
            </a:prstTxWarp>
            <a:spAutoFit/>
          </a:bodyPr>
          <a:lstStyle/>
          <a:p>
            <a:r>
              <a:rPr lang="fr-FR"/>
              <a:t>+2h d’options de détermination.</a:t>
            </a:r>
          </a:p>
        </p:txBody>
      </p:sp>
      <p:sp>
        <p:nvSpPr>
          <p:cNvPr id="14" name="AutoShape 7"/>
          <p:cNvSpPr>
            <a:spLocks/>
          </p:cNvSpPr>
          <p:nvPr/>
        </p:nvSpPr>
        <p:spPr bwMode="auto">
          <a:xfrm>
            <a:off x="3400425" y="838200"/>
            <a:ext cx="5743575" cy="1016000"/>
          </a:xfrm>
          <a:prstGeom prst="borderCallout3">
            <a:avLst>
              <a:gd name="adj1" fmla="val 98671"/>
              <a:gd name="adj2" fmla="val 74519"/>
              <a:gd name="adj3" fmla="val 142227"/>
              <a:gd name="adj4" fmla="val 93889"/>
              <a:gd name="adj5" fmla="val 520505"/>
              <a:gd name="adj6" fmla="val 97991"/>
              <a:gd name="adj7" fmla="val 522579"/>
              <a:gd name="adj8" fmla="val 84787"/>
            </a:avLst>
          </a:prstGeom>
          <a:solidFill>
            <a:srgbClr val="FF0000"/>
          </a:solidFill>
          <a:ln w="9525">
            <a:solidFill>
              <a:schemeClr val="tx1"/>
            </a:solidFill>
            <a:miter lim="800000"/>
            <a:headEnd/>
            <a:tailEnd/>
          </a:ln>
        </p:spPr>
        <p:txBody>
          <a:bodyPr>
            <a:prstTxWarp prst="textNoShape">
              <a:avLst/>
            </a:prstTxWarp>
            <a:spAutoFit/>
          </a:bodyPr>
          <a:lstStyle/>
          <a:p>
            <a:r>
              <a:rPr lang="fr-FR" sz="2000"/>
              <a:t>Français 4h,  Histoire-géographie3h, LV</a:t>
            </a:r>
            <a:r>
              <a:rPr lang="fr-FR" sz="2000" baseline="-25000"/>
              <a:t>1&amp;2 </a:t>
            </a:r>
            <a:r>
              <a:rPr lang="fr-FR" sz="2000"/>
              <a:t>5h30, Mathématiques 4h, Physique-chimie 3h, Sciences de la vie et de la terre 1h30, Sport 2h + options (3) = 40h</a:t>
            </a:r>
          </a:p>
        </p:txBody>
      </p:sp>
      <p:pic>
        <p:nvPicPr>
          <p:cNvPr id="33799" name="Image 18" descr="lycée pro.tiff"/>
          <p:cNvPicPr>
            <a:picLocks noChangeAspect="1"/>
          </p:cNvPicPr>
          <p:nvPr/>
        </p:nvPicPr>
        <p:blipFill>
          <a:blip r:embed="rId3"/>
          <a:srcRect/>
          <a:stretch>
            <a:fillRect/>
          </a:stretch>
        </p:blipFill>
        <p:spPr bwMode="auto">
          <a:xfrm>
            <a:off x="0" y="2133600"/>
            <a:ext cx="5029200" cy="4419600"/>
          </a:xfrm>
          <a:prstGeom prst="rect">
            <a:avLst/>
          </a:prstGeom>
          <a:noFill/>
          <a:ln w="9525">
            <a:noFill/>
            <a:miter lim="800000"/>
            <a:headEnd/>
            <a:tailEnd/>
          </a:ln>
        </p:spPr>
      </p:pic>
      <p:sp>
        <p:nvSpPr>
          <p:cNvPr id="20" name="Text Box 5"/>
          <p:cNvSpPr txBox="1">
            <a:spLocks noChangeArrowheads="1"/>
          </p:cNvSpPr>
          <p:nvPr/>
        </p:nvSpPr>
        <p:spPr bwMode="auto">
          <a:xfrm>
            <a:off x="4648200" y="2209800"/>
            <a:ext cx="1739929" cy="830997"/>
          </a:xfrm>
          <a:prstGeom prst="rect">
            <a:avLst/>
          </a:prstGeom>
          <a:solidFill>
            <a:srgbClr val="FF0000"/>
          </a:solidFill>
          <a:ln w="9525">
            <a:noFill/>
            <a:miter lim="800000"/>
            <a:headEnd/>
            <a:tailEnd/>
          </a:ln>
        </p:spPr>
        <p:txBody>
          <a:bodyPr wrap="none">
            <a:prstTxWarp prst="textNoShape">
              <a:avLst/>
            </a:prstTxWarp>
            <a:spAutoFit/>
          </a:bodyPr>
          <a:lstStyle/>
          <a:p>
            <a:pPr algn="ctr"/>
            <a:r>
              <a:rPr lang="fr-FR" dirty="0"/>
              <a:t>7 bac </a:t>
            </a:r>
            <a:r>
              <a:rPr lang="fr-FR" dirty="0" smtClean="0"/>
              <a:t>techno</a:t>
            </a:r>
          </a:p>
          <a:p>
            <a:pPr algn="ctr"/>
            <a:r>
              <a:rPr lang="fr-FR" b="1" dirty="0" smtClean="0"/>
              <a:t>22</a:t>
            </a:r>
            <a:r>
              <a:rPr lang="fr-FR" dirty="0" smtClean="0"/>
              <a:t>%</a:t>
            </a:r>
            <a:endParaRPr lang="fr-FR" dirty="0"/>
          </a:p>
        </p:txBody>
      </p:sp>
      <p:cxnSp>
        <p:nvCxnSpPr>
          <p:cNvPr id="21" name="AutoShape 6"/>
          <p:cNvCxnSpPr>
            <a:cxnSpLocks noChangeShapeType="1"/>
          </p:cNvCxnSpPr>
          <p:nvPr/>
        </p:nvCxnSpPr>
        <p:spPr bwMode="auto">
          <a:xfrm rot="16200000" flipV="1">
            <a:off x="4267200" y="3581400"/>
            <a:ext cx="2133600" cy="304800"/>
          </a:xfrm>
          <a:prstGeom prst="straightConnector1">
            <a:avLst/>
          </a:prstGeom>
          <a:noFill/>
          <a:ln w="25400">
            <a:solidFill>
              <a:srgbClr val="FF0000"/>
            </a:solidFill>
            <a:round/>
            <a:headEnd/>
            <a:tailEnd/>
          </a:ln>
        </p:spPr>
      </p:cxnSp>
      <p:sp>
        <p:nvSpPr>
          <p:cNvPr id="10" name="Text Box 5"/>
          <p:cNvSpPr txBox="1">
            <a:spLocks noChangeArrowheads="1"/>
          </p:cNvSpPr>
          <p:nvPr/>
        </p:nvSpPr>
        <p:spPr bwMode="auto">
          <a:xfrm>
            <a:off x="1981200" y="5481935"/>
            <a:ext cx="748823" cy="461665"/>
          </a:xfrm>
          <a:prstGeom prst="rect">
            <a:avLst/>
          </a:prstGeom>
          <a:solidFill>
            <a:srgbClr val="FF0000"/>
          </a:solidFill>
          <a:ln w="9525">
            <a:noFill/>
            <a:miter lim="800000"/>
            <a:headEnd/>
            <a:tailEnd/>
          </a:ln>
        </p:spPr>
        <p:txBody>
          <a:bodyPr wrap="none">
            <a:prstTxWarp prst="textNoShape">
              <a:avLst/>
            </a:prstTxWarp>
            <a:spAutoFit/>
          </a:bodyPr>
          <a:lstStyle/>
          <a:p>
            <a:pPr algn="ctr"/>
            <a:r>
              <a:rPr lang="fr-FR" b="1" dirty="0" smtClean="0"/>
              <a:t>28</a:t>
            </a:r>
            <a:r>
              <a:rPr lang="fr-FR" dirty="0" smtClean="0"/>
              <a:t>%</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7" presetClass="entr" presetSubtype="1"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ppt_x</p:attrName>
                                        </p:attrNameLst>
                                      </p:cBhvr>
                                      <p:tavLst>
                                        <p:tav tm="0">
                                          <p:val>
                                            <p:strVal val="#ppt_x"/>
                                          </p:val>
                                        </p:tav>
                                        <p:tav tm="100000">
                                          <p:val>
                                            <p:strVal val="#ppt_x"/>
                                          </p:val>
                                        </p:tav>
                                      </p:tavLst>
                                    </p:anim>
                                    <p:anim calcmode="lin" valueType="num">
                                      <p:cBhvr>
                                        <p:cTn id="27" dur="500" fill="hold"/>
                                        <p:tgtEl>
                                          <p:spTgt spid="21"/>
                                        </p:tgtEl>
                                        <p:attrNameLst>
                                          <p:attrName>ppt_y</p:attrName>
                                        </p:attrNameLst>
                                      </p:cBhvr>
                                      <p:tavLst>
                                        <p:tav tm="0">
                                          <p:val>
                                            <p:strVal val="#ppt_y-#ppt_h/2"/>
                                          </p:val>
                                        </p:tav>
                                        <p:tav tm="100000">
                                          <p:val>
                                            <p:strVal val="#ppt_y"/>
                                          </p:val>
                                        </p:tav>
                                      </p:tavLst>
                                    </p:anim>
                                    <p:anim calcmode="lin" valueType="num">
                                      <p:cBhvr>
                                        <p:cTn id="28" dur="500" fill="hold"/>
                                        <p:tgtEl>
                                          <p:spTgt spid="21"/>
                                        </p:tgtEl>
                                        <p:attrNameLst>
                                          <p:attrName>ppt_w</p:attrName>
                                        </p:attrNameLst>
                                      </p:cBhvr>
                                      <p:tavLst>
                                        <p:tav tm="0">
                                          <p:val>
                                            <p:strVal val="#ppt_w"/>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P spid="13" grpId="0" animBg="1" autoUpdateAnimBg="0"/>
      <p:bldP spid="14" grpId="0" animBg="1" autoUpdateAnimBg="0"/>
      <p:bldP spid="20" grpId="0" animBg="1" autoUpdateAnimBg="0"/>
      <p:bldP spid="10" grpId="0" animBg="1" autoUpdateAnimBg="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Image 1" descr="1ereS1.pdf"/>
          <p:cNvPicPr>
            <a:picLocks noChangeAspect="1"/>
          </p:cNvPicPr>
          <p:nvPr/>
        </p:nvPicPr>
        <p:blipFill>
          <a:blip r:embed="rId2"/>
          <a:srcRect/>
          <a:stretch>
            <a:fillRect/>
          </a:stretch>
        </p:blipFill>
        <p:spPr bwMode="auto">
          <a:xfrm>
            <a:off x="0" y="198438"/>
            <a:ext cx="9144000" cy="6461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descr="prytanée seconde.jpg"/>
          <p:cNvPicPr>
            <a:picLocks noChangeAspect="1"/>
          </p:cNvPicPr>
          <p:nvPr/>
        </p:nvPicPr>
        <p:blipFill>
          <a:blip r:embed="rId2"/>
          <a:stretch>
            <a:fillRect/>
          </a:stretch>
        </p:blipFill>
        <p:spPr>
          <a:xfrm>
            <a:off x="0" y="238125"/>
            <a:ext cx="9144000" cy="6619875"/>
          </a:xfrm>
          <a:prstGeom prst="rect">
            <a:avLst/>
          </a:prstGeom>
        </p:spPr>
      </p:pic>
      <p:sp>
        <p:nvSpPr>
          <p:cNvPr id="3" name="Flèche vers la gauche 2"/>
          <p:cNvSpPr/>
          <p:nvPr/>
        </p:nvSpPr>
        <p:spPr bwMode="auto">
          <a:xfrm rot="17013109">
            <a:off x="5785767" y="1053906"/>
            <a:ext cx="2867750" cy="685800"/>
          </a:xfrm>
          <a:prstGeom prst="leftArrow">
            <a:avLst/>
          </a:prstGeom>
          <a:solidFill>
            <a:schemeClr val="accent1">
              <a:alpha val="4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Image 2" descr="img001.jpg"/>
          <p:cNvPicPr>
            <a:picLocks noChangeAspect="1"/>
          </p:cNvPicPr>
          <p:nvPr/>
        </p:nvPicPr>
        <p:blipFill>
          <a:blip r:embed="rId2"/>
          <a:srcRect/>
          <a:stretch>
            <a:fillRect/>
          </a:stretch>
        </p:blipFill>
        <p:spPr bwMode="auto">
          <a:xfrm>
            <a:off x="173037" y="152400"/>
            <a:ext cx="3560763" cy="6858000"/>
          </a:xfrm>
          <a:prstGeom prst="rect">
            <a:avLst/>
          </a:prstGeom>
          <a:noFill/>
          <a:ln w="9525">
            <a:noFill/>
            <a:miter lim="800000"/>
            <a:headEnd/>
            <a:tailEnd/>
          </a:ln>
        </p:spPr>
      </p:pic>
      <p:sp>
        <p:nvSpPr>
          <p:cNvPr id="3" name="ZoneTexte 2"/>
          <p:cNvSpPr txBox="1"/>
          <p:nvPr/>
        </p:nvSpPr>
        <p:spPr>
          <a:xfrm>
            <a:off x="3429000" y="1219200"/>
            <a:ext cx="4953000" cy="647613"/>
          </a:xfrm>
          <a:prstGeom prst="rect">
            <a:avLst/>
          </a:prstGeom>
          <a:noFill/>
        </p:spPr>
        <p:txBody>
          <a:bodyPr wrap="square" rtlCol="0">
            <a:spAutoFit/>
          </a:bodyPr>
          <a:lstStyle/>
          <a:p>
            <a:pPr>
              <a:lnSpc>
                <a:spcPts val="2080"/>
              </a:lnSpc>
            </a:pPr>
            <a:r>
              <a:rPr lang="fr-FR" dirty="0" smtClean="0"/>
              <a:t>Toujours actif à l’oral. A su clarifier son écrit. </a:t>
            </a:r>
            <a:endParaRPr lang="fr-FR" dirty="0"/>
          </a:p>
        </p:txBody>
      </p:sp>
      <p:sp>
        <p:nvSpPr>
          <p:cNvPr id="4" name="ZoneTexte 3"/>
          <p:cNvSpPr txBox="1"/>
          <p:nvPr/>
        </p:nvSpPr>
        <p:spPr>
          <a:xfrm>
            <a:off x="3505200" y="1790787"/>
            <a:ext cx="4953000" cy="378309"/>
          </a:xfrm>
          <a:prstGeom prst="rect">
            <a:avLst/>
          </a:prstGeom>
          <a:noFill/>
        </p:spPr>
        <p:txBody>
          <a:bodyPr wrap="square" rtlCol="0">
            <a:spAutoFit/>
          </a:bodyPr>
          <a:lstStyle/>
          <a:p>
            <a:pPr>
              <a:lnSpc>
                <a:spcPts val="2080"/>
              </a:lnSpc>
            </a:pPr>
            <a:r>
              <a:rPr lang="fr-FR" dirty="0" smtClean="0"/>
              <a:t>Bon trimestre.</a:t>
            </a:r>
            <a:endParaRPr lang="fr-FR" dirty="0"/>
          </a:p>
        </p:txBody>
      </p:sp>
      <p:sp>
        <p:nvSpPr>
          <p:cNvPr id="5" name="ZoneTexte 4"/>
          <p:cNvSpPr txBox="1"/>
          <p:nvPr/>
        </p:nvSpPr>
        <p:spPr>
          <a:xfrm>
            <a:off x="3429000" y="2136291"/>
            <a:ext cx="4953000" cy="647613"/>
          </a:xfrm>
          <a:prstGeom prst="rect">
            <a:avLst/>
          </a:prstGeom>
          <a:noFill/>
        </p:spPr>
        <p:txBody>
          <a:bodyPr wrap="square" rtlCol="0">
            <a:spAutoFit/>
          </a:bodyPr>
          <a:lstStyle/>
          <a:p>
            <a:pPr>
              <a:lnSpc>
                <a:spcPts val="2080"/>
              </a:lnSpc>
            </a:pPr>
            <a:r>
              <a:rPr lang="fr-FR" dirty="0" smtClean="0"/>
              <a:t>Résultats irréguliers d’où ces ensemble moyen. </a:t>
            </a:r>
            <a:endParaRPr lang="fr-FR" dirty="0"/>
          </a:p>
        </p:txBody>
      </p:sp>
      <p:sp>
        <p:nvSpPr>
          <p:cNvPr id="6" name="ZoneTexte 5"/>
          <p:cNvSpPr txBox="1"/>
          <p:nvPr/>
        </p:nvSpPr>
        <p:spPr>
          <a:xfrm>
            <a:off x="3505200" y="2362200"/>
            <a:ext cx="4953000" cy="378309"/>
          </a:xfrm>
          <a:prstGeom prst="rect">
            <a:avLst/>
          </a:prstGeom>
          <a:noFill/>
        </p:spPr>
        <p:txBody>
          <a:bodyPr wrap="square" rtlCol="0">
            <a:spAutoFit/>
          </a:bodyPr>
          <a:lstStyle/>
          <a:p>
            <a:pPr>
              <a:lnSpc>
                <a:spcPts val="2080"/>
              </a:lnSpc>
            </a:pPr>
            <a:r>
              <a:rPr lang="fr-FR" dirty="0" smtClean="0"/>
              <a:t>Ensemble acceptable.</a:t>
            </a:r>
            <a:endParaRPr lang="fr-FR" dirty="0"/>
          </a:p>
        </p:txBody>
      </p:sp>
      <p:sp>
        <p:nvSpPr>
          <p:cNvPr id="7" name="ZoneTexte 6"/>
          <p:cNvSpPr txBox="1"/>
          <p:nvPr/>
        </p:nvSpPr>
        <p:spPr>
          <a:xfrm>
            <a:off x="3505200" y="2590800"/>
            <a:ext cx="4953000" cy="916918"/>
          </a:xfrm>
          <a:prstGeom prst="rect">
            <a:avLst/>
          </a:prstGeom>
          <a:noFill/>
        </p:spPr>
        <p:txBody>
          <a:bodyPr wrap="square" rtlCol="0">
            <a:spAutoFit/>
          </a:bodyPr>
          <a:lstStyle/>
          <a:p>
            <a:pPr>
              <a:lnSpc>
                <a:spcPts val="2080"/>
              </a:lnSpc>
            </a:pPr>
            <a:r>
              <a:rPr lang="fr-FR" dirty="0" smtClean="0"/>
              <a:t>Quelques progrès qu’il faudra confirmer pour un travail encore plus soutenu</a:t>
            </a:r>
            <a:endParaRPr lang="fr-FR" dirty="0"/>
          </a:p>
        </p:txBody>
      </p:sp>
      <p:sp>
        <p:nvSpPr>
          <p:cNvPr id="8" name="ZoneTexte 7"/>
          <p:cNvSpPr txBox="1"/>
          <p:nvPr/>
        </p:nvSpPr>
        <p:spPr>
          <a:xfrm>
            <a:off x="3505200" y="2969282"/>
            <a:ext cx="4953000" cy="378309"/>
          </a:xfrm>
          <a:prstGeom prst="rect">
            <a:avLst/>
          </a:prstGeom>
          <a:noFill/>
        </p:spPr>
        <p:txBody>
          <a:bodyPr wrap="square" rtlCol="0">
            <a:spAutoFit/>
          </a:bodyPr>
          <a:lstStyle/>
          <a:p>
            <a:pPr>
              <a:lnSpc>
                <a:spcPts val="2080"/>
              </a:lnSpc>
            </a:pPr>
            <a:r>
              <a:rPr lang="fr-FR" dirty="0" smtClean="0"/>
              <a:t>Convenable.</a:t>
            </a:r>
            <a:endParaRPr lang="fr-FR" dirty="0"/>
          </a:p>
        </p:txBody>
      </p:sp>
      <p:sp>
        <p:nvSpPr>
          <p:cNvPr id="9" name="ZoneTexte 8"/>
          <p:cNvSpPr txBox="1"/>
          <p:nvPr/>
        </p:nvSpPr>
        <p:spPr>
          <a:xfrm>
            <a:off x="3505200" y="3431691"/>
            <a:ext cx="4953000" cy="647613"/>
          </a:xfrm>
          <a:prstGeom prst="rect">
            <a:avLst/>
          </a:prstGeom>
          <a:noFill/>
        </p:spPr>
        <p:txBody>
          <a:bodyPr wrap="square" rtlCol="0">
            <a:spAutoFit/>
          </a:bodyPr>
          <a:lstStyle/>
          <a:p>
            <a:pPr>
              <a:lnSpc>
                <a:spcPts val="2080"/>
              </a:lnSpc>
            </a:pPr>
            <a:r>
              <a:rPr lang="fr-FR" dirty="0" smtClean="0"/>
              <a:t>A progressé légèrement.</a:t>
            </a:r>
          </a:p>
          <a:p>
            <a:pPr>
              <a:lnSpc>
                <a:spcPts val="2080"/>
              </a:lnSpc>
            </a:pPr>
            <a:r>
              <a:rPr lang="fr-FR" dirty="0" smtClean="0"/>
              <a:t>Il faut persévérer.</a:t>
            </a:r>
            <a:endParaRPr lang="fr-FR" dirty="0"/>
          </a:p>
        </p:txBody>
      </p:sp>
      <p:sp>
        <p:nvSpPr>
          <p:cNvPr id="10" name="ZoneTexte 9"/>
          <p:cNvSpPr txBox="1"/>
          <p:nvPr/>
        </p:nvSpPr>
        <p:spPr>
          <a:xfrm>
            <a:off x="3429000" y="3695787"/>
            <a:ext cx="4953000" cy="647613"/>
          </a:xfrm>
          <a:prstGeom prst="rect">
            <a:avLst/>
          </a:prstGeom>
          <a:noFill/>
        </p:spPr>
        <p:txBody>
          <a:bodyPr wrap="square" rtlCol="0">
            <a:spAutoFit/>
          </a:bodyPr>
          <a:lstStyle/>
          <a:p>
            <a:pPr>
              <a:lnSpc>
                <a:spcPts val="2080"/>
              </a:lnSpc>
            </a:pPr>
            <a:r>
              <a:rPr lang="fr-FR" dirty="0" smtClean="0"/>
              <a:t>Se trouve désormais dans le peloton de tête.</a:t>
            </a:r>
            <a:endParaRPr lang="fr-FR" dirty="0"/>
          </a:p>
        </p:txBody>
      </p:sp>
      <p:sp>
        <p:nvSpPr>
          <p:cNvPr id="11" name="ZoneTexte 10"/>
          <p:cNvSpPr txBox="1"/>
          <p:nvPr/>
        </p:nvSpPr>
        <p:spPr>
          <a:xfrm>
            <a:off x="3352800" y="4914987"/>
            <a:ext cx="4953000" cy="647613"/>
          </a:xfrm>
          <a:prstGeom prst="rect">
            <a:avLst/>
          </a:prstGeom>
          <a:noFill/>
        </p:spPr>
        <p:txBody>
          <a:bodyPr wrap="square" rtlCol="0">
            <a:spAutoFit/>
          </a:bodyPr>
          <a:lstStyle/>
          <a:p>
            <a:pPr>
              <a:lnSpc>
                <a:spcPts val="2080"/>
              </a:lnSpc>
            </a:pPr>
            <a:r>
              <a:rPr lang="fr-FR" dirty="0" smtClean="0"/>
              <a:t>Attention, concentration et tenue sont en baisse.</a:t>
            </a:r>
            <a:endParaRPr lang="fr-FR" dirty="0"/>
          </a:p>
        </p:txBody>
      </p:sp>
      <p:sp>
        <p:nvSpPr>
          <p:cNvPr id="12" name="ZoneTexte 11"/>
          <p:cNvSpPr txBox="1"/>
          <p:nvPr/>
        </p:nvSpPr>
        <p:spPr>
          <a:xfrm>
            <a:off x="3429000" y="5219787"/>
            <a:ext cx="4953000" cy="647613"/>
          </a:xfrm>
          <a:prstGeom prst="rect">
            <a:avLst/>
          </a:prstGeom>
          <a:noFill/>
        </p:spPr>
        <p:txBody>
          <a:bodyPr wrap="square" rtlCol="0">
            <a:spAutoFit/>
          </a:bodyPr>
          <a:lstStyle/>
          <a:p>
            <a:pPr>
              <a:lnSpc>
                <a:spcPts val="2080"/>
              </a:lnSpc>
            </a:pPr>
            <a:r>
              <a:rPr lang="fr-FR" dirty="0" smtClean="0"/>
              <a:t>RESULTATS EN BAISSE</a:t>
            </a:r>
          </a:p>
          <a:p>
            <a:pPr>
              <a:lnSpc>
                <a:spcPts val="2080"/>
              </a:lnSpc>
            </a:pPr>
            <a:r>
              <a:rPr lang="fr-FR" dirty="0" smtClean="0"/>
              <a:t> il faut se reprendre.</a:t>
            </a:r>
            <a:endParaRPr lang="fr-FR" dirty="0"/>
          </a:p>
        </p:txBody>
      </p:sp>
      <p:sp>
        <p:nvSpPr>
          <p:cNvPr id="13" name="ZoneTexte 12"/>
          <p:cNvSpPr txBox="1"/>
          <p:nvPr/>
        </p:nvSpPr>
        <p:spPr>
          <a:xfrm>
            <a:off x="3657600" y="6057987"/>
            <a:ext cx="4953000" cy="647613"/>
          </a:xfrm>
          <a:prstGeom prst="rect">
            <a:avLst/>
          </a:prstGeom>
          <a:noFill/>
        </p:spPr>
        <p:txBody>
          <a:bodyPr wrap="square" rtlCol="0">
            <a:spAutoFit/>
          </a:bodyPr>
          <a:lstStyle/>
          <a:p>
            <a:pPr>
              <a:lnSpc>
                <a:spcPts val="2080"/>
              </a:lnSpc>
            </a:pPr>
            <a:r>
              <a:rPr lang="fr-FR" dirty="0" smtClean="0"/>
              <a:t>Légère baisse dans les disciplines scientifiques.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6"/>
                                        </p:tgtEl>
                                        <p:attrNameLst>
                                          <p:attrName>style.visibility</p:attrName>
                                        </p:attrNameLst>
                                      </p:cBhvr>
                                      <p:to>
                                        <p:strVal val="hidden"/>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8"/>
                                        </p:tgtEl>
                                        <p:attrNameLst>
                                          <p:attrName>style.visibility</p:attrName>
                                        </p:attrNameLst>
                                      </p:cBhvr>
                                      <p:to>
                                        <p:strVal val="hidden"/>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9"/>
                                        </p:tgtEl>
                                        <p:attrNameLst>
                                          <p:attrName>style.visibility</p:attrName>
                                        </p:attrNameLst>
                                      </p:cBhvr>
                                      <p:to>
                                        <p:strVal val="hidden"/>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0"/>
                                        </p:tgtEl>
                                        <p:attrNameLst>
                                          <p:attrName>style.visibility</p:attrName>
                                        </p:attrNameLst>
                                      </p:cBhvr>
                                      <p:to>
                                        <p:strVal val="hidden"/>
                                      </p:to>
                                    </p:set>
                                  </p:childTnLst>
                                </p:cTn>
                              </p:par>
                            </p:childTnLst>
                          </p:cTn>
                        </p:par>
                        <p:par>
                          <p:cTn id="54" fill="hold">
                            <p:stCondLst>
                              <p:cond delay="0"/>
                            </p:stCondLst>
                            <p:childTnLst>
                              <p:par>
                                <p:cTn id="55" presetID="1" presetClass="entr" presetSubtype="0" fill="hold" grpId="0" nodeType="after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1"/>
                                        </p:tgtEl>
                                        <p:attrNameLst>
                                          <p:attrName>style.visibility</p:attrName>
                                        </p:attrNameLst>
                                      </p:cBhvr>
                                      <p:to>
                                        <p:strVal val="hidden"/>
                                      </p:to>
                                    </p:set>
                                  </p:childTnLst>
                                </p:cTn>
                              </p:par>
                            </p:childTnLst>
                          </p:cTn>
                        </p:par>
                        <p:par>
                          <p:cTn id="61" fill="hold">
                            <p:stCondLst>
                              <p:cond delay="0"/>
                            </p:stCondLst>
                            <p:childTnLst>
                              <p:par>
                                <p:cTn id="62" presetID="1"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12"/>
                                        </p:tgtEl>
                                        <p:attrNameLst>
                                          <p:attrName>style.visibility</p:attrName>
                                        </p:attrNameLst>
                                      </p:cBhvr>
                                      <p:to>
                                        <p:strVal val="hidden"/>
                                      </p:to>
                                    </p:set>
                                  </p:childTnLst>
                                </p:cTn>
                              </p:par>
                            </p:childTnLst>
                          </p:cTn>
                        </p:par>
                        <p:par>
                          <p:cTn id="68" fill="hold">
                            <p:stCondLst>
                              <p:cond delay="0"/>
                            </p:stCondLst>
                            <p:childTnLst>
                              <p:par>
                                <p:cTn id="69" presetID="1" presetClass="entr" presetSubtype="0" fill="hold" grpId="0" nodeType="after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0" y="4191000"/>
            <a:ext cx="3429000" cy="685800"/>
          </a:xfrm>
          <a:prstGeom prst="rect">
            <a:avLst/>
          </a:prstGeom>
          <a:solidFill>
            <a:srgbClr val="FF0000"/>
          </a:solidFill>
          <a:ln w="9525">
            <a:solidFill>
              <a:schemeClr val="tx1"/>
            </a:solidFill>
            <a:miter lim="800000"/>
            <a:headEnd/>
            <a:tailEnd/>
          </a:ln>
        </p:spPr>
        <p:txBody>
          <a:bodyPr wrap="none" anchor="ctr">
            <a:prstTxWarp prst="textNoShape">
              <a:avLst/>
            </a:prstTxWarp>
          </a:bodyPr>
          <a:lstStyle/>
          <a:p>
            <a:pPr algn="ctr"/>
            <a:r>
              <a:rPr lang="fr-FR">
                <a:latin typeface="Optima ExtraBlack" pitchFamily="-106" charset="0"/>
              </a:rPr>
              <a:t>Première ES/L/S</a:t>
            </a:r>
          </a:p>
        </p:txBody>
      </p:sp>
      <p:sp>
        <p:nvSpPr>
          <p:cNvPr id="36867" name="Rectangle 3"/>
          <p:cNvSpPr>
            <a:spLocks noChangeArrowheads="1"/>
          </p:cNvSpPr>
          <p:nvPr/>
        </p:nvSpPr>
        <p:spPr bwMode="auto">
          <a:xfrm>
            <a:off x="0" y="2971800"/>
            <a:ext cx="3429000" cy="685800"/>
          </a:xfrm>
          <a:prstGeom prst="rect">
            <a:avLst/>
          </a:prstGeom>
          <a:solidFill>
            <a:srgbClr val="FF0000"/>
          </a:solidFill>
          <a:ln w="9525">
            <a:solidFill>
              <a:schemeClr val="tx1"/>
            </a:solidFill>
            <a:miter lim="800000"/>
            <a:headEnd/>
            <a:tailEnd/>
          </a:ln>
        </p:spPr>
        <p:txBody>
          <a:bodyPr wrap="none" anchor="ctr">
            <a:prstTxWarp prst="textNoShape">
              <a:avLst/>
            </a:prstTxWarp>
          </a:bodyPr>
          <a:lstStyle/>
          <a:p>
            <a:pPr algn="ctr"/>
            <a:r>
              <a:rPr lang="fr-FR">
                <a:latin typeface="Optima ExtraBlack" pitchFamily="-106" charset="0"/>
              </a:rPr>
              <a:t>terminale ES/L/S</a:t>
            </a:r>
          </a:p>
        </p:txBody>
      </p:sp>
      <p:sp>
        <p:nvSpPr>
          <p:cNvPr id="36868" name="AutoShape 5"/>
          <p:cNvSpPr>
            <a:spLocks noChangeArrowheads="1"/>
          </p:cNvSpPr>
          <p:nvPr/>
        </p:nvSpPr>
        <p:spPr bwMode="auto">
          <a:xfrm>
            <a:off x="0" y="3505200"/>
            <a:ext cx="3505200" cy="762000"/>
          </a:xfrm>
          <a:prstGeom prst="horizontalScroll">
            <a:avLst>
              <a:gd name="adj" fmla="val 12500"/>
            </a:avLst>
          </a:prstGeom>
          <a:solidFill>
            <a:srgbClr val="FFFF00"/>
          </a:solidFill>
          <a:ln w="9525">
            <a:solidFill>
              <a:schemeClr val="tx1"/>
            </a:solidFill>
            <a:round/>
            <a:headEnd/>
            <a:tailEnd/>
          </a:ln>
        </p:spPr>
        <p:txBody>
          <a:bodyPr wrap="none" anchor="ctr">
            <a:prstTxWarp prst="textNoShape">
              <a:avLst/>
            </a:prstTxWarp>
          </a:bodyPr>
          <a:lstStyle/>
          <a:p>
            <a:pPr algn="ctr"/>
            <a:r>
              <a:rPr lang="fr-FR">
                <a:latin typeface="Lucida Grande" pitchFamily="-106" charset="0"/>
              </a:rPr>
              <a:t>Bac français</a:t>
            </a:r>
          </a:p>
        </p:txBody>
      </p:sp>
      <p:sp>
        <p:nvSpPr>
          <p:cNvPr id="36869" name="AutoShape 6"/>
          <p:cNvSpPr>
            <a:spLocks noChangeArrowheads="1"/>
          </p:cNvSpPr>
          <p:nvPr/>
        </p:nvSpPr>
        <p:spPr bwMode="auto">
          <a:xfrm>
            <a:off x="0" y="2286000"/>
            <a:ext cx="3505200" cy="762000"/>
          </a:xfrm>
          <a:prstGeom prst="horizontalScroll">
            <a:avLst>
              <a:gd name="adj" fmla="val 12500"/>
            </a:avLst>
          </a:prstGeom>
          <a:solidFill>
            <a:srgbClr val="FFFF00"/>
          </a:solidFill>
          <a:ln w="9525">
            <a:solidFill>
              <a:schemeClr val="tx1"/>
            </a:solidFill>
            <a:round/>
            <a:headEnd/>
            <a:tailEnd/>
          </a:ln>
        </p:spPr>
        <p:txBody>
          <a:bodyPr wrap="none" anchor="ctr">
            <a:prstTxWarp prst="textNoShape">
              <a:avLst/>
            </a:prstTxWarp>
          </a:bodyPr>
          <a:lstStyle/>
          <a:p>
            <a:pPr algn="ctr"/>
            <a:r>
              <a:rPr lang="fr-FR">
                <a:latin typeface="Lucida Grande" pitchFamily="-106" charset="0"/>
              </a:rPr>
              <a:t>Bac général</a:t>
            </a:r>
          </a:p>
        </p:txBody>
      </p:sp>
      <p:sp>
        <p:nvSpPr>
          <p:cNvPr id="12295" name="AutoShape 7"/>
          <p:cNvSpPr>
            <a:spLocks/>
          </p:cNvSpPr>
          <p:nvPr/>
        </p:nvSpPr>
        <p:spPr bwMode="auto">
          <a:xfrm>
            <a:off x="5181600" y="5334000"/>
            <a:ext cx="3505200" cy="1196975"/>
          </a:xfrm>
          <a:prstGeom prst="borderCallout1">
            <a:avLst>
              <a:gd name="adj1" fmla="val 7315"/>
              <a:gd name="adj2" fmla="val -2176"/>
              <a:gd name="adj3" fmla="val -93088"/>
              <a:gd name="adj4" fmla="val -59014"/>
            </a:avLst>
          </a:prstGeom>
          <a:solidFill>
            <a:srgbClr val="FFFF00"/>
          </a:solidFill>
          <a:ln w="9525">
            <a:solidFill>
              <a:schemeClr val="tx1"/>
            </a:solidFill>
            <a:miter lim="800000"/>
            <a:headEnd/>
            <a:tailEnd/>
          </a:ln>
        </p:spPr>
        <p:txBody>
          <a:bodyPr>
            <a:prstTxWarp prst="textNoShape">
              <a:avLst/>
            </a:prstTxWarp>
            <a:spAutoFit/>
          </a:bodyPr>
          <a:lstStyle/>
          <a:p>
            <a:r>
              <a:rPr lang="fr-FR"/>
              <a:t>Français écrite coeff 2 - 4 heures  Français orale coeff 2 - 20 minutes </a:t>
            </a:r>
          </a:p>
        </p:txBody>
      </p:sp>
      <p:sp>
        <p:nvSpPr>
          <p:cNvPr id="36871" name="Text Box 12"/>
          <p:cNvSpPr txBox="1">
            <a:spLocks noChangeArrowheads="1"/>
          </p:cNvSpPr>
          <p:nvPr/>
        </p:nvSpPr>
        <p:spPr bwMode="auto">
          <a:xfrm>
            <a:off x="4267200" y="609600"/>
            <a:ext cx="4267200" cy="457200"/>
          </a:xfrm>
          <a:prstGeom prst="rect">
            <a:avLst/>
          </a:prstGeom>
          <a:noFill/>
          <a:ln w="9525">
            <a:noFill/>
            <a:miter lim="800000"/>
            <a:headEnd/>
            <a:tailEnd/>
          </a:ln>
        </p:spPr>
        <p:txBody>
          <a:bodyPr>
            <a:prstTxWarp prst="textNoShape">
              <a:avLst/>
            </a:prstTxWarp>
            <a:spAutoFit/>
          </a:bodyPr>
          <a:lstStyle/>
          <a:p>
            <a:pPr>
              <a:spcBef>
                <a:spcPct val="50000"/>
              </a:spcBef>
            </a:pPr>
            <a:endParaRPr lang="fr-FR"/>
          </a:p>
        </p:txBody>
      </p:sp>
      <p:graphicFrame>
        <p:nvGraphicFramePr>
          <p:cNvPr id="12392" name="Group 104"/>
          <p:cNvGraphicFramePr>
            <a:graphicFrameLocks noGrp="1"/>
          </p:cNvGraphicFramePr>
          <p:nvPr/>
        </p:nvGraphicFramePr>
        <p:xfrm>
          <a:off x="3733800" y="152400"/>
          <a:ext cx="5257800" cy="3762637"/>
        </p:xfrm>
        <a:graphic>
          <a:graphicData uri="http://schemas.openxmlformats.org/drawingml/2006/table">
            <a:tbl>
              <a:tblPr/>
              <a:tblGrid>
                <a:gridCol w="1295400"/>
                <a:gridCol w="762000"/>
                <a:gridCol w="1905000"/>
                <a:gridCol w="1295400"/>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Times" charset="0"/>
                          <a:ea typeface="ＭＳ Ｐゴシック" charset="-128"/>
                          <a:cs typeface="ＭＳ Ｐゴシック" charset="-128"/>
                        </a:rPr>
                        <a:t>Épreuve</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Times" charset="0"/>
                          <a:ea typeface="ＭＳ Ｐゴシック" charset="-128"/>
                          <a:cs typeface="ＭＳ Ｐゴシック" charset="-128"/>
                        </a:rPr>
                        <a:t>Coeff</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Times" charset="0"/>
                          <a:ea typeface="ＭＳ Ｐゴシック" charset="-128"/>
                          <a:cs typeface="ＭＳ Ｐゴシック" charset="-128"/>
                        </a:rPr>
                        <a:t>Nature</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Times" charset="0"/>
                          <a:ea typeface="ＭＳ Ｐゴシック" charset="-128"/>
                          <a:cs typeface="ＭＳ Ｐゴシック" charset="-128"/>
                        </a:rPr>
                        <a:t>Durée</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4429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Times" charset="0"/>
                          <a:ea typeface="ＭＳ Ｐゴシック" charset="-128"/>
                          <a:cs typeface="ＭＳ Ｐゴシック" charset="-128"/>
                        </a:rPr>
                        <a:t>SVT</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Times" charset="0"/>
                          <a:ea typeface="ＭＳ Ｐゴシック" charset="-128"/>
                          <a:cs typeface="ＭＳ Ｐゴシック" charset="-128"/>
                        </a:rPr>
                        <a:t>4 + 5</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Times" charset="0"/>
                          <a:ea typeface="ＭＳ Ｐゴシック" charset="-128"/>
                          <a:cs typeface="ＭＳ Ｐゴシック" charset="-128"/>
                        </a:rPr>
                        <a:t>écrite et pratique</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Times" charset="0"/>
                          <a:ea typeface="ＭＳ Ｐゴシック" charset="-128"/>
                          <a:cs typeface="ＭＳ Ｐゴシック" charset="-128"/>
                        </a:rPr>
                        <a:t>4h et 3h</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396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0" i="0" u="none" strike="noStrike" cap="none" normalizeH="0" baseline="0">
                          <a:ln>
                            <a:noFill/>
                          </a:ln>
                          <a:solidFill>
                            <a:schemeClr val="tx1"/>
                          </a:solidFill>
                          <a:effectLst/>
                          <a:latin typeface="Times" charset="0"/>
                          <a:ea typeface="ＭＳ Ｐゴシック" charset="-128"/>
                          <a:cs typeface="ＭＳ Ｐゴシック" charset="-128"/>
                        </a:rPr>
                        <a:t>Physique/Chimie</a:t>
                      </a:r>
                      <a:endParaRPr kumimoji="0" lang="fr-FR" sz="2000" b="0" i="0" u="none" strike="noStrike" cap="none" normalizeH="0" baseline="0">
                        <a:ln>
                          <a:noFill/>
                        </a:ln>
                        <a:solidFill>
                          <a:schemeClr val="tx1"/>
                        </a:solidFill>
                        <a:effectLst/>
                        <a:latin typeface="Times" charset="0"/>
                        <a:ea typeface="ＭＳ Ｐゴシック" charset="-128"/>
                        <a:cs typeface="ＭＳ Ｐゴシック" charset="-128"/>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Times" charset="0"/>
                          <a:ea typeface="ＭＳ Ｐゴシック" charset="-128"/>
                          <a:cs typeface="ＭＳ Ｐゴシック" charset="-128"/>
                        </a:rPr>
                        <a:t>6 ou 8</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Times" charset="0"/>
                          <a:ea typeface="ＭＳ Ｐゴシック" charset="-128"/>
                          <a:cs typeface="ＭＳ Ｐゴシック" charset="-128"/>
                        </a:rPr>
                        <a:t>écrite et pratique</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Times" charset="0"/>
                          <a:ea typeface="ＭＳ Ｐゴシック" charset="-128"/>
                          <a:cs typeface="ＭＳ Ｐゴシック" charset="-128"/>
                        </a:rPr>
                        <a:t>3h30 et 1h</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396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0" i="0" u="none" strike="noStrike" cap="none" normalizeH="0" baseline="0">
                          <a:ln>
                            <a:noFill/>
                          </a:ln>
                          <a:solidFill>
                            <a:schemeClr val="tx1"/>
                          </a:solidFill>
                          <a:effectLst/>
                          <a:latin typeface="Times" charset="0"/>
                          <a:ea typeface="ＭＳ Ｐゴシック" charset="-128"/>
                          <a:cs typeface="ＭＳ Ｐゴシック" charset="-128"/>
                        </a:rPr>
                        <a:t>Mathématiques</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Times" charset="0"/>
                          <a:ea typeface="ＭＳ Ｐゴシック" charset="-128"/>
                          <a:cs typeface="ＭＳ Ｐゴシック" charset="-128"/>
                        </a:rPr>
                        <a:t>7 ou 9</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Times" charset="0"/>
                          <a:ea typeface="ＭＳ Ｐゴシック" charset="-128"/>
                          <a:cs typeface="ＭＳ Ｐゴシック" charset="-128"/>
                        </a:rPr>
                        <a:t>écrite </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Times" charset="0"/>
                          <a:ea typeface="ＭＳ Ｐゴシック" charset="-128"/>
                          <a:cs typeface="ＭＳ Ｐゴシック" charset="-128"/>
                        </a:rPr>
                        <a:t>4h</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396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000" b="0" i="0" u="none" strike="noStrike" cap="none" normalizeH="0" baseline="0">
                          <a:ln>
                            <a:noFill/>
                          </a:ln>
                          <a:solidFill>
                            <a:schemeClr val="tx1"/>
                          </a:solidFill>
                          <a:effectLst/>
                          <a:latin typeface="Times" charset="0"/>
                          <a:ea typeface="ＭＳ Ｐゴシック" charset="-128"/>
                          <a:cs typeface="ＭＳ Ｐゴシック" charset="-128"/>
                        </a:rPr>
                        <a:t>Histoire/Géographie</a:t>
                      </a:r>
                      <a:endParaRPr kumimoji="0" lang="fr-FR" sz="1200" b="0" i="0" u="none" strike="noStrike" cap="none" normalizeH="0" baseline="0">
                        <a:ln>
                          <a:noFill/>
                        </a:ln>
                        <a:solidFill>
                          <a:schemeClr val="tx1"/>
                        </a:solidFill>
                        <a:effectLst/>
                        <a:latin typeface="Times" charset="0"/>
                        <a:ea typeface="ＭＳ Ｐゴシック" charset="-128"/>
                        <a:cs typeface="ＭＳ Ｐゴシック" charset="-128"/>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Times" charset="0"/>
                          <a:ea typeface="ＭＳ Ｐゴシック" charset="-128"/>
                          <a:cs typeface="ＭＳ Ｐゴシック" charset="-128"/>
                        </a:rPr>
                        <a:t>3</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Times" charset="0"/>
                          <a:ea typeface="ＭＳ Ｐゴシック" charset="-128"/>
                          <a:cs typeface="ＭＳ Ｐゴシック" charset="-128"/>
                        </a:rPr>
                        <a:t>écrite</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Times" charset="0"/>
                          <a:ea typeface="ＭＳ Ｐゴシック" charset="-128"/>
                          <a:cs typeface="ＭＳ Ｐゴシック" charset="-128"/>
                        </a:rPr>
                        <a:t>4h</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396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Times" charset="0"/>
                          <a:ea typeface="ＭＳ Ｐゴシック" charset="-128"/>
                          <a:cs typeface="ＭＳ Ｐゴシック" charset="-128"/>
                        </a:rPr>
                        <a:t>LV1</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Times" charset="0"/>
                          <a:ea typeface="ＭＳ Ｐゴシック" charset="-128"/>
                          <a:cs typeface="ＭＳ Ｐゴシック" charset="-128"/>
                        </a:rPr>
                        <a:t>3</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Times" charset="0"/>
                          <a:ea typeface="ＭＳ Ｐゴシック" charset="-128"/>
                          <a:cs typeface="ＭＳ Ｐゴシック" charset="-128"/>
                        </a:rPr>
                        <a:t>écrite</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Times" charset="0"/>
                          <a:ea typeface="ＭＳ Ｐゴシック" charset="-128"/>
                          <a:cs typeface="ＭＳ Ｐゴシック" charset="-128"/>
                        </a:rPr>
                        <a:t>3h</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396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Times" charset="0"/>
                          <a:ea typeface="ＭＳ Ｐゴシック" charset="-128"/>
                          <a:cs typeface="ＭＳ Ｐゴシック" charset="-128"/>
                        </a:rPr>
                        <a:t>LV2</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Times" charset="0"/>
                          <a:ea typeface="ＭＳ Ｐゴシック" charset="-128"/>
                          <a:cs typeface="ＭＳ Ｐゴシック" charset="-128"/>
                        </a:rPr>
                        <a:t>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Times" charset="0"/>
                          <a:ea typeface="ＭＳ Ｐゴシック" charset="-128"/>
                          <a:cs typeface="ＭＳ Ｐゴシック" charset="-128"/>
                        </a:rPr>
                        <a:t>écrite</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Times" charset="0"/>
                          <a:ea typeface="ＭＳ Ｐゴシック" charset="-128"/>
                          <a:cs typeface="ＭＳ Ｐゴシック" charset="-128"/>
                        </a:rPr>
                        <a:t>2h</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396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0" i="0" u="none" strike="noStrike" cap="none" normalizeH="0" baseline="0">
                          <a:ln>
                            <a:noFill/>
                          </a:ln>
                          <a:solidFill>
                            <a:schemeClr val="tx1"/>
                          </a:solidFill>
                          <a:effectLst/>
                          <a:latin typeface="Times" charset="0"/>
                          <a:ea typeface="ＭＳ Ｐゴシック" charset="-128"/>
                          <a:cs typeface="ＭＳ Ｐゴシック" charset="-128"/>
                        </a:rPr>
                        <a:t>Philosophie</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Times" charset="0"/>
                          <a:ea typeface="ＭＳ Ｐゴシック" charset="-128"/>
                          <a:cs typeface="ＭＳ Ｐゴシック" charset="-128"/>
                        </a:rPr>
                        <a:t>3</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Times" charset="0"/>
                          <a:ea typeface="ＭＳ Ｐゴシック" charset="-128"/>
                          <a:cs typeface="ＭＳ Ｐゴシック" charset="-128"/>
                        </a:rPr>
                        <a:t>écrite</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Times" charset="0"/>
                          <a:ea typeface="ＭＳ Ｐゴシック" charset="-128"/>
                          <a:cs typeface="ＭＳ Ｐゴシック" charset="-128"/>
                        </a:rPr>
                        <a:t>4h</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396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Times" charset="0"/>
                          <a:ea typeface="ＭＳ Ｐゴシック" charset="-128"/>
                          <a:cs typeface="ＭＳ Ｐゴシック" charset="-128"/>
                        </a:rPr>
                        <a:t>EPS</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Times" charset="0"/>
                          <a:ea typeface="ＭＳ Ｐゴシック" charset="-128"/>
                          <a:cs typeface="ＭＳ Ｐゴシック" charset="-128"/>
                        </a:rPr>
                        <a:t>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Times" charset="0"/>
                          <a:ea typeface="ＭＳ Ｐゴシック" charset="-128"/>
                          <a:cs typeface="ＭＳ Ｐゴシック" charset="-128"/>
                        </a:rPr>
                        <a:t>contrôle continu</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0" i="0" u="none" strike="noStrike" cap="none" normalizeH="0" baseline="0">
                        <a:ln>
                          <a:noFill/>
                        </a:ln>
                        <a:solidFill>
                          <a:schemeClr val="tx1"/>
                        </a:solidFill>
                        <a:effectLst/>
                        <a:latin typeface="Times" charset="0"/>
                        <a:ea typeface="ＭＳ Ｐゴシック" charset="-128"/>
                        <a:cs typeface="ＭＳ Ｐゴシック" charset="-128"/>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cxnSp>
        <p:nvCxnSpPr>
          <p:cNvPr id="12393" name="AutoShape 105"/>
          <p:cNvCxnSpPr>
            <a:cxnSpLocks noChangeShapeType="1"/>
            <a:stCxn id="36869" idx="0"/>
          </p:cNvCxnSpPr>
          <p:nvPr/>
        </p:nvCxnSpPr>
        <p:spPr bwMode="auto">
          <a:xfrm flipV="1">
            <a:off x="1752600" y="1250950"/>
            <a:ext cx="1981200" cy="1130300"/>
          </a:xfrm>
          <a:prstGeom prst="straightConnector1">
            <a:avLst/>
          </a:prstGeom>
          <a:noFill/>
          <a:ln w="63500">
            <a:solidFill>
              <a:srgbClr val="FFFF00"/>
            </a:solidFill>
            <a:round/>
            <a:headEnd/>
            <a:tailEnd/>
          </a:ln>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2295"/>
                                        </p:tgtEl>
                                        <p:attrNameLst>
                                          <p:attrName>style.visibility</p:attrName>
                                        </p:attrNameLst>
                                      </p:cBhvr>
                                      <p:to>
                                        <p:strVal val="visible"/>
                                      </p:to>
                                    </p:set>
                                    <p:anim calcmode="lin" valueType="num">
                                      <p:cBhvr additive="base">
                                        <p:cTn id="7" dur="5000" fill="hold"/>
                                        <p:tgtEl>
                                          <p:spTgt spid="12295"/>
                                        </p:tgtEl>
                                        <p:attrNameLst>
                                          <p:attrName>ppt_x</p:attrName>
                                        </p:attrNameLst>
                                      </p:cBhvr>
                                      <p:tavLst>
                                        <p:tav tm="0">
                                          <p:val>
                                            <p:strVal val="#ppt_x"/>
                                          </p:val>
                                        </p:tav>
                                        <p:tav tm="100000">
                                          <p:val>
                                            <p:strVal val="#ppt_x"/>
                                          </p:val>
                                        </p:tav>
                                      </p:tavLst>
                                    </p:anim>
                                    <p:anim calcmode="lin" valueType="num">
                                      <p:cBhvr additive="base">
                                        <p:cTn id="8" dur="5000" fill="hold"/>
                                        <p:tgtEl>
                                          <p:spTgt spid="1229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nodeType="clickEffect">
                                  <p:stCondLst>
                                    <p:cond delay="0"/>
                                  </p:stCondLst>
                                  <p:childTnLst>
                                    <p:set>
                                      <p:cBhvr>
                                        <p:cTn id="12" dur="1" fill="hold">
                                          <p:stCondLst>
                                            <p:cond delay="0"/>
                                          </p:stCondLst>
                                        </p:cTn>
                                        <p:tgtEl>
                                          <p:spTgt spid="12393"/>
                                        </p:tgtEl>
                                        <p:attrNameLst>
                                          <p:attrName>style.visibility</p:attrName>
                                        </p:attrNameLst>
                                      </p:cBhvr>
                                      <p:to>
                                        <p:strVal val="visible"/>
                                      </p:to>
                                    </p:set>
                                    <p:anim calcmode="lin" valueType="num">
                                      <p:cBhvr>
                                        <p:cTn id="13" dur="500" fill="hold"/>
                                        <p:tgtEl>
                                          <p:spTgt spid="12393"/>
                                        </p:tgtEl>
                                        <p:attrNameLst>
                                          <p:attrName>ppt_w</p:attrName>
                                        </p:attrNameLst>
                                      </p:cBhvr>
                                      <p:tavLst>
                                        <p:tav tm="0">
                                          <p:val>
                                            <p:fltVal val="0"/>
                                          </p:val>
                                        </p:tav>
                                        <p:tav tm="100000">
                                          <p:val>
                                            <p:strVal val="#ppt_w"/>
                                          </p:val>
                                        </p:tav>
                                      </p:tavLst>
                                    </p:anim>
                                    <p:anim calcmode="lin" valueType="num">
                                      <p:cBhvr>
                                        <p:cTn id="14" dur="500" fill="hold"/>
                                        <p:tgtEl>
                                          <p:spTgt spid="12393"/>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12392"/>
                                        </p:tgtEl>
                                        <p:attrNameLst>
                                          <p:attrName>style.visibility</p:attrName>
                                        </p:attrNameLst>
                                      </p:cBhvr>
                                      <p:to>
                                        <p:strVal val="visible"/>
                                      </p:to>
                                    </p:set>
                                    <p:animEffect transition="in" filter="dissolve">
                                      <p:cBhvr>
                                        <p:cTn id="19" dur="500"/>
                                        <p:tgtEl>
                                          <p:spTgt spid="12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animBg="1" autoUpdateAnimBg="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5"/>
          <p:cNvSpPr>
            <a:spLocks noGrp="1" noChangeArrowheads="1"/>
          </p:cNvSpPr>
          <p:nvPr>
            <p:ph type="title"/>
          </p:nvPr>
        </p:nvSpPr>
        <p:spPr>
          <a:xfrm>
            <a:off x="0" y="0"/>
            <a:ext cx="8458200" cy="3733800"/>
          </a:xfrm>
          <a:solidFill>
            <a:schemeClr val="bg1"/>
          </a:solidFill>
        </p:spPr>
        <p:txBody>
          <a:bodyPr/>
          <a:lstStyle/>
          <a:p>
            <a:pPr algn="l" eaLnBrk="1" hangingPunct="1"/>
            <a:r>
              <a:rPr lang="fr-FR" b="1">
                <a:ea typeface="ＭＳ Ｐゴシック" pitchFamily="-106" charset="-128"/>
                <a:cs typeface="ＭＳ Ｐゴシック" pitchFamily="-106" charset="-128"/>
              </a:rPr>
              <a:t>I) Organisation scolaire </a:t>
            </a:r>
            <a:r>
              <a:rPr lang="fr-FR">
                <a:ea typeface="ＭＳ Ｐゴシック" pitchFamily="-106" charset="-128"/>
                <a:cs typeface="ＭＳ Ｐゴシック" pitchFamily="-106" charset="-128"/>
              </a:rPr>
              <a:t/>
            </a:r>
            <a:br>
              <a:rPr lang="fr-FR">
                <a:ea typeface="ＭＳ Ｐゴシック" pitchFamily="-106" charset="-128"/>
                <a:cs typeface="ＭＳ Ｐゴシック" pitchFamily="-106" charset="-128"/>
              </a:rPr>
            </a:br>
            <a:r>
              <a:rPr lang="fr-FR">
                <a:ea typeface="ＭＳ Ｐゴシック" pitchFamily="-106" charset="-128"/>
                <a:cs typeface="ＭＳ Ｐゴシック" pitchFamily="-106" charset="-128"/>
              </a:rPr>
              <a:t>       </a:t>
            </a:r>
            <a:r>
              <a:rPr lang="fr-FR" sz="3200" b="1">
                <a:ea typeface="ＭＳ Ｐゴシック" pitchFamily="-106" charset="-128"/>
                <a:cs typeface="ＭＳ Ｐゴシック" pitchFamily="-106" charset="-128"/>
              </a:rPr>
              <a:t>A) L'enseignement primaire</a:t>
            </a:r>
            <a:br>
              <a:rPr lang="fr-FR" sz="3200" b="1">
                <a:ea typeface="ＭＳ Ｐゴシック" pitchFamily="-106" charset="-128"/>
                <a:cs typeface="ＭＳ Ｐゴシック" pitchFamily="-106" charset="-128"/>
              </a:rPr>
            </a:br>
            <a:r>
              <a:rPr lang="fr-FR" sz="3200" b="1">
                <a:ea typeface="ＭＳ Ｐゴシック" pitchFamily="-106" charset="-128"/>
                <a:cs typeface="ＭＳ Ｐゴシック" pitchFamily="-106" charset="-128"/>
              </a:rPr>
              <a:t>                  </a:t>
            </a:r>
            <a:r>
              <a:rPr lang="fr-FR" sz="2400" b="1">
                <a:ea typeface="ＭＳ Ｐゴシック" pitchFamily="-106" charset="-128"/>
                <a:cs typeface="ＭＳ Ｐゴシック" pitchFamily="-106" charset="-128"/>
              </a:rPr>
              <a:t>1) maternelle</a:t>
            </a:r>
            <a:br>
              <a:rPr lang="fr-FR" sz="2400" b="1">
                <a:ea typeface="ＭＳ Ｐゴシック" pitchFamily="-106" charset="-128"/>
                <a:cs typeface="ＭＳ Ｐゴシック" pitchFamily="-106" charset="-128"/>
              </a:rPr>
            </a:br>
            <a:endParaRPr lang="fr-FR" b="1">
              <a:ea typeface="ＭＳ Ｐゴシック" pitchFamily="-106" charset="-128"/>
              <a:cs typeface="ＭＳ Ｐゴシック" pitchFamily="-106" charset="-128"/>
            </a:endParaRPr>
          </a:p>
        </p:txBody>
      </p:sp>
      <p:sp>
        <p:nvSpPr>
          <p:cNvPr id="8200" name="Text Box 8"/>
          <p:cNvSpPr txBox="1">
            <a:spLocks noChangeArrowheads="1"/>
          </p:cNvSpPr>
          <p:nvPr/>
        </p:nvSpPr>
        <p:spPr bwMode="auto">
          <a:xfrm>
            <a:off x="1905000" y="6019800"/>
            <a:ext cx="1784350" cy="457200"/>
          </a:xfrm>
          <a:prstGeom prst="rect">
            <a:avLst/>
          </a:prstGeom>
          <a:solidFill>
            <a:srgbClr val="BABC26"/>
          </a:solidFill>
          <a:ln w="9525">
            <a:noFill/>
            <a:miter lim="800000"/>
            <a:headEnd/>
            <a:tailEnd/>
          </a:ln>
        </p:spPr>
        <p:txBody>
          <a:bodyPr wrap="none">
            <a:prstTxWarp prst="textNoShape">
              <a:avLst/>
            </a:prstTxWarp>
            <a:spAutoFit/>
          </a:bodyPr>
          <a:lstStyle/>
          <a:p>
            <a:r>
              <a:rPr lang="fr-FR"/>
              <a:t>Obligatoire ?</a:t>
            </a:r>
          </a:p>
        </p:txBody>
      </p:sp>
      <p:sp>
        <p:nvSpPr>
          <p:cNvPr id="8202" name="Text Box 10"/>
          <p:cNvSpPr txBox="1">
            <a:spLocks noChangeArrowheads="1"/>
          </p:cNvSpPr>
          <p:nvPr/>
        </p:nvSpPr>
        <p:spPr bwMode="auto">
          <a:xfrm>
            <a:off x="3810000" y="2278062"/>
            <a:ext cx="5183188" cy="465138"/>
          </a:xfrm>
          <a:prstGeom prst="rect">
            <a:avLst/>
          </a:prstGeom>
          <a:solidFill>
            <a:srgbClr val="BABC26"/>
          </a:solidFill>
          <a:ln w="9525">
            <a:noFill/>
            <a:miter lim="800000"/>
            <a:headEnd/>
            <a:tailEnd/>
          </a:ln>
        </p:spPr>
        <p:txBody>
          <a:bodyPr wrap="none">
            <a:prstTxWarp prst="textNoShape">
              <a:avLst/>
            </a:prstTxWarp>
            <a:spAutoFit/>
          </a:bodyPr>
          <a:lstStyle/>
          <a:p>
            <a:r>
              <a:rPr lang="fr-FR">
                <a:latin typeface="Optima ExtraBlack" pitchFamily="-106" charset="0"/>
              </a:rPr>
              <a:t>Apprentissage de la socialisation</a:t>
            </a:r>
          </a:p>
        </p:txBody>
      </p:sp>
      <p:pic>
        <p:nvPicPr>
          <p:cNvPr id="21509" name="Image 9" descr="maternelle.tiff"/>
          <p:cNvPicPr>
            <a:picLocks noChangeAspect="1"/>
          </p:cNvPicPr>
          <p:nvPr/>
        </p:nvPicPr>
        <p:blipFill>
          <a:blip r:embed="rId3"/>
          <a:srcRect/>
          <a:stretch>
            <a:fillRect/>
          </a:stretch>
        </p:blipFill>
        <p:spPr bwMode="auto">
          <a:xfrm>
            <a:off x="685800" y="2819400"/>
            <a:ext cx="7556500" cy="2933700"/>
          </a:xfrm>
          <a:prstGeom prst="rect">
            <a:avLst/>
          </a:prstGeom>
          <a:noFill/>
          <a:ln w="9525">
            <a:noFill/>
            <a:miter lim="800000"/>
            <a:headEnd/>
            <a:tailEnd/>
          </a:ln>
        </p:spPr>
      </p:pic>
      <p:sp>
        <p:nvSpPr>
          <p:cNvPr id="11" name="Text Box 7"/>
          <p:cNvSpPr txBox="1">
            <a:spLocks noChangeArrowheads="1"/>
          </p:cNvSpPr>
          <p:nvPr/>
        </p:nvSpPr>
        <p:spPr bwMode="auto">
          <a:xfrm>
            <a:off x="838200" y="4876800"/>
            <a:ext cx="825500" cy="461963"/>
          </a:xfrm>
          <a:prstGeom prst="rect">
            <a:avLst/>
          </a:prstGeom>
          <a:noFill/>
          <a:ln w="9525">
            <a:noFill/>
            <a:miter lim="800000"/>
            <a:headEnd/>
            <a:tailEnd/>
          </a:ln>
        </p:spPr>
        <p:txBody>
          <a:bodyPr wrap="none">
            <a:prstTxWarp prst="textNoShape">
              <a:avLst/>
            </a:prstTxWarp>
            <a:spAutoFit/>
          </a:bodyPr>
          <a:lstStyle/>
          <a:p>
            <a:r>
              <a:rPr lang="fr-FR"/>
              <a:t>2 ans</a:t>
            </a:r>
          </a:p>
        </p:txBody>
      </p:sp>
      <p:sp>
        <p:nvSpPr>
          <p:cNvPr id="12" name="Text Box 7"/>
          <p:cNvSpPr txBox="1">
            <a:spLocks noChangeArrowheads="1"/>
          </p:cNvSpPr>
          <p:nvPr/>
        </p:nvSpPr>
        <p:spPr bwMode="auto">
          <a:xfrm>
            <a:off x="850900" y="4191000"/>
            <a:ext cx="825500" cy="461963"/>
          </a:xfrm>
          <a:prstGeom prst="rect">
            <a:avLst/>
          </a:prstGeom>
          <a:noFill/>
          <a:ln w="9525">
            <a:noFill/>
            <a:miter lim="800000"/>
            <a:headEnd/>
            <a:tailEnd/>
          </a:ln>
        </p:spPr>
        <p:txBody>
          <a:bodyPr wrap="none">
            <a:prstTxWarp prst="textNoShape">
              <a:avLst/>
            </a:prstTxWarp>
            <a:spAutoFit/>
          </a:bodyPr>
          <a:lstStyle/>
          <a:p>
            <a:r>
              <a:rPr lang="fr-FR"/>
              <a:t>3 ans</a:t>
            </a:r>
          </a:p>
        </p:txBody>
      </p:sp>
      <p:sp>
        <p:nvSpPr>
          <p:cNvPr id="13" name="Text Box 7"/>
          <p:cNvSpPr txBox="1">
            <a:spLocks noChangeArrowheads="1"/>
          </p:cNvSpPr>
          <p:nvPr/>
        </p:nvSpPr>
        <p:spPr bwMode="auto">
          <a:xfrm>
            <a:off x="838200" y="3657600"/>
            <a:ext cx="825500" cy="461963"/>
          </a:xfrm>
          <a:prstGeom prst="rect">
            <a:avLst/>
          </a:prstGeom>
          <a:noFill/>
          <a:ln w="9525">
            <a:noFill/>
            <a:miter lim="800000"/>
            <a:headEnd/>
            <a:tailEnd/>
          </a:ln>
        </p:spPr>
        <p:txBody>
          <a:bodyPr wrap="none">
            <a:prstTxWarp prst="textNoShape">
              <a:avLst/>
            </a:prstTxWarp>
            <a:spAutoFit/>
          </a:bodyPr>
          <a:lstStyle/>
          <a:p>
            <a:r>
              <a:rPr lang="fr-FR"/>
              <a:t>4 ans</a:t>
            </a:r>
          </a:p>
        </p:txBody>
      </p:sp>
      <p:sp>
        <p:nvSpPr>
          <p:cNvPr id="14" name="Text Box 7"/>
          <p:cNvSpPr txBox="1">
            <a:spLocks noChangeArrowheads="1"/>
          </p:cNvSpPr>
          <p:nvPr/>
        </p:nvSpPr>
        <p:spPr bwMode="auto">
          <a:xfrm>
            <a:off x="838200" y="2967038"/>
            <a:ext cx="825500" cy="461962"/>
          </a:xfrm>
          <a:prstGeom prst="rect">
            <a:avLst/>
          </a:prstGeom>
          <a:noFill/>
          <a:ln w="9525">
            <a:noFill/>
            <a:miter lim="800000"/>
            <a:headEnd/>
            <a:tailEnd/>
          </a:ln>
        </p:spPr>
        <p:txBody>
          <a:bodyPr wrap="none">
            <a:prstTxWarp prst="textNoShape">
              <a:avLst/>
            </a:prstTxWarp>
            <a:spAutoFit/>
          </a:bodyPr>
          <a:lstStyle/>
          <a:p>
            <a:r>
              <a:rPr lang="fr-FR"/>
              <a:t>5 ans</a:t>
            </a:r>
          </a:p>
        </p:txBody>
      </p:sp>
      <p:sp>
        <p:nvSpPr>
          <p:cNvPr id="15" name="Text Box 11"/>
          <p:cNvSpPr txBox="1">
            <a:spLocks noChangeArrowheads="1"/>
          </p:cNvSpPr>
          <p:nvPr/>
        </p:nvSpPr>
        <p:spPr bwMode="auto">
          <a:xfrm>
            <a:off x="1600200" y="2963863"/>
            <a:ext cx="6588125" cy="465137"/>
          </a:xfrm>
          <a:prstGeom prst="rect">
            <a:avLst/>
          </a:prstGeom>
          <a:solidFill>
            <a:srgbClr val="BABC26"/>
          </a:solidFill>
          <a:ln w="9525">
            <a:noFill/>
            <a:miter lim="800000"/>
            <a:headEnd/>
            <a:tailEnd/>
          </a:ln>
        </p:spPr>
        <p:txBody>
          <a:bodyPr wrap="none">
            <a:prstTxWarp prst="textNoShape">
              <a:avLst/>
            </a:prstTxWarp>
            <a:spAutoFit/>
          </a:bodyPr>
          <a:lstStyle/>
          <a:p>
            <a:r>
              <a:rPr lang="fr-FR">
                <a:latin typeface="Optima ExtraBlack" pitchFamily="-106" charset="0"/>
              </a:rPr>
              <a:t>apprend les lettres, 1 à 10, écrire son nom</a:t>
            </a:r>
          </a:p>
        </p:txBody>
      </p:sp>
      <p:sp>
        <p:nvSpPr>
          <p:cNvPr id="16" name="Text Box 11"/>
          <p:cNvSpPr txBox="1">
            <a:spLocks noChangeArrowheads="1"/>
          </p:cNvSpPr>
          <p:nvPr/>
        </p:nvSpPr>
        <p:spPr bwMode="auto">
          <a:xfrm>
            <a:off x="1676400" y="4876800"/>
            <a:ext cx="6529388" cy="461963"/>
          </a:xfrm>
          <a:prstGeom prst="rect">
            <a:avLst/>
          </a:prstGeom>
          <a:solidFill>
            <a:srgbClr val="BABC26"/>
          </a:solidFill>
          <a:ln w="9525">
            <a:noFill/>
            <a:miter lim="800000"/>
            <a:headEnd/>
            <a:tailEnd/>
          </a:ln>
        </p:spPr>
        <p:txBody>
          <a:bodyPr wrap="none">
            <a:prstTxWarp prst="textNoShape">
              <a:avLst/>
            </a:prstTxWarp>
            <a:spAutoFit/>
          </a:bodyPr>
          <a:lstStyle/>
          <a:p>
            <a:r>
              <a:rPr lang="fr-FR">
                <a:latin typeface="Optima ExtraBlack" pitchFamily="-106" charset="0"/>
              </a:rPr>
              <a:t>non obligatoire : souvent enfant de cadre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02"/>
                                        </p:tgtEl>
                                        <p:attrNameLst>
                                          <p:attrName>style.visibility</p:attrName>
                                        </p:attrNameLst>
                                      </p:cBhvr>
                                      <p:to>
                                        <p:strVal val="visible"/>
                                      </p:to>
                                    </p:set>
                                    <p:anim calcmode="lin" valueType="num">
                                      <p:cBhvr additive="base">
                                        <p:cTn id="7" dur="500" fill="hold"/>
                                        <p:tgtEl>
                                          <p:spTgt spid="8202"/>
                                        </p:tgtEl>
                                        <p:attrNameLst>
                                          <p:attrName>ppt_x</p:attrName>
                                        </p:attrNameLst>
                                      </p:cBhvr>
                                      <p:tavLst>
                                        <p:tav tm="0">
                                          <p:val>
                                            <p:strVal val="#ppt_x"/>
                                          </p:val>
                                        </p:tav>
                                        <p:tav tm="100000">
                                          <p:val>
                                            <p:strVal val="#ppt_x"/>
                                          </p:val>
                                        </p:tav>
                                      </p:tavLst>
                                    </p:anim>
                                    <p:anim calcmode="lin" valueType="num">
                                      <p:cBhvr additive="base">
                                        <p:cTn id="8" dur="500" fill="hold"/>
                                        <p:tgtEl>
                                          <p:spTgt spid="82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82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Roulement de tambour"/>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animBg="1" autoUpdateAnimBg="0"/>
      <p:bldP spid="8202" grpId="0" animBg="1" autoUpdateAnimBg="0"/>
      <p:bldP spid="11" grpId="0" autoUpdateAnimBg="0"/>
      <p:bldP spid="12" grpId="0" autoUpdateAnimBg="0"/>
      <p:bldP spid="13" grpId="0" autoUpdateAnimBg="0"/>
      <p:bldP spid="14" grpId="0" autoUpdateAnimBg="0"/>
      <p:bldP spid="15" grpId="0" animBg="1" autoUpdateAnimBg="0"/>
      <p:bldP spid="16" grpId="0" animBg="1" autoUpdateAnimBg="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90" name="Image 1" descr="bac note002.jpg"/>
          <p:cNvPicPr>
            <a:picLocks noChangeAspect="1"/>
          </p:cNvPicPr>
          <p:nvPr/>
        </p:nvPicPr>
        <p:blipFill>
          <a:blip r:embed="rId2"/>
          <a:srcRect/>
          <a:stretch>
            <a:fillRect/>
          </a:stretch>
        </p:blipFill>
        <p:spPr bwMode="auto">
          <a:xfrm>
            <a:off x="0" y="228600"/>
            <a:ext cx="5848350" cy="5867400"/>
          </a:xfrm>
          <a:prstGeom prst="rect">
            <a:avLst/>
          </a:prstGeom>
          <a:noFill/>
          <a:ln w="9525">
            <a:noFill/>
            <a:miter lim="800000"/>
            <a:headEnd/>
            <a:tailEnd/>
          </a:ln>
        </p:spPr>
      </p:pic>
      <p:pic>
        <p:nvPicPr>
          <p:cNvPr id="37891" name="Image 2" descr="bac note003.jpg"/>
          <p:cNvPicPr>
            <a:picLocks noChangeAspect="1"/>
          </p:cNvPicPr>
          <p:nvPr/>
        </p:nvPicPr>
        <p:blipFill>
          <a:blip r:embed="rId3"/>
          <a:srcRect/>
          <a:stretch>
            <a:fillRect/>
          </a:stretch>
        </p:blipFill>
        <p:spPr bwMode="auto">
          <a:xfrm>
            <a:off x="5181600" y="261938"/>
            <a:ext cx="3962400" cy="5986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4" name="Image 2" descr="bac001.jpg"/>
          <p:cNvPicPr>
            <a:picLocks noChangeAspect="1"/>
          </p:cNvPicPr>
          <p:nvPr/>
        </p:nvPicPr>
        <p:blipFill>
          <a:blip r:embed="rId2"/>
          <a:srcRect/>
          <a:stretch>
            <a:fillRect/>
          </a:stretch>
        </p:blipFill>
        <p:spPr bwMode="auto">
          <a:xfrm>
            <a:off x="0" y="0"/>
            <a:ext cx="9144000" cy="6537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ZoneTexte 1"/>
          <p:cNvSpPr txBox="1">
            <a:spLocks noChangeArrowheads="1"/>
          </p:cNvSpPr>
          <p:nvPr/>
        </p:nvSpPr>
        <p:spPr bwMode="auto">
          <a:xfrm>
            <a:off x="533400" y="5211763"/>
            <a:ext cx="8077200" cy="1570037"/>
          </a:xfrm>
          <a:prstGeom prst="rect">
            <a:avLst/>
          </a:prstGeom>
          <a:noFill/>
          <a:ln w="9525">
            <a:noFill/>
            <a:miter lim="800000"/>
            <a:headEnd/>
            <a:tailEnd/>
          </a:ln>
        </p:spPr>
        <p:txBody>
          <a:bodyPr>
            <a:prstTxWarp prst="textNoShape">
              <a:avLst/>
            </a:prstTxWarp>
            <a:spAutoFit/>
          </a:bodyPr>
          <a:lstStyle/>
          <a:p>
            <a:r>
              <a:rPr lang="fr-FR"/>
              <a:t>Bac 2010:</a:t>
            </a:r>
          </a:p>
          <a:p>
            <a:r>
              <a:rPr lang="fr-FR"/>
              <a:t>Épreuve de philosophie : </a:t>
            </a:r>
            <a:r>
              <a:rPr lang="fr-FR" b="1"/>
              <a:t>L'art peut-il se passer de règles ?</a:t>
            </a:r>
          </a:p>
          <a:p>
            <a:r>
              <a:rPr lang="fr-FR"/>
              <a:t>Le sujet d'Histoire-Géo : </a:t>
            </a:r>
            <a:r>
              <a:rPr lang="fr-FR" b="1"/>
              <a:t>Composition : « La superpuissance des Etats-Unis et ses manifestations dans l</a:t>
            </a:r>
            <a:r>
              <a:rPr lang="ja-JP" altLang="fr-FR" b="1"/>
              <a:t>’</a:t>
            </a:r>
            <a:r>
              <a:rPr lang="fr-FR" altLang="ja-JP" b="1"/>
              <a:t>espace mondial »</a:t>
            </a:r>
            <a:endParaRPr lang="fr-FR" b="1"/>
          </a:p>
        </p:txBody>
      </p:sp>
      <p:sp>
        <p:nvSpPr>
          <p:cNvPr id="39939" name="ZoneTexte 2"/>
          <p:cNvSpPr txBox="1">
            <a:spLocks noChangeArrowheads="1"/>
          </p:cNvSpPr>
          <p:nvPr/>
        </p:nvSpPr>
        <p:spPr bwMode="auto">
          <a:xfrm>
            <a:off x="457200" y="352425"/>
            <a:ext cx="8229600" cy="4894263"/>
          </a:xfrm>
          <a:prstGeom prst="rect">
            <a:avLst/>
          </a:prstGeom>
          <a:noFill/>
          <a:ln w="9525">
            <a:noFill/>
            <a:miter lim="800000"/>
            <a:headEnd/>
            <a:tailEnd/>
          </a:ln>
        </p:spPr>
        <p:txBody>
          <a:bodyPr>
            <a:prstTxWarp prst="textNoShape">
              <a:avLst/>
            </a:prstTxWarp>
            <a:spAutoFit/>
          </a:bodyPr>
          <a:lstStyle/>
          <a:p>
            <a:r>
              <a:rPr lang="fr-FR" b="1"/>
              <a:t>Épreuve de français</a:t>
            </a:r>
          </a:p>
          <a:p>
            <a:r>
              <a:rPr lang="fr-FR"/>
              <a:t>2. Dissertation</a:t>
            </a:r>
          </a:p>
          <a:p>
            <a:r>
              <a:rPr lang="fr-FR"/>
              <a:t>Dans quelle mesure le spectateur est-il partie prenante de la représentation théâtrale ? Vous répondrez en faisant référence aux textes du corpus, aux œuvres étudiées en classe, et à celles que vous avez vues ou lues</a:t>
            </a:r>
          </a:p>
          <a:p>
            <a:r>
              <a:rPr lang="fr-FR"/>
              <a:t>3. Invention Dans </a:t>
            </a:r>
            <a:r>
              <a:rPr lang="fr-FR" i="1"/>
              <a:t>Cyrano de Bergerac</a:t>
            </a:r>
            <a:r>
              <a:rPr lang="fr-FR"/>
              <a:t>, avant le lever de rideau, « Tout le monde s'immobilise. Attente. » Vous allez assister à la représentation d'une pièce que vous connaissez. Les lumières s'éteignent progressivement. Vous découvrez alors l'espace scénique. Faites part de vos réactions, de cette expérience des premiers instants du spectacle. Attention, il ne s'agit ni de raconter la pièce, ni de la résumer.</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28600" y="304800"/>
            <a:ext cx="7772400" cy="1143000"/>
          </a:xfrm>
        </p:spPr>
        <p:txBody>
          <a:bodyPr/>
          <a:lstStyle/>
          <a:p>
            <a:pPr algn="l" eaLnBrk="1" hangingPunct="1"/>
            <a:r>
              <a:rPr lang="fr-FR" b="1">
                <a:ea typeface="ＭＳ Ｐゴシック" pitchFamily="-106" charset="-128"/>
                <a:cs typeface="ＭＳ Ｐゴシック" pitchFamily="-106" charset="-128"/>
              </a:rPr>
              <a:t>C L'enseignement supérieur </a:t>
            </a:r>
            <a:br>
              <a:rPr lang="fr-FR" b="1">
                <a:ea typeface="ＭＳ Ｐゴシック" pitchFamily="-106" charset="-128"/>
                <a:cs typeface="ＭＳ Ｐゴシック" pitchFamily="-106" charset="-128"/>
              </a:rPr>
            </a:br>
            <a:r>
              <a:rPr lang="fr-FR" sz="2400" b="1">
                <a:ea typeface="ＭＳ Ｐゴシック" pitchFamily="-106" charset="-128"/>
                <a:cs typeface="ＭＳ Ｐゴシック" pitchFamily="-106" charset="-128"/>
              </a:rPr>
              <a:t>a) chiffres et généralités</a:t>
            </a:r>
            <a:endParaRPr lang="fr-FR" b="1">
              <a:ea typeface="ＭＳ Ｐゴシック" pitchFamily="-106" charset="-128"/>
              <a:cs typeface="ＭＳ Ｐゴシック" pitchFamily="-106" charset="-128"/>
            </a:endParaRPr>
          </a:p>
        </p:txBody>
      </p:sp>
      <p:sp>
        <p:nvSpPr>
          <p:cNvPr id="13316" name="Text Box 4"/>
          <p:cNvSpPr txBox="1">
            <a:spLocks noChangeArrowheads="1"/>
          </p:cNvSpPr>
          <p:nvPr/>
        </p:nvSpPr>
        <p:spPr bwMode="auto">
          <a:xfrm>
            <a:off x="0" y="1447800"/>
            <a:ext cx="9144000" cy="3857625"/>
          </a:xfrm>
          <a:prstGeom prst="rect">
            <a:avLst/>
          </a:prstGeom>
          <a:gradFill rotWithShape="0">
            <a:gsLst>
              <a:gs pos="0">
                <a:srgbClr val="E71AB4"/>
              </a:gs>
              <a:gs pos="50000">
                <a:srgbClr val="3514FF"/>
              </a:gs>
              <a:gs pos="100000">
                <a:srgbClr val="E71AB4"/>
              </a:gs>
            </a:gsLst>
            <a:lin ang="5400000" scaled="1"/>
          </a:gradFill>
          <a:ln w="9525">
            <a:noFill/>
            <a:miter lim="800000"/>
            <a:headEnd/>
            <a:tailEnd/>
          </a:ln>
        </p:spPr>
        <p:txBody>
          <a:bodyPr>
            <a:prstTxWarp prst="textNoShape">
              <a:avLst/>
            </a:prstTxWarp>
            <a:spAutoFit/>
          </a:bodyPr>
          <a:lstStyle/>
          <a:p>
            <a:pPr>
              <a:spcBef>
                <a:spcPts val="500"/>
              </a:spcBef>
              <a:spcAft>
                <a:spcPts val="500"/>
              </a:spcAft>
            </a:pPr>
            <a:r>
              <a:rPr lang="fr-FR" b="1">
                <a:solidFill>
                  <a:schemeClr val="bg1"/>
                </a:solidFill>
              </a:rPr>
              <a:t>77% des bacheliers vont dans l’enseignement supérieur, 27% des étudiants arrêtent leurs études après une année de fac, 28 % des étudiants obtiennent une licence 3 ou master 1. Le taux de scolarisation à 20 ans est de 51% (dont 41% dans le supérieur et 10% dans le secondaire).</a:t>
            </a:r>
          </a:p>
          <a:p>
            <a:pPr>
              <a:spcBef>
                <a:spcPts val="500"/>
              </a:spcBef>
              <a:spcAft>
                <a:spcPts val="500"/>
              </a:spcAft>
            </a:pPr>
            <a:endParaRPr lang="fr-FR">
              <a:solidFill>
                <a:srgbClr val="D7D7D7"/>
              </a:solidFill>
            </a:endParaRPr>
          </a:p>
          <a:p>
            <a:pPr>
              <a:spcBef>
                <a:spcPts val="500"/>
              </a:spcBef>
              <a:spcAft>
                <a:spcPts val="500"/>
              </a:spcAft>
            </a:pPr>
            <a:r>
              <a:rPr lang="fr-FR" sz="2800">
                <a:solidFill>
                  <a:srgbClr val="FFFFFF"/>
                </a:solidFill>
                <a:latin typeface="Abadi MT Condensed Extra Bold" pitchFamily="-106" charset="0"/>
                <a:ea typeface="Abadi MT Condensed Extra Bold" pitchFamily="-106" charset="0"/>
                <a:cs typeface="Abadi MT Condensed Extra Bold" pitchFamily="-106" charset="0"/>
              </a:rPr>
              <a:t>L'enseignement supérieur français présente la particularité d'être divisé en deux filières : les universités d'une part, les classes préparatoires et les grandes écoles d'autre part.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autoUpdateAnimBg="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28600" y="0"/>
            <a:ext cx="2057400" cy="4267200"/>
          </a:xfrm>
        </p:spPr>
        <p:txBody>
          <a:bodyPr/>
          <a:lstStyle/>
          <a:p>
            <a:pPr algn="l" eaLnBrk="1" hangingPunct="1"/>
            <a:r>
              <a:rPr lang="fr-FR" sz="2400" b="1">
                <a:ea typeface="ＭＳ Ｐゴシック" pitchFamily="-106" charset="-128"/>
                <a:cs typeface="ＭＳ Ｐゴシック" pitchFamily="-106" charset="-128"/>
              </a:rPr>
              <a:t>1) la fac que vous connaissez…</a:t>
            </a:r>
            <a:endParaRPr lang="fr-FR">
              <a:ea typeface="ＭＳ Ｐゴシック" pitchFamily="-106" charset="-128"/>
              <a:cs typeface="ＭＳ Ｐゴシック" pitchFamily="-106" charset="-128"/>
            </a:endParaRPr>
          </a:p>
        </p:txBody>
      </p:sp>
      <p:sp>
        <p:nvSpPr>
          <p:cNvPr id="41987" name="Rectangle 4"/>
          <p:cNvSpPr>
            <a:spLocks noChangeArrowheads="1"/>
          </p:cNvSpPr>
          <p:nvPr/>
        </p:nvSpPr>
        <p:spPr bwMode="auto">
          <a:xfrm>
            <a:off x="2590800" y="1524000"/>
            <a:ext cx="2590800" cy="4953000"/>
          </a:xfrm>
          <a:prstGeom prst="rect">
            <a:avLst/>
          </a:prstGeom>
          <a:solidFill>
            <a:schemeClr val="bg1"/>
          </a:solidFill>
          <a:ln w="9525">
            <a:noFill/>
            <a:miter lim="800000"/>
            <a:headEnd/>
            <a:tailEnd/>
          </a:ln>
        </p:spPr>
        <p:txBody>
          <a:bodyPr wrap="none" anchor="ctr">
            <a:prstTxWarp prst="textNoShape">
              <a:avLst/>
            </a:prstTxWarp>
          </a:bodyPr>
          <a:lstStyle/>
          <a:p>
            <a:endParaRPr lang="fr-FR"/>
          </a:p>
        </p:txBody>
      </p:sp>
      <p:pic>
        <p:nvPicPr>
          <p:cNvPr id="41988" name="Image 4" descr="étude supérieure.tiff"/>
          <p:cNvPicPr>
            <a:picLocks noChangeAspect="1"/>
          </p:cNvPicPr>
          <p:nvPr/>
        </p:nvPicPr>
        <p:blipFill>
          <a:blip r:embed="rId2"/>
          <a:srcRect/>
          <a:stretch>
            <a:fillRect/>
          </a:stretch>
        </p:blipFill>
        <p:spPr bwMode="auto">
          <a:xfrm>
            <a:off x="2895600" y="-152400"/>
            <a:ext cx="11430000" cy="7046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152400"/>
            <a:ext cx="7772400" cy="1143000"/>
          </a:xfrm>
        </p:spPr>
        <p:txBody>
          <a:bodyPr/>
          <a:lstStyle/>
          <a:p>
            <a:pPr algn="l" eaLnBrk="1" hangingPunct="1"/>
            <a:r>
              <a:rPr lang="fr-FR" sz="2400" b="1" smtClean="0">
                <a:ea typeface="ＭＳ Ｐゴシック" pitchFamily="-106" charset="-128"/>
                <a:cs typeface="ＭＳ Ｐゴシック" pitchFamily="-106" charset="-128"/>
              </a:rPr>
              <a:t>2) Les IUT </a:t>
            </a:r>
            <a:endParaRPr lang="fr-FR" b="1" smtClean="0">
              <a:ea typeface="ＭＳ Ｐゴシック" pitchFamily="-106" charset="-128"/>
              <a:cs typeface="ＭＳ Ｐゴシック" pitchFamily="-106" charset="-128"/>
            </a:endParaRPr>
          </a:p>
        </p:txBody>
      </p:sp>
      <p:pic>
        <p:nvPicPr>
          <p:cNvPr id="43011" name="Picture 3" descr="700px-Enseign-sup-Fr-2008.PNG                                  000690C7Disque                         87E6BC7E:"/>
          <p:cNvPicPr>
            <a:picLocks noChangeAspect="1" noChangeArrowheads="1"/>
          </p:cNvPicPr>
          <p:nvPr/>
        </p:nvPicPr>
        <p:blipFill>
          <a:blip r:embed="rId2"/>
          <a:srcRect/>
          <a:stretch>
            <a:fillRect/>
          </a:stretch>
        </p:blipFill>
        <p:spPr bwMode="auto">
          <a:xfrm>
            <a:off x="0" y="1555750"/>
            <a:ext cx="8229600" cy="5149850"/>
          </a:xfrm>
          <a:prstGeom prst="rect">
            <a:avLst/>
          </a:prstGeom>
          <a:noFill/>
          <a:ln w="9525">
            <a:noFill/>
            <a:miter lim="800000"/>
            <a:headEnd/>
            <a:tailEnd/>
          </a:ln>
        </p:spPr>
      </p:pic>
      <p:sp>
        <p:nvSpPr>
          <p:cNvPr id="43012" name="Rectangle 4"/>
          <p:cNvSpPr>
            <a:spLocks noChangeArrowheads="1"/>
          </p:cNvSpPr>
          <p:nvPr/>
        </p:nvSpPr>
        <p:spPr bwMode="auto">
          <a:xfrm>
            <a:off x="0" y="1447800"/>
            <a:ext cx="2362200" cy="4800600"/>
          </a:xfrm>
          <a:prstGeom prst="rect">
            <a:avLst/>
          </a:prstGeom>
          <a:solidFill>
            <a:schemeClr val="bg1"/>
          </a:solidFill>
          <a:ln w="9525">
            <a:noFill/>
            <a:miter lim="800000"/>
            <a:headEnd/>
            <a:tailEnd/>
          </a:ln>
        </p:spPr>
        <p:txBody>
          <a:bodyPr wrap="none" anchor="ctr">
            <a:prstTxWarp prst="textNoShape">
              <a:avLst/>
            </a:prstTxWarp>
          </a:bodyPr>
          <a:lstStyle/>
          <a:p>
            <a:endParaRPr lang="fr-FR"/>
          </a:p>
        </p:txBody>
      </p:sp>
      <p:sp>
        <p:nvSpPr>
          <p:cNvPr id="43013" name="Rectangle 5"/>
          <p:cNvSpPr>
            <a:spLocks noChangeArrowheads="1"/>
          </p:cNvSpPr>
          <p:nvPr/>
        </p:nvSpPr>
        <p:spPr bwMode="auto">
          <a:xfrm>
            <a:off x="3276600" y="1447800"/>
            <a:ext cx="5105400" cy="4800600"/>
          </a:xfrm>
          <a:prstGeom prst="rect">
            <a:avLst/>
          </a:prstGeom>
          <a:solidFill>
            <a:schemeClr val="bg1"/>
          </a:solidFill>
          <a:ln w="9525">
            <a:noFill/>
            <a:miter lim="800000"/>
            <a:headEnd/>
            <a:tailEnd/>
          </a:ln>
        </p:spPr>
        <p:txBody>
          <a:bodyPr wrap="none" anchor="ctr">
            <a:prstTxWarp prst="textNoShape">
              <a:avLst/>
            </a:prstTxWarp>
          </a:bodyPr>
          <a:lstStyle/>
          <a:p>
            <a:endParaRPr lang="fr-FR"/>
          </a:p>
        </p:txBody>
      </p:sp>
      <p:sp>
        <p:nvSpPr>
          <p:cNvPr id="43014" name="Rectangle 6"/>
          <p:cNvSpPr>
            <a:spLocks noChangeArrowheads="1"/>
          </p:cNvSpPr>
          <p:nvPr/>
        </p:nvSpPr>
        <p:spPr bwMode="auto">
          <a:xfrm>
            <a:off x="1600200" y="1143000"/>
            <a:ext cx="2362200" cy="4191000"/>
          </a:xfrm>
          <a:prstGeom prst="rect">
            <a:avLst/>
          </a:prstGeom>
          <a:solidFill>
            <a:schemeClr val="bg1"/>
          </a:solidFill>
          <a:ln w="9525">
            <a:noFill/>
            <a:miter lim="800000"/>
            <a:headEnd/>
            <a:tailEnd/>
          </a:ln>
        </p:spPr>
        <p:txBody>
          <a:bodyPr wrap="none" anchor="ctr">
            <a:prstTxWarp prst="textNoShape">
              <a:avLst/>
            </a:prstTxWarp>
          </a:bodyPr>
          <a:lstStyle/>
          <a:p>
            <a:endParaRPr lang="fr-FR"/>
          </a:p>
        </p:txBody>
      </p:sp>
      <p:sp>
        <p:nvSpPr>
          <p:cNvPr id="16391" name="Text Box 7"/>
          <p:cNvSpPr txBox="1">
            <a:spLocks noChangeArrowheads="1"/>
          </p:cNvSpPr>
          <p:nvPr/>
        </p:nvSpPr>
        <p:spPr bwMode="auto">
          <a:xfrm>
            <a:off x="2286000" y="381000"/>
            <a:ext cx="5791200" cy="3800475"/>
          </a:xfrm>
          <a:prstGeom prst="rect">
            <a:avLst/>
          </a:prstGeom>
          <a:solidFill>
            <a:srgbClr val="3514FF"/>
          </a:solidFill>
          <a:ln w="9525">
            <a:noFill/>
            <a:miter lim="800000"/>
            <a:headEnd/>
            <a:tailEnd/>
          </a:ln>
        </p:spPr>
        <p:txBody>
          <a:bodyPr>
            <a:prstTxWarp prst="textNoShape">
              <a:avLst/>
            </a:prstTxWarp>
            <a:spAutoFit/>
          </a:bodyPr>
          <a:lstStyle/>
          <a:p>
            <a:pPr>
              <a:spcBef>
                <a:spcPts val="500"/>
              </a:spcBef>
              <a:spcAft>
                <a:spcPts val="500"/>
              </a:spcAft>
            </a:pPr>
            <a:r>
              <a:rPr lang="fr-FR">
                <a:solidFill>
                  <a:srgbClr val="D7D7D7"/>
                </a:solidFill>
              </a:rPr>
              <a:t>L'entrée en IUT se fait sur dossier après bac . =&gt; dure 2 ans. </a:t>
            </a:r>
          </a:p>
          <a:p>
            <a:pPr>
              <a:spcBef>
                <a:spcPts val="500"/>
              </a:spcBef>
              <a:spcAft>
                <a:spcPts val="500"/>
              </a:spcAft>
              <a:buFont typeface="Symbol" pitchFamily="-106" charset="2"/>
              <a:buChar char=""/>
            </a:pPr>
            <a:r>
              <a:rPr lang="fr-FR">
                <a:solidFill>
                  <a:srgbClr val="D7D7D7"/>
                </a:solidFill>
              </a:rPr>
              <a:t>des cours et des (TD) (TP) des projets tutorés, stages en entreprise. </a:t>
            </a:r>
          </a:p>
          <a:p>
            <a:pPr>
              <a:spcBef>
                <a:spcPts val="500"/>
              </a:spcBef>
              <a:spcAft>
                <a:spcPts val="500"/>
              </a:spcAft>
              <a:buFont typeface="Symbol" pitchFamily="-106" charset="2"/>
              <a:buChar char=""/>
            </a:pPr>
            <a:r>
              <a:rPr lang="fr-FR">
                <a:solidFill>
                  <a:srgbClr val="D7D7D7"/>
                </a:solidFill>
              </a:rPr>
              <a:t>diplôme de l'espace européen (crédits ECTS 120) menant au grade de licence.</a:t>
            </a:r>
          </a:p>
          <a:p>
            <a:pPr>
              <a:spcBef>
                <a:spcPts val="500"/>
              </a:spcBef>
              <a:spcAft>
                <a:spcPts val="500"/>
              </a:spcAft>
              <a:buFont typeface="Symbol" pitchFamily="-106" charset="2"/>
              <a:buChar char=""/>
            </a:pPr>
            <a:r>
              <a:rPr lang="fr-FR">
                <a:solidFill>
                  <a:srgbClr val="D7D7D7"/>
                </a:solidFill>
              </a:rPr>
              <a:t> Selon un sondage fait auprès des entrepreneurs, les IUT préparent le mieux les étudiants à la vie professionnelle.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blinds(vertical)">
                                      <p:cBhvr>
                                        <p:cTn id="7" dur="500"/>
                                        <p:tgtEl>
                                          <p:spTgt spid="16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animBg="1" autoUpdateAnimBg="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52400" y="-152400"/>
            <a:ext cx="7772400" cy="1143000"/>
          </a:xfrm>
        </p:spPr>
        <p:txBody>
          <a:bodyPr/>
          <a:lstStyle/>
          <a:p>
            <a:pPr algn="l" eaLnBrk="1" hangingPunct="1"/>
            <a:r>
              <a:rPr lang="fr-FR" sz="2400" b="1" i="1">
                <a:ea typeface="ＭＳ Ｐゴシック" pitchFamily="-106" charset="-128"/>
                <a:cs typeface="ＭＳ Ｐゴシック" pitchFamily="-106" charset="-128"/>
              </a:rPr>
              <a:t>c) Grandes écoles</a:t>
            </a:r>
            <a:endParaRPr lang="fr-FR" b="1" i="1">
              <a:ea typeface="ＭＳ Ｐゴシック" pitchFamily="-106" charset="-128"/>
              <a:cs typeface="ＭＳ Ｐゴシック" pitchFamily="-106" charset="-128"/>
            </a:endParaRPr>
          </a:p>
        </p:txBody>
      </p:sp>
      <p:sp>
        <p:nvSpPr>
          <p:cNvPr id="44037" name="Rectangle 5"/>
          <p:cNvSpPr>
            <a:spLocks noChangeArrowheads="1"/>
          </p:cNvSpPr>
          <p:nvPr/>
        </p:nvSpPr>
        <p:spPr bwMode="auto">
          <a:xfrm>
            <a:off x="457200" y="4953000"/>
            <a:ext cx="990600" cy="1447800"/>
          </a:xfrm>
          <a:prstGeom prst="rect">
            <a:avLst/>
          </a:prstGeom>
          <a:solidFill>
            <a:schemeClr val="bg1"/>
          </a:solidFill>
          <a:ln w="9525">
            <a:noFill/>
            <a:miter lim="800000"/>
            <a:headEnd/>
            <a:tailEnd/>
          </a:ln>
        </p:spPr>
        <p:txBody>
          <a:bodyPr wrap="none" anchor="ctr">
            <a:prstTxWarp prst="textNoShape">
              <a:avLst/>
            </a:prstTxWarp>
          </a:bodyPr>
          <a:lstStyle/>
          <a:p>
            <a:endParaRPr lang="fr-FR"/>
          </a:p>
        </p:txBody>
      </p:sp>
      <p:cxnSp>
        <p:nvCxnSpPr>
          <p:cNvPr id="44039" name="AutoShape 9"/>
          <p:cNvCxnSpPr>
            <a:cxnSpLocks noChangeShapeType="1"/>
          </p:cNvCxnSpPr>
          <p:nvPr/>
        </p:nvCxnSpPr>
        <p:spPr bwMode="auto">
          <a:xfrm>
            <a:off x="0" y="3997325"/>
            <a:ext cx="0" cy="0"/>
          </a:xfrm>
          <a:prstGeom prst="straightConnector1">
            <a:avLst/>
          </a:prstGeom>
          <a:noFill/>
          <a:ln w="9525">
            <a:solidFill>
              <a:schemeClr val="tx1"/>
            </a:solidFill>
            <a:round/>
            <a:headEnd/>
            <a:tailEnd/>
          </a:ln>
        </p:spPr>
      </p:cxnSp>
      <p:sp>
        <p:nvSpPr>
          <p:cNvPr id="18443" name="AutoShape 11"/>
          <p:cNvSpPr>
            <a:spLocks/>
          </p:cNvSpPr>
          <p:nvPr/>
        </p:nvSpPr>
        <p:spPr bwMode="auto">
          <a:xfrm>
            <a:off x="2971800" y="2590800"/>
            <a:ext cx="6172200" cy="2569935"/>
          </a:xfrm>
          <a:prstGeom prst="borderCallout1">
            <a:avLst>
              <a:gd name="adj1" fmla="val 4301"/>
              <a:gd name="adj2" fmla="val -894"/>
              <a:gd name="adj3" fmla="val 10462"/>
              <a:gd name="adj4" fmla="val 1372"/>
            </a:avLst>
          </a:prstGeom>
          <a:solidFill>
            <a:srgbClr val="660066"/>
          </a:solidFill>
          <a:ln w="9525">
            <a:solidFill>
              <a:schemeClr val="tx1"/>
            </a:solidFill>
            <a:miter lim="800000"/>
            <a:headEnd type="arrow" w="med" len="med"/>
            <a:tailEnd/>
          </a:ln>
        </p:spPr>
        <p:txBody>
          <a:bodyPr wrap="square">
            <a:prstTxWarp prst="textNoShape">
              <a:avLst/>
            </a:prstTxWarp>
            <a:spAutoFit/>
          </a:bodyPr>
          <a:lstStyle/>
          <a:p>
            <a:r>
              <a:rPr lang="fr-FR" sz="2300" dirty="0">
                <a:solidFill>
                  <a:schemeClr val="bg1"/>
                </a:solidFill>
              </a:rPr>
              <a:t>sur </a:t>
            </a:r>
            <a:r>
              <a:rPr lang="fr-FR" sz="2300" dirty="0" err="1">
                <a:solidFill>
                  <a:schemeClr val="bg1"/>
                </a:solidFill>
              </a:rPr>
              <a:t>dossier+concours+entretien</a:t>
            </a:r>
            <a:r>
              <a:rPr lang="fr-FR" sz="2300" dirty="0">
                <a:solidFill>
                  <a:schemeClr val="bg1"/>
                </a:solidFill>
              </a:rPr>
              <a:t>; au niveau BAC ou BAC+2 parmi les élèves des classes préparatoires aux grandes écoles. </a:t>
            </a:r>
          </a:p>
          <a:p>
            <a:r>
              <a:rPr lang="fr-FR" sz="2300" dirty="0">
                <a:solidFill>
                  <a:schemeClr val="bg1"/>
                </a:solidFill>
              </a:rPr>
              <a:t>38</a:t>
            </a:r>
            <a:r>
              <a:rPr lang="fr-FR" sz="2300" dirty="0">
                <a:solidFill>
                  <a:schemeClr val="bg1"/>
                </a:solidFill>
                <a:latin typeface="MS Mincho" charset="-128"/>
                <a:ea typeface="MS Mincho" charset="-128"/>
                <a:cs typeface="MS Mincho" charset="-128"/>
              </a:rPr>
              <a:t> </a:t>
            </a:r>
            <a:r>
              <a:rPr lang="fr-FR" sz="2300" dirty="0">
                <a:solidFill>
                  <a:schemeClr val="bg1"/>
                </a:solidFill>
                <a:ea typeface="MS Mincho" charset="-128"/>
                <a:cs typeface="MS Mincho" charset="-128"/>
              </a:rPr>
              <a:t>000 étudiants entrent en classe préparatoire par an, 28</a:t>
            </a:r>
            <a:r>
              <a:rPr lang="fr-FR" sz="2300" dirty="0">
                <a:solidFill>
                  <a:schemeClr val="bg1"/>
                </a:solidFill>
                <a:latin typeface="MS Mincho" charset="-128"/>
                <a:ea typeface="MS Mincho" charset="-128"/>
                <a:cs typeface="MS Mincho" charset="-128"/>
              </a:rPr>
              <a:t> </a:t>
            </a:r>
            <a:r>
              <a:rPr lang="fr-FR" sz="2300" dirty="0">
                <a:solidFill>
                  <a:schemeClr val="bg1"/>
                </a:solidFill>
                <a:ea typeface="MS Mincho" charset="-128"/>
                <a:cs typeface="MS Mincho" charset="-128"/>
              </a:rPr>
              <a:t>000 sont admis dans une école, 2 000 rejoignent une école </a:t>
            </a:r>
            <a:r>
              <a:rPr lang="fr-FR" sz="2300" dirty="0" err="1">
                <a:solidFill>
                  <a:schemeClr val="bg1"/>
                </a:solidFill>
                <a:ea typeface="MS Mincho" charset="-128"/>
                <a:cs typeface="MS Mincho" charset="-128"/>
              </a:rPr>
              <a:t>post-bac</a:t>
            </a:r>
            <a:r>
              <a:rPr lang="fr-FR" sz="2300" dirty="0">
                <a:solidFill>
                  <a:schemeClr val="bg1"/>
                </a:solidFill>
                <a:ea typeface="MS Mincho" charset="-128"/>
                <a:cs typeface="MS Mincho" charset="-128"/>
              </a:rPr>
              <a:t>, 7 200 rejoignent l'université dont 5</a:t>
            </a:r>
            <a:r>
              <a:rPr lang="fr-FR" sz="2300" dirty="0">
                <a:solidFill>
                  <a:schemeClr val="bg1"/>
                </a:solidFill>
                <a:latin typeface="MS Mincho" charset="-128"/>
                <a:ea typeface="MS Mincho" charset="-128"/>
                <a:cs typeface="MS Mincho" charset="-128"/>
              </a:rPr>
              <a:t> </a:t>
            </a:r>
            <a:r>
              <a:rPr lang="fr-FR" sz="2300" dirty="0">
                <a:solidFill>
                  <a:schemeClr val="bg1"/>
                </a:solidFill>
                <a:ea typeface="MS Mincho" charset="-128"/>
                <a:cs typeface="MS Mincho" charset="-128"/>
              </a:rPr>
              <a:t>600 en licence et 1 600 en IUT</a:t>
            </a:r>
          </a:p>
        </p:txBody>
      </p:sp>
      <p:sp>
        <p:nvSpPr>
          <p:cNvPr id="18446" name="Rectangle 14"/>
          <p:cNvSpPr>
            <a:spLocks noChangeArrowheads="1"/>
          </p:cNvSpPr>
          <p:nvPr/>
        </p:nvSpPr>
        <p:spPr bwMode="auto">
          <a:xfrm>
            <a:off x="2971800" y="5105400"/>
            <a:ext cx="6172200" cy="1785104"/>
          </a:xfrm>
          <a:prstGeom prst="rect">
            <a:avLst/>
          </a:prstGeom>
          <a:solidFill>
            <a:srgbClr val="660066"/>
          </a:solidFill>
          <a:ln w="9525">
            <a:noFill/>
            <a:miter lim="800000"/>
            <a:headEnd/>
            <a:tailEnd/>
          </a:ln>
        </p:spPr>
        <p:txBody>
          <a:bodyPr wrap="square">
            <a:prstTxWarp prst="textNoShape">
              <a:avLst/>
            </a:prstTxWarp>
            <a:spAutoFit/>
          </a:bodyPr>
          <a:lstStyle/>
          <a:p>
            <a:r>
              <a:rPr lang="fr-FR" sz="2200" dirty="0">
                <a:solidFill>
                  <a:srgbClr val="FFFFFF"/>
                </a:solidFill>
              </a:rPr>
              <a:t>1</a:t>
            </a:r>
            <a:r>
              <a:rPr lang="fr-FR" sz="2200" baseline="30000" dirty="0">
                <a:solidFill>
                  <a:srgbClr val="FFFFFF"/>
                </a:solidFill>
              </a:rPr>
              <a:t>ères</a:t>
            </a:r>
            <a:r>
              <a:rPr lang="fr-FR" sz="2200" dirty="0">
                <a:solidFill>
                  <a:srgbClr val="FFFFFF"/>
                </a:solidFill>
              </a:rPr>
              <a:t> grandes écoles nées au milieu du 18</a:t>
            </a:r>
            <a:r>
              <a:rPr lang="fr-FR" sz="2200" baseline="30000" dirty="0">
                <a:solidFill>
                  <a:srgbClr val="FFFFFF"/>
                </a:solidFill>
              </a:rPr>
              <a:t>e</a:t>
            </a:r>
            <a:r>
              <a:rPr lang="fr-FR" sz="2200" dirty="0">
                <a:solidFill>
                  <a:srgbClr val="FFFFFF"/>
                </a:solidFill>
              </a:rPr>
              <a:t> siècle pour fournir cadres à l</a:t>
            </a:r>
            <a:r>
              <a:rPr lang="ja-JP" altLang="fr-FR" sz="2200" dirty="0">
                <a:solidFill>
                  <a:srgbClr val="FFFFFF"/>
                </a:solidFill>
              </a:rPr>
              <a:t>’</a:t>
            </a:r>
            <a:r>
              <a:rPr lang="fr-FR" altLang="ja-JP" sz="2200" dirty="0">
                <a:solidFill>
                  <a:srgbClr val="FFFFFF"/>
                </a:solidFill>
              </a:rPr>
              <a:t>État PUIS grandes écoles commerciales, de petites tailles et moins portées vers la recherche que les universités. Peu d'ouverture sociale</a:t>
            </a:r>
            <a:endParaRPr lang="fr-FR" sz="2200" dirty="0">
              <a:solidFill>
                <a:srgbClr val="FFFFFF"/>
              </a:solidFill>
            </a:endParaRPr>
          </a:p>
        </p:txBody>
      </p:sp>
      <p:sp>
        <p:nvSpPr>
          <p:cNvPr id="18451" name="Text Box 19"/>
          <p:cNvSpPr txBox="1">
            <a:spLocks noChangeArrowheads="1"/>
          </p:cNvSpPr>
          <p:nvPr/>
        </p:nvSpPr>
        <p:spPr bwMode="auto">
          <a:xfrm>
            <a:off x="0" y="685800"/>
            <a:ext cx="2667000" cy="457200"/>
          </a:xfrm>
          <a:prstGeom prst="rect">
            <a:avLst/>
          </a:prstGeom>
          <a:solidFill>
            <a:schemeClr val="accent1">
              <a:lumMod val="75000"/>
            </a:schemeClr>
          </a:solidFill>
          <a:ln w="9525">
            <a:noFill/>
            <a:miter lim="800000"/>
            <a:headEnd/>
            <a:tailEnd/>
          </a:ln>
        </p:spPr>
        <p:txBody>
          <a:bodyPr wrap="square">
            <a:prstTxWarp prst="textNoShape">
              <a:avLst/>
            </a:prstTxWarp>
            <a:spAutoFit/>
          </a:bodyPr>
          <a:lstStyle/>
          <a:p>
            <a:pPr>
              <a:spcBef>
                <a:spcPct val="50000"/>
              </a:spcBef>
            </a:pPr>
            <a:r>
              <a:rPr lang="fr-FR">
                <a:solidFill>
                  <a:srgbClr val="FFFFFF"/>
                </a:solidFill>
              </a:rPr>
              <a:t>éco: HEC ESSEC</a:t>
            </a:r>
          </a:p>
        </p:txBody>
      </p:sp>
      <p:pic>
        <p:nvPicPr>
          <p:cNvPr id="17" name="Image 16" descr="prépa.tiff"/>
          <p:cNvPicPr>
            <a:picLocks noChangeAspect="1"/>
          </p:cNvPicPr>
          <p:nvPr/>
        </p:nvPicPr>
        <p:blipFill>
          <a:blip r:embed="rId2"/>
          <a:stretch>
            <a:fillRect/>
          </a:stretch>
        </p:blipFill>
        <p:spPr>
          <a:xfrm>
            <a:off x="0" y="1879600"/>
            <a:ext cx="2298700" cy="4978400"/>
          </a:xfrm>
          <a:prstGeom prst="rect">
            <a:avLst/>
          </a:prstGeom>
        </p:spPr>
      </p:pic>
      <p:sp>
        <p:nvSpPr>
          <p:cNvPr id="18" name="Text Box 17"/>
          <p:cNvSpPr txBox="1">
            <a:spLocks noChangeArrowheads="1"/>
          </p:cNvSpPr>
          <p:nvPr/>
        </p:nvSpPr>
        <p:spPr bwMode="auto">
          <a:xfrm>
            <a:off x="0" y="1371600"/>
            <a:ext cx="4648200" cy="457200"/>
          </a:xfrm>
          <a:prstGeom prst="rect">
            <a:avLst/>
          </a:prstGeom>
          <a:solidFill>
            <a:srgbClr val="3BABDC"/>
          </a:solidFill>
          <a:ln w="9525">
            <a:noFill/>
            <a:miter lim="800000"/>
            <a:headEnd/>
            <a:tailEnd/>
          </a:ln>
        </p:spPr>
        <p:txBody>
          <a:bodyPr>
            <a:prstTxWarp prst="textNoShape">
              <a:avLst/>
            </a:prstTxWarp>
            <a:spAutoFit/>
          </a:bodyPr>
          <a:lstStyle/>
          <a:p>
            <a:pPr>
              <a:spcBef>
                <a:spcPct val="50000"/>
              </a:spcBef>
            </a:pPr>
            <a:r>
              <a:rPr lang="fr-FR" dirty="0">
                <a:solidFill>
                  <a:srgbClr val="FFFFFF"/>
                </a:solidFill>
              </a:rPr>
              <a:t>Sciences: polytechnique les mines</a:t>
            </a:r>
          </a:p>
        </p:txBody>
      </p:sp>
      <p:sp>
        <p:nvSpPr>
          <p:cNvPr id="19" name="Text Box 22"/>
          <p:cNvSpPr txBox="1">
            <a:spLocks noChangeArrowheads="1"/>
          </p:cNvSpPr>
          <p:nvPr/>
        </p:nvSpPr>
        <p:spPr bwMode="auto">
          <a:xfrm>
            <a:off x="1905000" y="2057400"/>
            <a:ext cx="4648200" cy="457200"/>
          </a:xfrm>
          <a:prstGeom prst="rect">
            <a:avLst/>
          </a:prstGeom>
          <a:solidFill>
            <a:srgbClr val="BF9C27"/>
          </a:solidFill>
          <a:ln w="9525">
            <a:noFill/>
            <a:miter lim="800000"/>
            <a:headEnd/>
            <a:tailEnd/>
          </a:ln>
        </p:spPr>
        <p:txBody>
          <a:bodyPr>
            <a:prstTxWarp prst="textNoShape">
              <a:avLst/>
            </a:prstTxWarp>
            <a:spAutoFit/>
          </a:bodyPr>
          <a:lstStyle/>
          <a:p>
            <a:pPr>
              <a:spcBef>
                <a:spcPct val="50000"/>
              </a:spcBef>
            </a:pPr>
            <a:r>
              <a:rPr lang="fr-FR" dirty="0">
                <a:solidFill>
                  <a:srgbClr val="FFFFFF"/>
                </a:solidFill>
              </a:rPr>
              <a:t>Lettres: Science po ENA, Normale</a:t>
            </a:r>
          </a:p>
        </p:txBody>
      </p:sp>
      <p:sp>
        <p:nvSpPr>
          <p:cNvPr id="11" name="Text Box 19"/>
          <p:cNvSpPr txBox="1">
            <a:spLocks noChangeArrowheads="1"/>
          </p:cNvSpPr>
          <p:nvPr/>
        </p:nvSpPr>
        <p:spPr bwMode="auto">
          <a:xfrm>
            <a:off x="5105400" y="457200"/>
            <a:ext cx="2667000" cy="1200328"/>
          </a:xfrm>
          <a:prstGeom prst="rect">
            <a:avLst/>
          </a:prstGeom>
          <a:gradFill flip="none" rotWithShape="1">
            <a:gsLst>
              <a:gs pos="0">
                <a:schemeClr val="accent1">
                  <a:lumMod val="75000"/>
                </a:schemeClr>
              </a:gs>
              <a:gs pos="100000">
                <a:srgbClr val="FFFFFF"/>
              </a:gs>
              <a:gs pos="50000">
                <a:srgbClr val="F6B33D"/>
              </a:gs>
              <a:gs pos="75000">
                <a:srgbClr val="BABC26"/>
              </a:gs>
            </a:gsLst>
            <a:path path="rect">
              <a:fillToRect l="100000" t="100000"/>
            </a:path>
            <a:tileRect r="-100000" b="-100000"/>
          </a:gradFill>
          <a:ln w="9525">
            <a:noFill/>
            <a:miter lim="800000"/>
            <a:headEnd/>
            <a:tailEnd/>
          </a:ln>
        </p:spPr>
        <p:txBody>
          <a:bodyPr wrap="square">
            <a:prstTxWarp prst="textNoShape">
              <a:avLst/>
            </a:prstTxWarp>
            <a:spAutoFit/>
          </a:bodyPr>
          <a:lstStyle/>
          <a:p>
            <a:pPr algn="ctr">
              <a:spcBef>
                <a:spcPct val="50000"/>
              </a:spcBef>
            </a:pPr>
            <a:r>
              <a:rPr lang="fr-FR" b="1" dirty="0" smtClean="0"/>
              <a:t>concerne 3% d’enfant d’ouvrier ou défavorisé</a:t>
            </a:r>
            <a:endParaRPr lang="fr-FR"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8443"/>
                                        </p:tgtEl>
                                        <p:attrNameLst>
                                          <p:attrName>style.visibility</p:attrName>
                                        </p:attrNameLst>
                                      </p:cBhvr>
                                      <p:to>
                                        <p:strVal val="visible"/>
                                      </p:to>
                                    </p:set>
                                    <p:animEffect transition="in" filter="randombar(vertical)">
                                      <p:cBhvr>
                                        <p:cTn id="7" dur="500"/>
                                        <p:tgtEl>
                                          <p:spTgt spid="184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18446"/>
                                        </p:tgtEl>
                                        <p:attrNameLst>
                                          <p:attrName>style.visibility</p:attrName>
                                        </p:attrNameLst>
                                      </p:cBhvr>
                                      <p:to>
                                        <p:strVal val="visible"/>
                                      </p:to>
                                    </p:set>
                                    <p:animEffect transition="in" filter="randombar(vertical)">
                                      <p:cBhvr>
                                        <p:cTn id="12" dur="500"/>
                                        <p:tgtEl>
                                          <p:spTgt spid="184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8451"/>
                                        </p:tgtEl>
                                        <p:attrNameLst>
                                          <p:attrName>style.visibility</p:attrName>
                                        </p:attrNameLst>
                                      </p:cBhvr>
                                      <p:to>
                                        <p:strVal val="visible"/>
                                      </p:to>
                                    </p:set>
                                    <p:animEffect transition="in" filter="checkerboard(across)">
                                      <p:cBhvr>
                                        <p:cTn id="17" dur="500"/>
                                        <p:tgtEl>
                                          <p:spTgt spid="1845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heckerboard(across)">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5"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heckerboard(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heckerboard(across)">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3" grpId="0" animBg="1" autoUpdateAnimBg="0"/>
      <p:bldP spid="18446" grpId="0" animBg="1" autoUpdateAnimBg="0"/>
      <p:bldP spid="18451" grpId="0" animBg="1" autoUpdateAnimBg="0"/>
      <p:bldP spid="18" grpId="0" animBg="1" autoUpdateAnimBg="0"/>
      <p:bldP spid="19" grpId="0" animBg="1" autoUpdateAnimBg="0"/>
      <p:bldP spid="11" grpId="0" animBg="1" autoUpdateAnimBg="0"/>
      <p:bldP spid="11" grpId="1" animBg="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76200"/>
            <a:ext cx="7772400" cy="1143000"/>
          </a:xfrm>
        </p:spPr>
        <p:txBody>
          <a:bodyPr/>
          <a:lstStyle/>
          <a:p>
            <a:r>
              <a:rPr lang="fr-FR" dirty="0" smtClean="0"/>
              <a:t>D) Les débats actuels</a:t>
            </a:r>
            <a:br>
              <a:rPr lang="fr-FR" dirty="0" smtClean="0"/>
            </a:br>
            <a:endParaRPr lang="fr-FR" dirty="0"/>
          </a:p>
        </p:txBody>
      </p:sp>
      <p:sp>
        <p:nvSpPr>
          <p:cNvPr id="4" name="ZoneTexte 3"/>
          <p:cNvSpPr txBox="1"/>
          <p:nvPr/>
        </p:nvSpPr>
        <p:spPr>
          <a:xfrm>
            <a:off x="381000" y="686812"/>
            <a:ext cx="8610600" cy="3046988"/>
          </a:xfrm>
          <a:prstGeom prst="rect">
            <a:avLst/>
          </a:prstGeom>
          <a:noFill/>
        </p:spPr>
        <p:txBody>
          <a:bodyPr wrap="square" rtlCol="0">
            <a:spAutoFit/>
          </a:bodyPr>
          <a:lstStyle/>
          <a:p>
            <a:r>
              <a:rPr lang="fr-FR" b="1" dirty="0" smtClean="0"/>
              <a:t>« L’ascenseur social est cassé. » </a:t>
            </a:r>
            <a:endParaRPr lang="fr-FR" dirty="0" smtClean="0"/>
          </a:p>
          <a:p>
            <a:r>
              <a:rPr lang="fr-FR" u="sng" dirty="0" smtClean="0"/>
              <a:t>Faux </a:t>
            </a:r>
            <a:r>
              <a:rPr lang="fr-FR" dirty="0" smtClean="0"/>
              <a:t>de plus en plus d’enfants de classe défavorisée font des études de plus en plus longue. Mais cette augmentation ralentit. En 1995 montre un enfant de parents inactifs a 25% de chance d'obtenir un baccalauréat, 50% pour un enfant d'employé et 90% pour un enfant de professeur. Un enfant d'ouvrier qualifié a 9 fois plus de chance de n'avoir aucun diplôme qu'un enfant de professeur. </a:t>
            </a:r>
          </a:p>
          <a:p>
            <a:endParaRPr lang="fr-FR" dirty="0"/>
          </a:p>
        </p:txBody>
      </p:sp>
      <p:sp>
        <p:nvSpPr>
          <p:cNvPr id="5" name="ZoneTexte 4"/>
          <p:cNvSpPr txBox="1"/>
          <p:nvPr/>
        </p:nvSpPr>
        <p:spPr>
          <a:xfrm>
            <a:off x="381000" y="3811012"/>
            <a:ext cx="8382000" cy="2677656"/>
          </a:xfrm>
          <a:prstGeom prst="rect">
            <a:avLst/>
          </a:prstGeom>
          <a:noFill/>
        </p:spPr>
        <p:txBody>
          <a:bodyPr wrap="square" rtlCol="0">
            <a:spAutoFit/>
          </a:bodyPr>
          <a:lstStyle/>
          <a:p>
            <a:r>
              <a:rPr lang="fr-FR" b="1" dirty="0" smtClean="0"/>
              <a:t>« Les diplômes ne servent plus à rien » </a:t>
            </a:r>
            <a:endParaRPr lang="fr-FR" dirty="0" smtClean="0"/>
          </a:p>
          <a:p>
            <a:r>
              <a:rPr lang="fr-FR" u="sng" dirty="0" smtClean="0"/>
              <a:t>Faux </a:t>
            </a:r>
            <a:r>
              <a:rPr lang="fr-FR" dirty="0" smtClean="0"/>
              <a:t>: jamais été confirmée par les études. </a:t>
            </a:r>
          </a:p>
          <a:p>
            <a:r>
              <a:rPr lang="fr-FR" dirty="0" smtClean="0"/>
              <a:t>Les plus formés ont les meilleurs salaires </a:t>
            </a:r>
          </a:p>
          <a:p>
            <a:r>
              <a:rPr lang="fr-FR" dirty="0" smtClean="0"/>
              <a:t>Fin dans les années 1990, le taux de chômage des diplômés est trois fois inférieur à celui des </a:t>
            </a:r>
            <a:r>
              <a:rPr lang="fr-FR" dirty="0" err="1" smtClean="0"/>
              <a:t>non-diplômés</a:t>
            </a:r>
            <a:r>
              <a:rPr lang="fr-FR" dirty="0" smtClean="0"/>
              <a:t>, la proportion d'emplois précaires augmente de 20% pour les diplômés et de 60% pour les </a:t>
            </a:r>
            <a:r>
              <a:rPr lang="fr-FR" dirty="0" err="1" smtClean="0"/>
              <a:t>non-diplômés</a:t>
            </a:r>
            <a:r>
              <a:rPr lang="fr-FR" dirty="0" smtClean="0"/>
              <a:t>.</a:t>
            </a:r>
            <a:endParaRPr lang="fr-F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ZoneTexte 2"/>
          <p:cNvSpPr txBox="1"/>
          <p:nvPr/>
        </p:nvSpPr>
        <p:spPr>
          <a:xfrm>
            <a:off x="228600" y="604421"/>
            <a:ext cx="8686800" cy="4524315"/>
          </a:xfrm>
          <a:prstGeom prst="rect">
            <a:avLst/>
          </a:prstGeom>
          <a:noFill/>
        </p:spPr>
        <p:txBody>
          <a:bodyPr wrap="square" rtlCol="0">
            <a:spAutoFit/>
          </a:bodyPr>
          <a:lstStyle/>
          <a:p>
            <a:r>
              <a:rPr lang="fr-FR" b="1" dirty="0" smtClean="0"/>
              <a:t>« Supprimons la carte scolaire. »</a:t>
            </a:r>
            <a:endParaRPr lang="fr-FR" dirty="0" smtClean="0"/>
          </a:p>
          <a:p>
            <a:r>
              <a:rPr lang="fr-FR" dirty="0"/>
              <a:t>L</a:t>
            </a:r>
            <a:r>
              <a:rPr lang="fr-FR" dirty="0" smtClean="0"/>
              <a:t>'assouplissement de la carte scolaire renforce les inégalités sociales à l'école, puisque ce sont les élèves des catégories sociales hautes sont favorisés par cette mesure : leurs parents sont mieux informés.</a:t>
            </a:r>
          </a:p>
          <a:p>
            <a:endParaRPr lang="fr-FR" b="1" dirty="0" smtClean="0"/>
          </a:p>
          <a:p>
            <a:r>
              <a:rPr lang="fr-FR" b="1" dirty="0" smtClean="0"/>
              <a:t>« les enfants ne savent plus lire ou écrire »</a:t>
            </a:r>
            <a:endParaRPr lang="fr-FR" dirty="0" smtClean="0"/>
          </a:p>
          <a:p>
            <a:r>
              <a:rPr lang="fr-FR" u="sng" dirty="0" smtClean="0"/>
              <a:t>Vrai</a:t>
            </a:r>
            <a:r>
              <a:rPr lang="fr-FR" dirty="0" smtClean="0"/>
              <a:t>=&gt; 4 écoliers sur dix, soit environ 300 000 élèves, sortent du CM2 avec de graves </a:t>
            </a:r>
            <a:r>
              <a:rPr lang="fr-FR" b="1" dirty="0" smtClean="0"/>
              <a:t>lacunes</a:t>
            </a:r>
            <a:r>
              <a:rPr lang="fr-FR" dirty="0" smtClean="0"/>
              <a:t> : en lecture, écriture et calcul  ».</a:t>
            </a:r>
          </a:p>
          <a:p>
            <a:r>
              <a:rPr lang="fr-FR" dirty="0" smtClean="0"/>
              <a:t>Sur les 800 000 élèves d'une classe d'âge, 150 000 quittent l'enseignement primaire sans formation scolaire.</a:t>
            </a:r>
          </a:p>
          <a:p>
            <a:r>
              <a:rPr lang="fr-FR" u="sng" dirty="0" smtClean="0"/>
              <a:t>Faux</a:t>
            </a:r>
            <a:r>
              <a:rPr lang="fr-FR" dirty="0" smtClean="0"/>
              <a:t>=&gt; plus d’élèves savent lire, écrire ou calculer que dans les années 70.   </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895600"/>
            <a:ext cx="7772400" cy="1143000"/>
          </a:xfrm>
        </p:spPr>
        <p:txBody>
          <a:bodyPr/>
          <a:lstStyle/>
          <a:p>
            <a:pPr algn="l"/>
            <a:r>
              <a:rPr lang="fr-FR" sz="2400" dirty="0" smtClean="0"/>
              <a:t/>
            </a:r>
            <a:br>
              <a:rPr lang="fr-FR" sz="2400" dirty="0" smtClean="0"/>
            </a:br>
            <a:r>
              <a:rPr lang="fr-FR" sz="2800" dirty="0" smtClean="0"/>
              <a:t/>
            </a:r>
            <a:br>
              <a:rPr lang="fr-FR" sz="2800" dirty="0" smtClean="0"/>
            </a:br>
            <a:r>
              <a:rPr lang="fr-FR" sz="2800" b="1" dirty="0" smtClean="0"/>
              <a:t>« les élèves travaillent trop »</a:t>
            </a:r>
            <a:r>
              <a:rPr lang="fr-FR" sz="2800" dirty="0" smtClean="0"/>
              <a:t/>
            </a:r>
            <a:br>
              <a:rPr lang="fr-FR" sz="2800" dirty="0" smtClean="0"/>
            </a:br>
            <a:r>
              <a:rPr lang="fr-FR" sz="2800" u="sng" dirty="0" smtClean="0"/>
              <a:t>VRAI </a:t>
            </a:r>
            <a:r>
              <a:rPr lang="fr-FR" sz="2800" dirty="0" smtClean="0"/>
              <a:t>: en primaire, 24 heures de classe ,e n collège, les élèves ont 25 à 28 heures de cours, et en lycée environ 30 à 40.</a:t>
            </a:r>
            <a:br>
              <a:rPr lang="fr-FR" sz="2800" dirty="0" smtClean="0"/>
            </a:br>
            <a:r>
              <a:rPr lang="fr-FR" sz="2800" dirty="0" smtClean="0"/>
              <a:t/>
            </a:r>
            <a:br>
              <a:rPr lang="fr-FR" sz="2800" dirty="0" smtClean="0"/>
            </a:br>
            <a:r>
              <a:rPr lang="fr-FR" sz="2800" dirty="0" smtClean="0"/>
              <a:t/>
            </a:r>
            <a:br>
              <a:rPr lang="fr-FR" sz="2800" dirty="0" smtClean="0"/>
            </a:br>
            <a:r>
              <a:rPr lang="fr-FR" sz="2800" dirty="0" smtClean="0"/>
              <a:t/>
            </a:r>
            <a:br>
              <a:rPr lang="fr-FR" sz="2800" dirty="0" smtClean="0"/>
            </a:br>
            <a:r>
              <a:rPr lang="fr-FR" sz="2800" dirty="0" smtClean="0"/>
              <a:t>« </a:t>
            </a:r>
            <a:r>
              <a:rPr lang="fr-FR" sz="2800" b="1" dirty="0" smtClean="0"/>
              <a:t>les Z</a:t>
            </a:r>
            <a:r>
              <a:rPr lang="fr-FR" sz="2800" b="1" baseline="-25000" dirty="0" smtClean="0"/>
              <a:t>ones</a:t>
            </a:r>
            <a:r>
              <a:rPr lang="fr-FR" sz="2800" b="1" dirty="0" smtClean="0"/>
              <a:t> </a:t>
            </a:r>
            <a:r>
              <a:rPr lang="fr-FR" sz="2800" b="1" baseline="-25000" dirty="0" smtClean="0"/>
              <a:t>d’</a:t>
            </a:r>
            <a:r>
              <a:rPr lang="fr-FR" sz="2800" b="1" dirty="0" smtClean="0"/>
              <a:t>E</a:t>
            </a:r>
            <a:r>
              <a:rPr lang="fr-FR" sz="2800" b="1" baseline="-25000" dirty="0" smtClean="0"/>
              <a:t>ducation</a:t>
            </a:r>
            <a:r>
              <a:rPr lang="fr-FR" sz="2800" b="1" dirty="0" smtClean="0"/>
              <a:t> P</a:t>
            </a:r>
            <a:r>
              <a:rPr lang="fr-FR" sz="2800" b="1" baseline="-25000" dirty="0" smtClean="0"/>
              <a:t>rioritaires</a:t>
            </a:r>
            <a:r>
              <a:rPr lang="fr-FR" sz="2800" b="1" dirty="0" smtClean="0"/>
              <a:t> ont les moyens » </a:t>
            </a:r>
            <a:r>
              <a:rPr lang="fr-FR" sz="2400" dirty="0" smtClean="0"/>
              <a:t/>
            </a:r>
            <a:br>
              <a:rPr lang="fr-FR" sz="2400" dirty="0" smtClean="0"/>
            </a:br>
            <a:r>
              <a:rPr lang="fr-FR" sz="2400" u="sng" dirty="0" smtClean="0"/>
              <a:t>Faux</a:t>
            </a:r>
            <a:r>
              <a:rPr lang="fr-FR" sz="2400" dirty="0" smtClean="0"/>
              <a:t> : les écoles collèges les plus riches sont situés en centre-ville que ceux implantés en zones défavorisées. Les collèges situés en </a:t>
            </a:r>
            <a:r>
              <a:rPr lang="fr-FR" sz="2400" dirty="0" smtClean="0">
                <a:hlinkClick r:id="rId2"/>
              </a:rPr>
              <a:t>ZEP</a:t>
            </a:r>
            <a:r>
              <a:rPr lang="fr-FR" sz="2400" dirty="0" smtClean="0"/>
              <a:t> ont 17% de moins de budget que les collèges en centre ville.</a:t>
            </a:r>
            <a:br>
              <a:rPr lang="fr-FR" sz="2400" dirty="0" smtClean="0"/>
            </a:br>
            <a:r>
              <a:rPr lang="fr-FR" sz="2400" dirty="0" smtClean="0"/>
              <a:t/>
            </a:r>
            <a:br>
              <a:rPr lang="fr-FR" sz="2400" dirty="0" smtClean="0"/>
            </a:br>
            <a:endParaRPr lang="fr-FR"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76200"/>
            <a:ext cx="7772400" cy="1143000"/>
          </a:xfrm>
        </p:spPr>
        <p:txBody>
          <a:bodyPr/>
          <a:lstStyle/>
          <a:p>
            <a:pPr algn="l" eaLnBrk="1" hangingPunct="1"/>
            <a:r>
              <a:rPr lang="fr-FR" b="1">
                <a:ea typeface="ＭＳ Ｐゴシック" pitchFamily="-106" charset="-128"/>
                <a:cs typeface="ＭＳ Ｐゴシック" pitchFamily="-106" charset="-128"/>
              </a:rPr>
              <a:t>2) </a:t>
            </a:r>
            <a:r>
              <a:rPr lang="ja-JP" altLang="fr-FR" b="1">
                <a:ea typeface="ＭＳ Ｐゴシック" pitchFamily="-106" charset="-128"/>
                <a:cs typeface="ＭＳ Ｐゴシック" pitchFamily="-106" charset="-128"/>
              </a:rPr>
              <a:t>“</a:t>
            </a:r>
            <a:r>
              <a:rPr lang="fr-FR" altLang="ja-JP" b="1">
                <a:ea typeface="ＭＳ Ｐゴシック" pitchFamily="-106" charset="-128"/>
                <a:cs typeface="ＭＳ Ｐゴシック" pitchFamily="-106" charset="-128"/>
              </a:rPr>
              <a:t>primaire</a:t>
            </a:r>
            <a:r>
              <a:rPr lang="ja-JP" altLang="fr-FR" b="1">
                <a:ea typeface="ＭＳ Ｐゴシック" pitchFamily="-106" charset="-128"/>
                <a:cs typeface="ＭＳ Ｐゴシック" pitchFamily="-106" charset="-128"/>
              </a:rPr>
              <a:t>”</a:t>
            </a:r>
            <a:endParaRPr lang="fr-FR" b="1">
              <a:ea typeface="ＭＳ Ｐゴシック" pitchFamily="-106" charset="-128"/>
              <a:cs typeface="ＭＳ Ｐゴシック" pitchFamily="-106" charset="-128"/>
            </a:endParaRPr>
          </a:p>
        </p:txBody>
      </p:sp>
      <p:sp>
        <p:nvSpPr>
          <p:cNvPr id="22531" name="Rectangle 5"/>
          <p:cNvSpPr>
            <a:spLocks noChangeArrowheads="1"/>
          </p:cNvSpPr>
          <p:nvPr/>
        </p:nvSpPr>
        <p:spPr bwMode="auto">
          <a:xfrm>
            <a:off x="0" y="1219200"/>
            <a:ext cx="7620000" cy="144780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fr-FR"/>
          </a:p>
        </p:txBody>
      </p:sp>
      <p:sp>
        <p:nvSpPr>
          <p:cNvPr id="9229" name="Text Box 13"/>
          <p:cNvSpPr txBox="1">
            <a:spLocks noChangeArrowheads="1"/>
          </p:cNvSpPr>
          <p:nvPr/>
        </p:nvSpPr>
        <p:spPr bwMode="auto">
          <a:xfrm>
            <a:off x="1676400" y="1524000"/>
            <a:ext cx="5181600" cy="457200"/>
          </a:xfrm>
          <a:prstGeom prst="rect">
            <a:avLst/>
          </a:prstGeom>
          <a:solidFill>
            <a:srgbClr val="E71AB4"/>
          </a:solidFill>
          <a:ln w="9525">
            <a:noFill/>
            <a:miter lim="800000"/>
            <a:headEnd/>
            <a:tailEnd/>
          </a:ln>
        </p:spPr>
        <p:txBody>
          <a:bodyPr>
            <a:prstTxWarp prst="textNoShape">
              <a:avLst/>
            </a:prstTxWarp>
            <a:spAutoFit/>
          </a:bodyPr>
          <a:lstStyle/>
          <a:p>
            <a:pPr>
              <a:spcBef>
                <a:spcPct val="50000"/>
              </a:spcBef>
            </a:pPr>
            <a:r>
              <a:rPr lang="fr-FR" dirty="0"/>
              <a:t>Un(e ) enseignant(e ) = maître /maîtresse</a:t>
            </a:r>
          </a:p>
        </p:txBody>
      </p:sp>
      <p:pic>
        <p:nvPicPr>
          <p:cNvPr id="22533" name="Image 14" descr="primaire.tiff"/>
          <p:cNvPicPr>
            <a:picLocks noChangeAspect="1"/>
          </p:cNvPicPr>
          <p:nvPr/>
        </p:nvPicPr>
        <p:blipFill>
          <a:blip r:embed="rId2"/>
          <a:srcRect/>
          <a:stretch>
            <a:fillRect/>
          </a:stretch>
        </p:blipFill>
        <p:spPr bwMode="auto">
          <a:xfrm>
            <a:off x="1149350" y="2082800"/>
            <a:ext cx="6845300" cy="3403600"/>
          </a:xfrm>
          <a:prstGeom prst="rect">
            <a:avLst/>
          </a:prstGeom>
          <a:noFill/>
          <a:ln w="9525">
            <a:noFill/>
            <a:miter lim="800000"/>
            <a:headEnd/>
            <a:tailEnd/>
          </a:ln>
        </p:spPr>
      </p:pic>
      <p:sp>
        <p:nvSpPr>
          <p:cNvPr id="16" name="Text Box 9"/>
          <p:cNvSpPr txBox="1">
            <a:spLocks noChangeArrowheads="1"/>
          </p:cNvSpPr>
          <p:nvPr/>
        </p:nvSpPr>
        <p:spPr bwMode="auto">
          <a:xfrm>
            <a:off x="1219200" y="4648200"/>
            <a:ext cx="914400" cy="457200"/>
          </a:xfrm>
          <a:prstGeom prst="rect">
            <a:avLst/>
          </a:prstGeom>
          <a:noFill/>
          <a:ln w="9525">
            <a:noFill/>
            <a:miter lim="800000"/>
            <a:headEnd/>
            <a:tailEnd/>
          </a:ln>
        </p:spPr>
        <p:txBody>
          <a:bodyPr>
            <a:prstTxWarp prst="textNoShape">
              <a:avLst/>
            </a:prstTxWarp>
            <a:spAutoFit/>
          </a:bodyPr>
          <a:lstStyle/>
          <a:p>
            <a:pPr>
              <a:spcBef>
                <a:spcPct val="50000"/>
              </a:spcBef>
            </a:pPr>
            <a:r>
              <a:rPr lang="fr-FR">
                <a:latin typeface="Marker Felt" pitchFamily="-106" charset="0"/>
              </a:rPr>
              <a:t>6 ans</a:t>
            </a:r>
          </a:p>
        </p:txBody>
      </p:sp>
      <p:sp>
        <p:nvSpPr>
          <p:cNvPr id="17" name="Text Box 10"/>
          <p:cNvSpPr txBox="1">
            <a:spLocks noChangeArrowheads="1"/>
          </p:cNvSpPr>
          <p:nvPr/>
        </p:nvSpPr>
        <p:spPr bwMode="auto">
          <a:xfrm>
            <a:off x="1143000" y="2133600"/>
            <a:ext cx="1371600" cy="457200"/>
          </a:xfrm>
          <a:prstGeom prst="rect">
            <a:avLst/>
          </a:prstGeom>
          <a:noFill/>
          <a:ln w="9525">
            <a:noFill/>
            <a:miter lim="800000"/>
            <a:headEnd/>
            <a:tailEnd/>
          </a:ln>
        </p:spPr>
        <p:txBody>
          <a:bodyPr>
            <a:prstTxWarp prst="textNoShape">
              <a:avLst/>
            </a:prstTxWarp>
            <a:spAutoFit/>
          </a:bodyPr>
          <a:lstStyle/>
          <a:p>
            <a:pPr>
              <a:spcBef>
                <a:spcPct val="50000"/>
              </a:spcBef>
            </a:pPr>
            <a:r>
              <a:rPr lang="fr-FR">
                <a:latin typeface="Marker Felt" pitchFamily="-106" charset="0"/>
              </a:rPr>
              <a:t>11 ans</a:t>
            </a:r>
          </a:p>
        </p:txBody>
      </p:sp>
      <p:sp>
        <p:nvSpPr>
          <p:cNvPr id="19" name="Text Box 11"/>
          <p:cNvSpPr txBox="1">
            <a:spLocks noChangeArrowheads="1"/>
          </p:cNvSpPr>
          <p:nvPr/>
        </p:nvSpPr>
        <p:spPr bwMode="auto">
          <a:xfrm>
            <a:off x="4876800" y="4572000"/>
            <a:ext cx="4114800" cy="830263"/>
          </a:xfrm>
          <a:prstGeom prst="rect">
            <a:avLst/>
          </a:prstGeom>
          <a:solidFill>
            <a:srgbClr val="E71AB4"/>
          </a:solidFill>
          <a:ln w="9525">
            <a:noFill/>
            <a:miter lim="800000"/>
            <a:headEnd/>
            <a:tailEnd/>
          </a:ln>
        </p:spPr>
        <p:txBody>
          <a:bodyPr>
            <a:prstTxWarp prst="textNoShape">
              <a:avLst/>
            </a:prstTxWarp>
            <a:spAutoFit/>
          </a:bodyPr>
          <a:lstStyle/>
          <a:p>
            <a:pPr>
              <a:spcBef>
                <a:spcPct val="50000"/>
              </a:spcBef>
            </a:pPr>
            <a:r>
              <a:rPr lang="fr-FR">
                <a:latin typeface="Plantagenet Cherokee" pitchFamily="-106" charset="0"/>
              </a:rPr>
              <a:t>Apprentissage de la lecture, l</a:t>
            </a:r>
            <a:r>
              <a:rPr lang="ja-JP" altLang="fr-FR">
                <a:latin typeface="Plantagenet Cherokee" pitchFamily="-106" charset="0"/>
              </a:rPr>
              <a:t>’</a:t>
            </a:r>
            <a:r>
              <a:rPr lang="fr-FR" altLang="ja-JP">
                <a:latin typeface="Plantagenet Cherokee" pitchFamily="-106" charset="0"/>
              </a:rPr>
              <a:t>écriture et les maths</a:t>
            </a:r>
            <a:endParaRPr lang="fr-FR">
              <a:latin typeface="Plantagenet Cherokee" pitchFamily="-106" charset="0"/>
            </a:endParaRPr>
          </a:p>
        </p:txBody>
      </p:sp>
      <p:sp>
        <p:nvSpPr>
          <p:cNvPr id="20" name="Text Box 11"/>
          <p:cNvSpPr txBox="1">
            <a:spLocks noChangeArrowheads="1"/>
          </p:cNvSpPr>
          <p:nvPr/>
        </p:nvSpPr>
        <p:spPr bwMode="auto">
          <a:xfrm>
            <a:off x="1524000" y="4033838"/>
            <a:ext cx="6400800" cy="461962"/>
          </a:xfrm>
          <a:prstGeom prst="rect">
            <a:avLst/>
          </a:prstGeom>
          <a:solidFill>
            <a:srgbClr val="E71AB4"/>
          </a:solidFill>
          <a:ln w="9525">
            <a:noFill/>
            <a:miter lim="800000"/>
            <a:headEnd/>
            <a:tailEnd/>
          </a:ln>
        </p:spPr>
        <p:txBody>
          <a:bodyPr>
            <a:prstTxWarp prst="textNoShape">
              <a:avLst/>
            </a:prstTxWarp>
            <a:spAutoFit/>
          </a:bodyPr>
          <a:lstStyle/>
          <a:p>
            <a:pPr>
              <a:spcBef>
                <a:spcPct val="50000"/>
              </a:spcBef>
            </a:pPr>
            <a:r>
              <a:rPr lang="fr-FR">
                <a:latin typeface="Plantagenet Cherokee" pitchFamily="-106" charset="0"/>
              </a:rPr>
              <a:t> + apprentissage d’une langue étrangère</a:t>
            </a:r>
          </a:p>
        </p:txBody>
      </p:sp>
      <p:sp>
        <p:nvSpPr>
          <p:cNvPr id="22" name="Text Box 11"/>
          <p:cNvSpPr txBox="1">
            <a:spLocks noChangeArrowheads="1"/>
          </p:cNvSpPr>
          <p:nvPr/>
        </p:nvSpPr>
        <p:spPr bwMode="auto">
          <a:xfrm>
            <a:off x="1524000" y="5481638"/>
            <a:ext cx="6400800" cy="831850"/>
          </a:xfrm>
          <a:prstGeom prst="rect">
            <a:avLst/>
          </a:prstGeom>
          <a:solidFill>
            <a:srgbClr val="E71AB4"/>
          </a:solidFill>
          <a:ln w="9525">
            <a:noFill/>
            <a:miter lim="800000"/>
            <a:headEnd/>
            <a:tailEnd/>
          </a:ln>
        </p:spPr>
        <p:txBody>
          <a:bodyPr>
            <a:prstTxWarp prst="textNoShape">
              <a:avLst/>
            </a:prstTxWarp>
            <a:spAutoFit/>
          </a:bodyPr>
          <a:lstStyle/>
          <a:p>
            <a:pPr>
              <a:spcBef>
                <a:spcPct val="50000"/>
              </a:spcBef>
            </a:pPr>
            <a:r>
              <a:rPr lang="fr-FR" dirty="0">
                <a:latin typeface="Plantagenet Cherokee" pitchFamily="-106" charset="0"/>
              </a:rPr>
              <a:t> redoublement ? de 42 à 30% quittent l’école sans diplôme,</a:t>
            </a:r>
            <a:r>
              <a:rPr lang="fr-FR" dirty="0" smtClean="0">
                <a:latin typeface="Plantagenet Cherokee" pitchFamily="-106" charset="0"/>
              </a:rPr>
              <a:t> 89% n’ont pas </a:t>
            </a:r>
            <a:r>
              <a:rPr lang="fr-FR" dirty="0">
                <a:latin typeface="Plantagenet Cherokee" pitchFamily="-106" charset="0"/>
              </a:rPr>
              <a:t>le bac. </a:t>
            </a:r>
          </a:p>
        </p:txBody>
      </p:sp>
      <p:sp>
        <p:nvSpPr>
          <p:cNvPr id="11" name="ZoneTexte 10"/>
          <p:cNvSpPr txBox="1"/>
          <p:nvPr/>
        </p:nvSpPr>
        <p:spPr>
          <a:xfrm>
            <a:off x="4724400" y="381000"/>
            <a:ext cx="4038600" cy="461665"/>
          </a:xfrm>
          <a:prstGeom prst="rect">
            <a:avLst/>
          </a:prstGeom>
          <a:solidFill>
            <a:srgbClr val="F6B33D"/>
          </a:solidFill>
        </p:spPr>
        <p:txBody>
          <a:bodyPr wrap="square" rtlCol="0">
            <a:spAutoFit/>
          </a:bodyPr>
          <a:lstStyle/>
          <a:p>
            <a:r>
              <a:rPr lang="fr-FR" dirty="0" smtClean="0"/>
              <a:t>24h/semaine en moyenne.</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ou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ox(ou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29"/>
                                        </p:tgtEl>
                                        <p:attrNameLst>
                                          <p:attrName>style.visibility</p:attrName>
                                        </p:attrNameLst>
                                      </p:cBhvr>
                                      <p:to>
                                        <p:strVal val="visible"/>
                                      </p:to>
                                    </p:set>
                                    <p:animEffect transition="in" filter="dissolve">
                                      <p:cBhvr>
                                        <p:cTn id="17" dur="500"/>
                                        <p:tgtEl>
                                          <p:spTgt spid="922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heckerboard(across)">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heckerboard(across)">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heckerboard(across)">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9" grpId="0" animBg="1" autoUpdateAnimBg="0"/>
      <p:bldP spid="16" grpId="0" autoUpdateAnimBg="0"/>
      <p:bldP spid="17" grpId="0" autoUpdateAnimBg="0"/>
      <p:bldP spid="19" grpId="0" animBg="1" autoUpdateAnimBg="0"/>
      <p:bldP spid="20" grpId="0" animBg="1" autoUpdateAnimBg="0"/>
      <p:bldP spid="22" grpId="0" animBg="1" autoUpdateAnimBg="0"/>
      <p:bldP spid="11" grpId="0"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re 1"/>
          <p:cNvSpPr>
            <a:spLocks noGrp="1"/>
          </p:cNvSpPr>
          <p:nvPr>
            <p:ph type="title"/>
          </p:nvPr>
        </p:nvSpPr>
        <p:spPr>
          <a:xfrm>
            <a:off x="685800" y="152400"/>
            <a:ext cx="7772400" cy="1143000"/>
          </a:xfrm>
        </p:spPr>
        <p:txBody>
          <a:bodyPr/>
          <a:lstStyle/>
          <a:p>
            <a:r>
              <a:rPr lang="fr-FR" smtClean="0">
                <a:ea typeface="ＭＳ Ｐゴシック" pitchFamily="-106" charset="-128"/>
                <a:cs typeface="ＭＳ Ｐゴシック" pitchFamily="-106" charset="-128"/>
              </a:rPr>
              <a:t>CP…</a:t>
            </a:r>
          </a:p>
        </p:txBody>
      </p:sp>
      <p:pic>
        <p:nvPicPr>
          <p:cNvPr id="23555" name="Image 2" descr="cp.tiff"/>
          <p:cNvPicPr>
            <a:picLocks noChangeAspect="1"/>
          </p:cNvPicPr>
          <p:nvPr/>
        </p:nvPicPr>
        <p:blipFill>
          <a:blip r:embed="rId3"/>
          <a:srcRect/>
          <a:stretch>
            <a:fillRect/>
          </a:stretch>
        </p:blipFill>
        <p:spPr bwMode="auto">
          <a:xfrm>
            <a:off x="0" y="1473200"/>
            <a:ext cx="9144000" cy="515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Image 2" descr="bulletin CE1"/>
          <p:cNvPicPr>
            <a:picLocks noChangeAspect="1"/>
          </p:cNvPicPr>
          <p:nvPr/>
        </p:nvPicPr>
        <p:blipFill>
          <a:blip r:embed="rId2"/>
          <a:srcRect/>
          <a:stretch>
            <a:fillRect/>
          </a:stretch>
        </p:blipFill>
        <p:spPr bwMode="auto">
          <a:xfrm>
            <a:off x="650875" y="779463"/>
            <a:ext cx="7842250" cy="5299075"/>
          </a:xfrm>
          <a:prstGeom prst="rect">
            <a:avLst/>
          </a:prstGeom>
          <a:noFill/>
          <a:ln w="9525">
            <a:noFill/>
            <a:miter lim="800000"/>
            <a:headEnd/>
            <a:tailEnd/>
          </a:ln>
        </p:spPr>
      </p:pic>
      <p:sp>
        <p:nvSpPr>
          <p:cNvPr id="25603" name="Titre 3"/>
          <p:cNvSpPr>
            <a:spLocks noGrp="1"/>
          </p:cNvSpPr>
          <p:nvPr>
            <p:ph type="title"/>
          </p:nvPr>
        </p:nvSpPr>
        <p:spPr>
          <a:xfrm>
            <a:off x="685800" y="0"/>
            <a:ext cx="7772400" cy="1143000"/>
          </a:xfrm>
        </p:spPr>
        <p:txBody>
          <a:bodyPr/>
          <a:lstStyle/>
          <a:p>
            <a:r>
              <a:rPr lang="fr-FR">
                <a:ea typeface="ＭＳ Ｐゴシック" pitchFamily="-106" charset="-128"/>
                <a:cs typeface="ＭＳ Ｐゴシック" pitchFamily="-106" charset="-128"/>
              </a:rPr>
              <a:t>CE1…</a:t>
            </a:r>
          </a:p>
        </p:txBody>
      </p:sp>
      <p:sp>
        <p:nvSpPr>
          <p:cNvPr id="4" name="ZoneTexte 3"/>
          <p:cNvSpPr txBox="1"/>
          <p:nvPr/>
        </p:nvSpPr>
        <p:spPr>
          <a:xfrm>
            <a:off x="4572000" y="1295400"/>
            <a:ext cx="3962400" cy="1938992"/>
          </a:xfrm>
          <a:prstGeom prst="rect">
            <a:avLst/>
          </a:prstGeom>
          <a:solidFill>
            <a:schemeClr val="bg1"/>
          </a:solidFill>
        </p:spPr>
        <p:txBody>
          <a:bodyPr wrap="square" rtlCol="0">
            <a:spAutoFit/>
          </a:bodyPr>
          <a:lstStyle/>
          <a:p>
            <a:r>
              <a:rPr lang="fr-FR" dirty="0" smtClean="0"/>
              <a:t>Bruno n’écoute pas assez et il est très étourdi, ce qui lui nuit énormément. Mais je constate qu’il a parfois du mal à comprendre ce que j’explique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age 2" descr="saint-jean_79-80_photo_44_mr_j_blond CM2.jpg"/>
          <p:cNvPicPr>
            <a:picLocks noChangeAspect="1"/>
          </p:cNvPicPr>
          <p:nvPr/>
        </p:nvPicPr>
        <p:blipFill>
          <a:blip r:embed="rId2"/>
          <a:stretch>
            <a:fillRect/>
          </a:stretch>
        </p:blipFill>
        <p:spPr>
          <a:xfrm>
            <a:off x="0" y="40005"/>
            <a:ext cx="9144000" cy="6777990"/>
          </a:xfrm>
          <a:prstGeom prst="rect">
            <a:avLst/>
          </a:prstGeom>
        </p:spPr>
      </p:pic>
      <p:sp>
        <p:nvSpPr>
          <p:cNvPr id="4" name="Flèche vers la gauche 3"/>
          <p:cNvSpPr/>
          <p:nvPr/>
        </p:nvSpPr>
        <p:spPr bwMode="auto">
          <a:xfrm rot="16200000">
            <a:off x="-685799" y="1981200"/>
            <a:ext cx="2057400" cy="6858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itre 2"/>
          <p:cNvSpPr>
            <a:spLocks noGrp="1"/>
          </p:cNvSpPr>
          <p:nvPr>
            <p:ph type="title"/>
          </p:nvPr>
        </p:nvSpPr>
        <p:spPr/>
        <p:txBody>
          <a:bodyPr/>
          <a:lstStyle/>
          <a:p>
            <a:r>
              <a:rPr lang="fr-FR" smtClean="0">
                <a:ea typeface="ＭＳ Ｐゴシック" pitchFamily="-106" charset="-128"/>
                <a:cs typeface="ＭＳ Ｐゴシック" pitchFamily="-106" charset="-128"/>
              </a:rPr>
              <a:t>CM2…</a:t>
            </a:r>
          </a:p>
        </p:txBody>
      </p:sp>
      <p:pic>
        <p:nvPicPr>
          <p:cNvPr id="26627" name="Image 3" descr="CM2.tiff"/>
          <p:cNvPicPr>
            <a:picLocks noChangeAspect="1"/>
          </p:cNvPicPr>
          <p:nvPr/>
        </p:nvPicPr>
        <p:blipFill>
          <a:blip r:embed="rId2"/>
          <a:srcRect/>
          <a:stretch>
            <a:fillRect/>
          </a:stretch>
        </p:blipFill>
        <p:spPr bwMode="auto">
          <a:xfrm>
            <a:off x="381000" y="2286000"/>
            <a:ext cx="8488363" cy="300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304800"/>
            <a:ext cx="7772400" cy="1143000"/>
          </a:xfrm>
        </p:spPr>
        <p:txBody>
          <a:bodyPr/>
          <a:lstStyle/>
          <a:p>
            <a:r>
              <a:rPr lang="fr-FR" dirty="0" smtClean="0"/>
              <a:t>nouveau système de note</a:t>
            </a:r>
            <a:endParaRPr lang="fr-FR" dirty="0"/>
          </a:p>
        </p:txBody>
      </p:sp>
      <p:pic>
        <p:nvPicPr>
          <p:cNvPr id="3" name="Image 2" descr="nouveaux bulletin de note CE1.jpg"/>
          <p:cNvPicPr>
            <a:picLocks noChangeAspect="1"/>
          </p:cNvPicPr>
          <p:nvPr/>
        </p:nvPicPr>
        <p:blipFill>
          <a:blip r:embed="rId2"/>
          <a:stretch>
            <a:fillRect/>
          </a:stretch>
        </p:blipFill>
        <p:spPr>
          <a:xfrm>
            <a:off x="1143000" y="1219200"/>
            <a:ext cx="15621000" cy="56388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8458200" cy="1143000"/>
          </a:xfrm>
        </p:spPr>
        <p:txBody>
          <a:bodyPr/>
          <a:lstStyle/>
          <a:p>
            <a:pPr algn="l" eaLnBrk="1" hangingPunct="1"/>
            <a:r>
              <a:rPr lang="fr-FR" b="1">
                <a:ea typeface="ＭＳ Ｐゴシック" pitchFamily="-106" charset="-128"/>
                <a:cs typeface="ＭＳ Ｐゴシック" pitchFamily="-106" charset="-128"/>
              </a:rPr>
              <a:t>B) L'enseignement secondaire</a:t>
            </a:r>
            <a:br>
              <a:rPr lang="fr-FR" b="1">
                <a:ea typeface="ＭＳ Ｐゴシック" pitchFamily="-106" charset="-128"/>
                <a:cs typeface="ＭＳ Ｐゴシック" pitchFamily="-106" charset="-128"/>
              </a:rPr>
            </a:br>
            <a:r>
              <a:rPr lang="fr-FR" sz="2800" b="1">
                <a:ea typeface="ＭＳ Ｐゴシック" pitchFamily="-106" charset="-128"/>
                <a:cs typeface="ＭＳ Ｐゴシック" pitchFamily="-106" charset="-128"/>
              </a:rPr>
              <a:t>1) Le collège</a:t>
            </a:r>
            <a:endParaRPr lang="fr-FR" b="1">
              <a:ea typeface="ＭＳ Ｐゴシック" pitchFamily="-106" charset="-128"/>
              <a:cs typeface="ＭＳ Ｐゴシック" pitchFamily="-106" charset="-128"/>
            </a:endParaRPr>
          </a:p>
        </p:txBody>
      </p:sp>
      <p:pic>
        <p:nvPicPr>
          <p:cNvPr id="27651" name="Image 15" descr="collège.tiff"/>
          <p:cNvPicPr>
            <a:picLocks noChangeAspect="1"/>
          </p:cNvPicPr>
          <p:nvPr/>
        </p:nvPicPr>
        <p:blipFill>
          <a:blip r:embed="rId5"/>
          <a:srcRect/>
          <a:stretch>
            <a:fillRect/>
          </a:stretch>
        </p:blipFill>
        <p:spPr bwMode="auto">
          <a:xfrm>
            <a:off x="-36513" y="1447800"/>
            <a:ext cx="7459663" cy="3206750"/>
          </a:xfrm>
          <a:prstGeom prst="rect">
            <a:avLst/>
          </a:prstGeom>
          <a:noFill/>
          <a:ln w="9525">
            <a:noFill/>
            <a:miter lim="800000"/>
            <a:headEnd/>
            <a:tailEnd/>
          </a:ln>
        </p:spPr>
      </p:pic>
      <p:sp>
        <p:nvSpPr>
          <p:cNvPr id="17" name="AutoShape 15"/>
          <p:cNvSpPr>
            <a:spLocks/>
          </p:cNvSpPr>
          <p:nvPr/>
        </p:nvSpPr>
        <p:spPr bwMode="auto">
          <a:xfrm>
            <a:off x="4191000" y="676275"/>
            <a:ext cx="2362200" cy="466725"/>
          </a:xfrm>
          <a:prstGeom prst="borderCallout2">
            <a:avLst>
              <a:gd name="adj1" fmla="val 24491"/>
              <a:gd name="adj2" fmla="val -3227"/>
              <a:gd name="adj3" fmla="val 24491"/>
              <a:gd name="adj4" fmla="val -3227"/>
              <a:gd name="adj5" fmla="val 294898"/>
              <a:gd name="adj6" fmla="val -13106"/>
            </a:avLst>
          </a:prstGeom>
          <a:solidFill>
            <a:srgbClr val="00FF00"/>
          </a:solidFill>
          <a:ln w="9525">
            <a:solidFill>
              <a:schemeClr val="tx1"/>
            </a:solidFill>
            <a:miter lim="800000"/>
            <a:headEnd/>
            <a:tailEnd/>
          </a:ln>
        </p:spPr>
        <p:txBody>
          <a:bodyPr>
            <a:prstTxWarp prst="textNoShape">
              <a:avLst/>
            </a:prstTxWarp>
            <a:spAutoFit/>
          </a:bodyPr>
          <a:lstStyle/>
          <a:p>
            <a:r>
              <a:rPr lang="fr-FR"/>
              <a:t>3ème agricole</a:t>
            </a:r>
          </a:p>
        </p:txBody>
      </p:sp>
      <p:sp>
        <p:nvSpPr>
          <p:cNvPr id="18" name="AutoShape 12"/>
          <p:cNvSpPr>
            <a:spLocks/>
          </p:cNvSpPr>
          <p:nvPr/>
        </p:nvSpPr>
        <p:spPr bwMode="auto">
          <a:xfrm>
            <a:off x="6477000" y="685800"/>
            <a:ext cx="2209800" cy="830263"/>
          </a:xfrm>
          <a:prstGeom prst="borderCallout2">
            <a:avLst>
              <a:gd name="adj1" fmla="val 24491"/>
              <a:gd name="adj2" fmla="val -2440"/>
              <a:gd name="adj3" fmla="val 74926"/>
              <a:gd name="adj4" fmla="val -21579"/>
              <a:gd name="adj5" fmla="val 109870"/>
              <a:gd name="adj6" fmla="val -88380"/>
            </a:avLst>
          </a:prstGeom>
          <a:solidFill>
            <a:srgbClr val="FFFF00"/>
          </a:solidFill>
          <a:ln w="9525">
            <a:solidFill>
              <a:schemeClr val="tx1"/>
            </a:solidFill>
            <a:miter lim="800000"/>
            <a:headEnd/>
            <a:tailEnd/>
          </a:ln>
        </p:spPr>
        <p:txBody>
          <a:bodyPr>
            <a:prstTxWarp prst="textNoShape">
              <a:avLst/>
            </a:prstTxWarp>
            <a:spAutoFit/>
          </a:bodyPr>
          <a:lstStyle/>
          <a:p>
            <a:r>
              <a:rPr lang="fr-FR"/>
              <a:t>Hist-gé, français math</a:t>
            </a:r>
          </a:p>
        </p:txBody>
      </p:sp>
      <p:sp>
        <p:nvSpPr>
          <p:cNvPr id="19" name="AutoShape 9"/>
          <p:cNvSpPr>
            <a:spLocks/>
          </p:cNvSpPr>
          <p:nvPr/>
        </p:nvSpPr>
        <p:spPr bwMode="auto">
          <a:xfrm>
            <a:off x="5715000" y="3114675"/>
            <a:ext cx="3124200" cy="466725"/>
          </a:xfrm>
          <a:prstGeom prst="borderCallout2">
            <a:avLst>
              <a:gd name="adj1" fmla="val 24491"/>
              <a:gd name="adj2" fmla="val -2440"/>
              <a:gd name="adj3" fmla="val 24491"/>
              <a:gd name="adj4" fmla="val -8639"/>
              <a:gd name="adj5" fmla="val 50000"/>
              <a:gd name="adj6" fmla="val -47560"/>
            </a:avLst>
          </a:prstGeom>
          <a:solidFill>
            <a:srgbClr val="00FF00"/>
          </a:solidFill>
          <a:ln w="9525">
            <a:solidFill>
              <a:schemeClr val="tx1"/>
            </a:solidFill>
            <a:miter lim="800000"/>
            <a:headEnd/>
            <a:tailEnd/>
          </a:ln>
        </p:spPr>
        <p:txBody>
          <a:bodyPr>
            <a:prstTxWarp prst="textNoShape">
              <a:avLst/>
            </a:prstTxWarp>
            <a:spAutoFit/>
          </a:bodyPr>
          <a:lstStyle/>
          <a:p>
            <a:r>
              <a:rPr lang="fr-FR"/>
              <a:t>+ sciences physiques</a:t>
            </a:r>
          </a:p>
        </p:txBody>
      </p:sp>
      <p:sp>
        <p:nvSpPr>
          <p:cNvPr id="21" name="AutoShape 11"/>
          <p:cNvSpPr>
            <a:spLocks/>
          </p:cNvSpPr>
          <p:nvPr/>
        </p:nvSpPr>
        <p:spPr bwMode="auto">
          <a:xfrm>
            <a:off x="4724400" y="1752600"/>
            <a:ext cx="4114800" cy="466725"/>
          </a:xfrm>
          <a:prstGeom prst="borderCallout2">
            <a:avLst>
              <a:gd name="adj1" fmla="val 24491"/>
              <a:gd name="adj2" fmla="val -2440"/>
              <a:gd name="adj3" fmla="val 54421"/>
              <a:gd name="adj4" fmla="val -3722"/>
              <a:gd name="adj5" fmla="val 84352"/>
              <a:gd name="adj6" fmla="val -13565"/>
            </a:avLst>
          </a:prstGeom>
          <a:solidFill>
            <a:srgbClr val="00FF00"/>
          </a:solidFill>
          <a:ln w="9525">
            <a:solidFill>
              <a:schemeClr val="tx1"/>
            </a:solidFill>
            <a:miter lim="800000"/>
            <a:headEnd/>
            <a:tailEnd/>
          </a:ln>
        </p:spPr>
        <p:txBody>
          <a:bodyPr>
            <a:prstTxWarp prst="textNoShape">
              <a:avLst/>
            </a:prstTxWarp>
            <a:spAutoFit/>
          </a:bodyPr>
          <a:lstStyle/>
          <a:p>
            <a:r>
              <a:rPr lang="fr-FR"/>
              <a:t>jusqu’à + 2 options grec LV3</a:t>
            </a:r>
          </a:p>
        </p:txBody>
      </p:sp>
      <p:sp>
        <p:nvSpPr>
          <p:cNvPr id="22" name="AutoShape 7"/>
          <p:cNvSpPr>
            <a:spLocks/>
          </p:cNvSpPr>
          <p:nvPr/>
        </p:nvSpPr>
        <p:spPr bwMode="auto">
          <a:xfrm>
            <a:off x="3657600" y="4876800"/>
            <a:ext cx="5486400" cy="1938992"/>
          </a:xfrm>
          <a:prstGeom prst="borderCallout2">
            <a:avLst>
              <a:gd name="adj1" fmla="val 4259"/>
              <a:gd name="adj2" fmla="val 46296"/>
              <a:gd name="adj3" fmla="val -25366"/>
              <a:gd name="adj4" fmla="val 19699"/>
              <a:gd name="adj5" fmla="val -47434"/>
              <a:gd name="adj6" fmla="val 7593"/>
            </a:avLst>
          </a:prstGeom>
          <a:solidFill>
            <a:srgbClr val="00FF00"/>
          </a:solidFill>
          <a:ln w="9525">
            <a:solidFill>
              <a:schemeClr val="tx1"/>
            </a:solidFill>
            <a:miter lim="800000"/>
            <a:headEnd/>
            <a:tailEnd/>
          </a:ln>
        </p:spPr>
        <p:txBody>
          <a:bodyPr wrap="square">
            <a:prstTxWarp prst="textNoShape">
              <a:avLst/>
            </a:prstTxWarp>
            <a:spAutoFit/>
          </a:bodyPr>
          <a:lstStyle/>
          <a:p>
            <a:r>
              <a:rPr lang="fr-FR" dirty="0"/>
              <a:t>français (4h30), math 4h, Langue vivante 4h, </a:t>
            </a:r>
            <a:r>
              <a:rPr lang="fr-FR" dirty="0" err="1"/>
              <a:t>Histoire-géo</a:t>
            </a:r>
            <a:r>
              <a:rPr lang="fr-FR" dirty="0"/>
              <a:t> 3h, Sc. de la vie et de la Terre 1h30,  Techno 1h30, Arts 1h, Musique 1h, Sport 1h, aide </a:t>
            </a:r>
            <a:r>
              <a:rPr lang="fr-FR" dirty="0" smtClean="0"/>
              <a:t>2h = 28h/semaine</a:t>
            </a:r>
            <a:endParaRPr lang="fr-FR" dirty="0"/>
          </a:p>
        </p:txBody>
      </p:sp>
      <p:sp>
        <p:nvSpPr>
          <p:cNvPr id="23" name="AutoShape 10"/>
          <p:cNvSpPr>
            <a:spLocks/>
          </p:cNvSpPr>
          <p:nvPr/>
        </p:nvSpPr>
        <p:spPr bwMode="auto">
          <a:xfrm>
            <a:off x="4495800" y="2362200"/>
            <a:ext cx="4572000" cy="466725"/>
          </a:xfrm>
          <a:prstGeom prst="borderCallout2">
            <a:avLst>
              <a:gd name="adj1" fmla="val 24491"/>
              <a:gd name="adj2" fmla="val -2440"/>
              <a:gd name="adj3" fmla="val 40819"/>
              <a:gd name="adj4" fmla="val -6551"/>
              <a:gd name="adj5" fmla="val 67347"/>
              <a:gd name="adj6" fmla="val -8088"/>
            </a:avLst>
          </a:prstGeom>
          <a:solidFill>
            <a:srgbClr val="00FF00"/>
          </a:solidFill>
          <a:ln w="9525">
            <a:solidFill>
              <a:schemeClr val="tx1"/>
            </a:solidFill>
            <a:miter lim="800000"/>
            <a:headEnd/>
            <a:tailEnd/>
          </a:ln>
        </p:spPr>
        <p:txBody>
          <a:bodyPr>
            <a:prstTxWarp prst="textNoShape">
              <a:avLst/>
            </a:prstTxWarp>
            <a:spAutoFit/>
          </a:bodyPr>
          <a:lstStyle/>
          <a:p>
            <a:r>
              <a:rPr lang="fr-FR"/>
              <a:t>+ 2ème langue + 1option (latin) </a:t>
            </a:r>
          </a:p>
        </p:txBody>
      </p:sp>
      <p:sp>
        <p:nvSpPr>
          <p:cNvPr id="27658" name="ZoneTexte 23"/>
          <p:cNvSpPr txBox="1">
            <a:spLocks noChangeArrowheads="1"/>
          </p:cNvSpPr>
          <p:nvPr/>
        </p:nvSpPr>
        <p:spPr bwMode="auto">
          <a:xfrm>
            <a:off x="0" y="4538663"/>
            <a:ext cx="2895600" cy="2308324"/>
          </a:xfrm>
          <a:prstGeom prst="rect">
            <a:avLst/>
          </a:prstGeom>
          <a:noFill/>
          <a:ln w="9525">
            <a:noFill/>
            <a:miter lim="800000"/>
            <a:headEnd/>
            <a:tailEnd/>
          </a:ln>
        </p:spPr>
        <p:txBody>
          <a:bodyPr wrap="square">
            <a:prstTxWarp prst="textNoShape">
              <a:avLst/>
            </a:prstTxWarp>
            <a:spAutoFit/>
          </a:bodyPr>
          <a:lstStyle/>
          <a:p>
            <a:r>
              <a:rPr lang="fr-FR" dirty="0"/>
              <a:t>sections d'enseignement général et professionnel </a:t>
            </a:r>
            <a:r>
              <a:rPr lang="fr-FR" dirty="0" smtClean="0"/>
              <a:t>adapté: 70% d’enfants défavorisés.</a:t>
            </a:r>
            <a:endParaRPr lang="fr-FR" dirty="0"/>
          </a:p>
        </p:txBody>
      </p:sp>
      <p:sp>
        <p:nvSpPr>
          <p:cNvPr id="25" name="Text Box 5"/>
          <p:cNvSpPr txBox="1">
            <a:spLocks noChangeArrowheads="1"/>
          </p:cNvSpPr>
          <p:nvPr/>
        </p:nvSpPr>
        <p:spPr bwMode="auto">
          <a:xfrm>
            <a:off x="1295400" y="3733800"/>
            <a:ext cx="1600200" cy="457200"/>
          </a:xfrm>
          <a:prstGeom prst="rect">
            <a:avLst/>
          </a:prstGeom>
          <a:noFill/>
          <a:ln w="9525">
            <a:noFill/>
            <a:miter lim="800000"/>
            <a:headEnd/>
            <a:tailEnd/>
          </a:ln>
        </p:spPr>
        <p:txBody>
          <a:bodyPr>
            <a:prstTxWarp prst="textNoShape">
              <a:avLst/>
            </a:prstTxWarp>
            <a:spAutoFit/>
          </a:bodyPr>
          <a:lstStyle/>
          <a:p>
            <a:pPr>
              <a:spcBef>
                <a:spcPct val="50000"/>
              </a:spcBef>
            </a:pPr>
            <a:r>
              <a:rPr lang="fr-FR">
                <a:latin typeface="Marker Felt" pitchFamily="-106" charset="0"/>
              </a:rPr>
              <a:t>12 ans</a:t>
            </a:r>
          </a:p>
        </p:txBody>
      </p:sp>
      <p:sp>
        <p:nvSpPr>
          <p:cNvPr id="26" name="Text Box 6"/>
          <p:cNvSpPr txBox="1">
            <a:spLocks noChangeArrowheads="1"/>
          </p:cNvSpPr>
          <p:nvPr/>
        </p:nvSpPr>
        <p:spPr bwMode="auto">
          <a:xfrm>
            <a:off x="1295400" y="1828800"/>
            <a:ext cx="1600200" cy="457200"/>
          </a:xfrm>
          <a:prstGeom prst="rect">
            <a:avLst/>
          </a:prstGeom>
          <a:noFill/>
          <a:ln w="9525">
            <a:noFill/>
            <a:miter lim="800000"/>
            <a:headEnd/>
            <a:tailEnd/>
          </a:ln>
        </p:spPr>
        <p:txBody>
          <a:bodyPr>
            <a:prstTxWarp prst="textNoShape">
              <a:avLst/>
            </a:prstTxWarp>
            <a:spAutoFit/>
          </a:bodyPr>
          <a:lstStyle/>
          <a:p>
            <a:pPr>
              <a:spcBef>
                <a:spcPct val="50000"/>
              </a:spcBef>
            </a:pPr>
            <a:r>
              <a:rPr lang="fr-FR">
                <a:latin typeface="Marker Felt" pitchFamily="-106" charset="0"/>
              </a:rPr>
              <a:t>15 ans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ou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ox(ou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slide(fromBottom)">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vertical)">
                                      <p:cBhvr>
                                        <p:cTn id="22" dur="500"/>
                                        <p:tgtEl>
                                          <p:spTgt spid="19"/>
                                        </p:tgtEl>
                                      </p:cBhvr>
                                    </p:animEffect>
                                  </p:childTnLst>
                                  <p:subTnLst>
                                    <p:audio>
                                      <p:cMediaNode>
                                        <p:cTn display="0" masterRel="sameClick">
                                          <p:stCondLst>
                                            <p:cond evt="begin" delay="0">
                                              <p:tn val="20"/>
                                            </p:cond>
                                          </p:stCondLst>
                                          <p:endCondLst>
                                            <p:cond evt="onStopAudio" delay="0">
                                              <p:tgtEl>
                                                <p:sldTgt/>
                                              </p:tgtEl>
                                            </p:cond>
                                          </p:endCondLst>
                                        </p:cTn>
                                        <p:tgtEl>
                                          <p:sndTgt r:embed="rId2" name="Bris de verre"/>
                                        </p:tgtEl>
                                      </p:cMediaNode>
                                    </p:audio>
                                  </p:sub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1000" fill="hold"/>
                                        <p:tgtEl>
                                          <p:spTgt spid="23"/>
                                        </p:tgtEl>
                                        <p:attrNameLst>
                                          <p:attrName>ppt_w</p:attrName>
                                        </p:attrNameLst>
                                      </p:cBhvr>
                                      <p:tavLst>
                                        <p:tav tm="0">
                                          <p:val>
                                            <p:fltVal val="0"/>
                                          </p:val>
                                        </p:tav>
                                        <p:tav tm="100000">
                                          <p:val>
                                            <p:strVal val="#ppt_w"/>
                                          </p:val>
                                        </p:tav>
                                      </p:tavLst>
                                    </p:anim>
                                    <p:anim calcmode="lin" valueType="num">
                                      <p:cBhvr>
                                        <p:cTn id="28" dur="1000" fill="hold"/>
                                        <p:tgtEl>
                                          <p:spTgt spid="23"/>
                                        </p:tgtEl>
                                        <p:attrNameLst>
                                          <p:attrName>ppt_h</p:attrName>
                                        </p:attrNameLst>
                                      </p:cBhvr>
                                      <p:tavLst>
                                        <p:tav tm="0">
                                          <p:val>
                                            <p:fltVal val="0"/>
                                          </p:val>
                                        </p:tav>
                                        <p:tav tm="100000">
                                          <p:val>
                                            <p:strVal val="#ppt_h"/>
                                          </p:val>
                                        </p:tav>
                                      </p:tavLst>
                                    </p:anim>
                                    <p:anim calcmode="lin" valueType="num">
                                      <p:cBhvr>
                                        <p:cTn id="29"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2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5"/>
                                            </p:cond>
                                          </p:stCondLst>
                                          <p:endCondLst>
                                            <p:cond evt="onStopAudio" delay="0">
                                              <p:tgtEl>
                                                <p:sldTgt/>
                                              </p:tgtEl>
                                            </p:cond>
                                          </p:endCondLst>
                                        </p:cTn>
                                        <p:tgtEl>
                                          <p:sndTgt r:embed="rId2" name="Bris de verre"/>
                                        </p:tgtEl>
                                      </p:cMediaNode>
                                    </p:audio>
                                  </p:sub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3" name="Laser" builtIn="1"/>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up)">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3" name="Laser" builtIn="1"/>
                                        </p:tgtEl>
                                      </p:cMediaNode>
                                    </p:audio>
                                  </p:subTnLst>
                                </p:cTn>
                              </p:par>
                            </p:childTnLst>
                          </p:cTn>
                        </p:par>
                      </p:childTnLst>
                    </p:cTn>
                  </p:par>
                  <p:par>
                    <p:cTn id="42" fill="hold">
                      <p:stCondLst>
                        <p:cond delay="indefinite"/>
                      </p:stCondLst>
                      <p:childTnLst>
                        <p:par>
                          <p:cTn id="43" fill="hold">
                            <p:stCondLst>
                              <p:cond delay="0"/>
                            </p:stCondLst>
                            <p:childTnLst>
                              <p:par>
                                <p:cTn id="44" presetID="18" presetClass="entr" presetSubtype="6"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strips(downRight)">
                                      <p:cBhvr>
                                        <p:cTn id="46" dur="500"/>
                                        <p:tgtEl>
                                          <p:spTgt spid="18"/>
                                        </p:tgtEl>
                                      </p:cBhvr>
                                    </p:animEffect>
                                  </p:childTnLst>
                                  <p:subTnLst>
                                    <p:audio>
                                      <p:cMediaNode>
                                        <p:cTn display="0" masterRel="sameClick">
                                          <p:stCondLst>
                                            <p:cond evt="begin" delay="0">
                                              <p:tn val="44"/>
                                            </p:cond>
                                          </p:stCondLst>
                                          <p:endCondLst>
                                            <p:cond evt="onStopAudio" delay="0">
                                              <p:tgtEl>
                                                <p:sldTgt/>
                                              </p:tgtEl>
                                            </p:cond>
                                          </p:endCondLst>
                                        </p:cTn>
                                        <p:tgtEl>
                                          <p:sndTgt r:embed="rId4" name="Battements de main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autoUpdateAnimBg="0"/>
      <p:bldP spid="18" grpId="0" animBg="1" autoUpdateAnimBg="0"/>
      <p:bldP spid="19" grpId="0" animBg="1" autoUpdateAnimBg="0"/>
      <p:bldP spid="21" grpId="0" animBg="1" autoUpdateAnimBg="0"/>
      <p:bldP spid="22" grpId="0" animBg="1" autoUpdateAnimBg="0"/>
      <p:bldP spid="23" grpId="0" animBg="1" autoUpdateAnimBg="0"/>
      <p:bldP spid="25" grpId="0" autoUpdateAnimBg="0"/>
      <p:bldP spid="26" grpId="0" autoUpdateAnimBg="0"/>
    </p:bldLst>
  </p:timing>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Times"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2540</TotalTime>
  <Words>1800</Words>
  <Application>Microsoft Macintosh PowerPoint</Application>
  <PresentationFormat>Présentation à l'écran (4:3)</PresentationFormat>
  <Paragraphs>175</Paragraphs>
  <Slides>29</Slides>
  <Notes>1</Notes>
  <HiddenSlides>0</HiddenSlides>
  <MMClips>0</MMClips>
  <ScaleCrop>false</ScaleCrop>
  <HeadingPairs>
    <vt:vector size="4" baseType="variant">
      <vt:variant>
        <vt:lpstr>Modèle de conception</vt:lpstr>
      </vt:variant>
      <vt:variant>
        <vt:i4>1</vt:i4>
      </vt:variant>
      <vt:variant>
        <vt:lpstr>Titres des diapositives</vt:lpstr>
      </vt:variant>
      <vt:variant>
        <vt:i4>29</vt:i4>
      </vt:variant>
    </vt:vector>
  </HeadingPairs>
  <TitlesOfParts>
    <vt:vector size="30" baseType="lpstr">
      <vt:lpstr>Nouvelle présentation</vt:lpstr>
      <vt:lpstr>Le système scolaire</vt:lpstr>
      <vt:lpstr>I) Organisation scolaire         A) L'enseignement primaire                   1) maternelle </vt:lpstr>
      <vt:lpstr>2) “primaire”</vt:lpstr>
      <vt:lpstr>CP…</vt:lpstr>
      <vt:lpstr>CE1…</vt:lpstr>
      <vt:lpstr>Diapositive 6</vt:lpstr>
      <vt:lpstr>CM2…</vt:lpstr>
      <vt:lpstr>nouveau système de note</vt:lpstr>
      <vt:lpstr>B) L'enseignement secondaire 1) Le collège</vt:lpstr>
      <vt:lpstr>Diapositive 10</vt:lpstr>
      <vt:lpstr>Diapositive 11</vt:lpstr>
      <vt:lpstr>Diapositive 12</vt:lpstr>
      <vt:lpstr>Diapositive 13</vt:lpstr>
      <vt:lpstr>Diapositive 14</vt:lpstr>
      <vt:lpstr>2) le lycée</vt:lpstr>
      <vt:lpstr>Diapositive 16</vt:lpstr>
      <vt:lpstr>Diapositive 17</vt:lpstr>
      <vt:lpstr>Diapositive 18</vt:lpstr>
      <vt:lpstr>Diapositive 19</vt:lpstr>
      <vt:lpstr>Diapositive 20</vt:lpstr>
      <vt:lpstr>Diapositive 21</vt:lpstr>
      <vt:lpstr>Diapositive 22</vt:lpstr>
      <vt:lpstr>C L'enseignement supérieur  a) chiffres et généralités</vt:lpstr>
      <vt:lpstr>1) la fac que vous connaissez…</vt:lpstr>
      <vt:lpstr>2) Les IUT </vt:lpstr>
      <vt:lpstr>c) Grandes écoles</vt:lpstr>
      <vt:lpstr>D) Les débats actuels </vt:lpstr>
      <vt:lpstr>Diapositive 28</vt:lpstr>
      <vt:lpstr>  « les élèves travaillent trop » VRAI : en primaire, 24 heures de classe ,e n collège, les élèves ont 25 à 28 heures de cours, et en lycée environ 30 à 40.    « les Zones d’Education Prioritaires ont les moyens »  Faux : les écoles collèges les plus riches sont situés en centre-ville que ceux implantés en zones défavorisées. Les collèges situés en ZEP ont 17% de moins de budget que les collèges en centre ville.  </vt:lpstr>
    </vt:vector>
  </TitlesOfParts>
  <Company>DLVP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système scolaire</dc:title>
  <dc:creator>DLVP</dc:creator>
  <cp:lastModifiedBy>Bruno le Mière</cp:lastModifiedBy>
  <cp:revision>53</cp:revision>
  <dcterms:created xsi:type="dcterms:W3CDTF">2020-03-16T18:18:02Z</dcterms:created>
  <dcterms:modified xsi:type="dcterms:W3CDTF">2020-03-16T18:18:19Z</dcterms:modified>
</cp:coreProperties>
</file>