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t BOTTIER" initials="LB" lastIdx="2" clrIdx="0">
    <p:extLst>
      <p:ext uri="{19B8F6BF-5375-455C-9EA6-DF929625EA0E}">
        <p15:presenceInfo xmlns:p15="http://schemas.microsoft.com/office/powerpoint/2012/main" userId="S::laurent.bottier@ligeris.com::d028240f-adcc-4e0e-91dd-fb5be37c0f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snapToObjects="1">
      <p:cViewPr varScale="1">
        <p:scale>
          <a:sx n="102" d="100"/>
          <a:sy n="102" d="100"/>
        </p:scale>
        <p:origin x="192"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67E793-7567-FF43-AE2C-E390F868C96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AB50047-2E97-FB48-81D5-45F01679B0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E8790BA-67F3-D846-BFF4-0B8BEAC01EA6}"/>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5" name="Espace réservé du pied de page 4">
            <a:extLst>
              <a:ext uri="{FF2B5EF4-FFF2-40B4-BE49-F238E27FC236}">
                <a16:creationId xmlns:a16="http://schemas.microsoft.com/office/drawing/2014/main" id="{34D7CFC8-2A9E-7248-AD1D-67DF8E534C2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99C01FC-4D4F-3143-874B-ED3FFEED2AA1}"/>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424741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3488AD-AE5B-444E-8498-D12DDE26771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EDDD164-F7CD-F349-B61A-87816EC2231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73A47E-57B3-A841-BCFB-AA54D04F8DB7}"/>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5" name="Espace réservé du pied de page 4">
            <a:extLst>
              <a:ext uri="{FF2B5EF4-FFF2-40B4-BE49-F238E27FC236}">
                <a16:creationId xmlns:a16="http://schemas.microsoft.com/office/drawing/2014/main" id="{FC486E7E-8F2D-2941-A0FB-4B235A07226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57ED317-C7C9-6F43-BA6B-AD2DF49C331F}"/>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929999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3EAF8FB-0F96-794D-B424-2A53771646A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627036A-C478-4744-AE3E-0287C416391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79CC06-7CDC-6147-9509-B5779E9AFDF1}"/>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5" name="Espace réservé du pied de page 4">
            <a:extLst>
              <a:ext uri="{FF2B5EF4-FFF2-40B4-BE49-F238E27FC236}">
                <a16:creationId xmlns:a16="http://schemas.microsoft.com/office/drawing/2014/main" id="{4AF33670-A84F-CD4D-A8C9-05DE00B296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9A5BAC1-53D6-1744-AC46-0BCF1E4DD610}"/>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1322087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CDB4BF-9347-6945-B942-2686564F944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D0E40D9-B73B-F342-B0A8-81C5B5591F6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17E9838-04B8-3D45-BAE7-E26754B28C50}"/>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5" name="Espace réservé du pied de page 4">
            <a:extLst>
              <a:ext uri="{FF2B5EF4-FFF2-40B4-BE49-F238E27FC236}">
                <a16:creationId xmlns:a16="http://schemas.microsoft.com/office/drawing/2014/main" id="{004443AE-3DB4-DB43-87F5-FFB35A14EC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577A854-5C42-9E49-A8E5-0FA8C1C13DED}"/>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2465223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E9AE16-8B33-FE42-8620-FF6ACCAFACD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422E015-BA51-5544-8C4D-1C09C8F752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B4EEF28-6E8A-4E45-93E8-6688B20165D8}"/>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5" name="Espace réservé du pied de page 4">
            <a:extLst>
              <a:ext uri="{FF2B5EF4-FFF2-40B4-BE49-F238E27FC236}">
                <a16:creationId xmlns:a16="http://schemas.microsoft.com/office/drawing/2014/main" id="{3E3CC9C0-687F-A640-876E-8890C6A1DC8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90BCD3-B441-2345-BDC2-240A63A64095}"/>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678084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EA3D85-9662-A64F-8A6C-648E15BB0DA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31200E2-EBB1-9F45-A37A-ED003BA930B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67F75F1-460C-104D-B1FC-BAAE7358747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EB8BB10-9C2C-5E43-95D2-75598C914649}"/>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6" name="Espace réservé du pied de page 5">
            <a:extLst>
              <a:ext uri="{FF2B5EF4-FFF2-40B4-BE49-F238E27FC236}">
                <a16:creationId xmlns:a16="http://schemas.microsoft.com/office/drawing/2014/main" id="{1E2453CF-051B-D344-B0FE-A9B7C09261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BD91533-2F24-844D-A463-A0803D067ED0}"/>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4184233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40CC4B-CAAC-304E-B838-53311EB4628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92F4FCA-CD7C-6746-AEB1-98F9058C28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69410C8-A590-424B-8981-70CED470522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CCA688E-A82E-5A48-BCCE-8D8B0527EA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A355954-1DF3-4949-BB6C-01BD942BDB6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7627897-5390-FE40-B490-F382E8287FC7}"/>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8" name="Espace réservé du pied de page 7">
            <a:extLst>
              <a:ext uri="{FF2B5EF4-FFF2-40B4-BE49-F238E27FC236}">
                <a16:creationId xmlns:a16="http://schemas.microsoft.com/office/drawing/2014/main" id="{DFBE2691-D779-FB43-816B-B4EE8977335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DEFA21E-DE4C-2A4C-B531-5EC5B6D92E7E}"/>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3867513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3E0704-A93F-3F46-92E1-BDB8B2BD1B9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F29B2DC-63A3-6B49-97EF-D3291BBAB0ED}"/>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4" name="Espace réservé du pied de page 3">
            <a:extLst>
              <a:ext uri="{FF2B5EF4-FFF2-40B4-BE49-F238E27FC236}">
                <a16:creationId xmlns:a16="http://schemas.microsoft.com/office/drawing/2014/main" id="{8CE8CF5D-0B3F-5646-B050-72AE00AA3F9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1658605-12BD-3046-915B-5208C5D8D47F}"/>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69100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49F4430-A4CD-2747-9BA5-3F0A8E7FF8F3}"/>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3" name="Espace réservé du pied de page 2">
            <a:extLst>
              <a:ext uri="{FF2B5EF4-FFF2-40B4-BE49-F238E27FC236}">
                <a16:creationId xmlns:a16="http://schemas.microsoft.com/office/drawing/2014/main" id="{702A0022-B184-2C42-9FF6-2DF7D29035F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74E694A-81F5-7A43-A451-74D2FC3E0825}"/>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299235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FE624A-5671-284F-AE7B-C431C3946DE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894D857-812B-A546-9195-4247A816DB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520423A-79CF-5A4C-BB06-61C01F148E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54CEBAE-35E9-9745-A6F7-CA83C969B00D}"/>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6" name="Espace réservé du pied de page 5">
            <a:extLst>
              <a:ext uri="{FF2B5EF4-FFF2-40B4-BE49-F238E27FC236}">
                <a16:creationId xmlns:a16="http://schemas.microsoft.com/office/drawing/2014/main" id="{E72E194D-AD79-1C4D-BC37-637399BAC65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FE017BD-846A-AF47-BAD8-EA41A996331C}"/>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254104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2FF4AD-8D63-2141-8D7F-62F02C6DC4E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31EF6DC-A441-FF40-B12D-90857317CF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FEDF60E-68BC-114D-AB32-4483A8BB17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21F4875-E1FE-654A-ACD8-627ED846C25B}"/>
              </a:ext>
            </a:extLst>
          </p:cNvPr>
          <p:cNvSpPr>
            <a:spLocks noGrp="1"/>
          </p:cNvSpPr>
          <p:nvPr>
            <p:ph type="dt" sz="half" idx="10"/>
          </p:nvPr>
        </p:nvSpPr>
        <p:spPr/>
        <p:txBody>
          <a:bodyPr/>
          <a:lstStyle/>
          <a:p>
            <a:fld id="{CA68691F-44F4-8B47-8248-67F50221A5CC}" type="datetimeFigureOut">
              <a:rPr lang="fr-FR" smtClean="0"/>
              <a:t>24/11/2020</a:t>
            </a:fld>
            <a:endParaRPr lang="fr-FR"/>
          </a:p>
        </p:txBody>
      </p:sp>
      <p:sp>
        <p:nvSpPr>
          <p:cNvPr id="6" name="Espace réservé du pied de page 5">
            <a:extLst>
              <a:ext uri="{FF2B5EF4-FFF2-40B4-BE49-F238E27FC236}">
                <a16:creationId xmlns:a16="http://schemas.microsoft.com/office/drawing/2014/main" id="{7289A74B-FD59-C246-B14F-4C2C164BDE6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AE89A3F-C576-F342-93CC-E839983D68C0}"/>
              </a:ext>
            </a:extLst>
          </p:cNvPr>
          <p:cNvSpPr>
            <a:spLocks noGrp="1"/>
          </p:cNvSpPr>
          <p:nvPr>
            <p:ph type="sldNum" sz="quarter" idx="12"/>
          </p:nvPr>
        </p:nvSpPr>
        <p:spPr/>
        <p:txBody>
          <a:bodyPr/>
          <a:lstStyle/>
          <a:p>
            <a:fld id="{00CD9388-52D7-2E45-A1B1-D7215181FA8C}" type="slidenum">
              <a:rPr lang="fr-FR" smtClean="0"/>
              <a:t>‹N°›</a:t>
            </a:fld>
            <a:endParaRPr lang="fr-FR"/>
          </a:p>
        </p:txBody>
      </p:sp>
    </p:spTree>
    <p:extLst>
      <p:ext uri="{BB962C8B-B14F-4D97-AF65-F5344CB8AC3E}">
        <p14:creationId xmlns:p14="http://schemas.microsoft.com/office/powerpoint/2010/main" val="2993253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24206F6-2D01-EC4E-8A15-B96A9C42A3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A4A7E26-69F9-0342-BC88-B8B238F2DC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291A42A-CE1A-4342-B59A-223E5BC59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68691F-44F4-8B47-8248-67F50221A5CC}" type="datetimeFigureOut">
              <a:rPr lang="fr-FR" smtClean="0"/>
              <a:t>24/11/2020</a:t>
            </a:fld>
            <a:endParaRPr lang="fr-FR"/>
          </a:p>
        </p:txBody>
      </p:sp>
      <p:sp>
        <p:nvSpPr>
          <p:cNvPr id="5" name="Espace réservé du pied de page 4">
            <a:extLst>
              <a:ext uri="{FF2B5EF4-FFF2-40B4-BE49-F238E27FC236}">
                <a16:creationId xmlns:a16="http://schemas.microsoft.com/office/drawing/2014/main" id="{031A32BF-08A6-6840-A2EA-B4B43B4EC4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0201304-9895-614D-BBAD-C5F15B2FAA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D9388-52D7-2E45-A1B1-D7215181FA8C}" type="slidenum">
              <a:rPr lang="fr-FR" smtClean="0"/>
              <a:t>‹N°›</a:t>
            </a:fld>
            <a:endParaRPr lang="fr-FR"/>
          </a:p>
        </p:txBody>
      </p:sp>
    </p:spTree>
    <p:extLst>
      <p:ext uri="{BB962C8B-B14F-4D97-AF65-F5344CB8AC3E}">
        <p14:creationId xmlns:p14="http://schemas.microsoft.com/office/powerpoint/2010/main" val="3963850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AD1C84-CF99-6D41-8FDB-F8F636DCFC1B}"/>
              </a:ext>
            </a:extLst>
          </p:cNvPr>
          <p:cNvSpPr>
            <a:spLocks noGrp="1"/>
          </p:cNvSpPr>
          <p:nvPr>
            <p:ph type="ctrTitle"/>
          </p:nvPr>
        </p:nvSpPr>
        <p:spPr/>
        <p:txBody>
          <a:bodyPr/>
          <a:lstStyle/>
          <a:p>
            <a:r>
              <a:rPr lang="fr-FR" dirty="0"/>
              <a:t>Brassens</a:t>
            </a:r>
          </a:p>
        </p:txBody>
      </p:sp>
      <p:sp>
        <p:nvSpPr>
          <p:cNvPr id="3" name="Sous-titre 2">
            <a:extLst>
              <a:ext uri="{FF2B5EF4-FFF2-40B4-BE49-F238E27FC236}">
                <a16:creationId xmlns:a16="http://schemas.microsoft.com/office/drawing/2014/main" id="{8C1E3654-98A0-3C4C-8B5C-F3EF99423377}"/>
              </a:ext>
            </a:extLst>
          </p:cNvPr>
          <p:cNvSpPr>
            <a:spLocks noGrp="1"/>
          </p:cNvSpPr>
          <p:nvPr>
            <p:ph type="subTitle" idx="1"/>
          </p:nvPr>
        </p:nvSpPr>
        <p:spPr/>
        <p:txBody>
          <a:bodyPr/>
          <a:lstStyle/>
          <a:p>
            <a:r>
              <a:rPr lang="fr-FR" dirty="0"/>
              <a:t>consignes</a:t>
            </a:r>
          </a:p>
        </p:txBody>
      </p:sp>
    </p:spTree>
    <p:extLst>
      <p:ext uri="{BB962C8B-B14F-4D97-AF65-F5344CB8AC3E}">
        <p14:creationId xmlns:p14="http://schemas.microsoft.com/office/powerpoint/2010/main" val="2514949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B725C9-6077-7741-8F8D-FAFFEE1CFE11}"/>
              </a:ext>
            </a:extLst>
          </p:cNvPr>
          <p:cNvSpPr>
            <a:spLocks noGrp="1"/>
          </p:cNvSpPr>
          <p:nvPr>
            <p:ph type="title"/>
          </p:nvPr>
        </p:nvSpPr>
        <p:spPr>
          <a:xfrm>
            <a:off x="1" y="365125"/>
            <a:ext cx="12072550" cy="1325563"/>
          </a:xfrm>
        </p:spPr>
        <p:txBody>
          <a:bodyPr>
            <a:normAutofit fontScale="90000"/>
          </a:bodyPr>
          <a:lstStyle/>
          <a:p>
            <a:pPr algn="ctr"/>
            <a:r>
              <a:rPr lang="fr-FR" dirty="0">
                <a:solidFill>
                  <a:srgbClr val="FF0000"/>
                </a:solidFill>
                <a:latin typeface="Arial Rounded MT Bold" panose="020F0704030504030204" pitchFamily="34" charset="77"/>
              </a:rPr>
              <a:t>1) trouver les contraires pour ces trois parties </a:t>
            </a:r>
            <a:br>
              <a:rPr lang="fr-FR" dirty="0">
                <a:solidFill>
                  <a:srgbClr val="FF0000"/>
                </a:solidFill>
                <a:latin typeface="Arial Rounded MT Bold" panose="020F0704030504030204" pitchFamily="34" charset="77"/>
              </a:rPr>
            </a:br>
            <a:r>
              <a:rPr lang="fr-FR" dirty="0">
                <a:solidFill>
                  <a:srgbClr val="FF0000"/>
                </a:solidFill>
                <a:latin typeface="Arial Rounded MT Bold" panose="020F0704030504030204" pitchFamily="34" charset="77"/>
              </a:rPr>
              <a:t>2)regarder le vocabulaire </a:t>
            </a:r>
            <a:br>
              <a:rPr lang="fr-FR" dirty="0">
                <a:solidFill>
                  <a:srgbClr val="FF0000"/>
                </a:solidFill>
                <a:latin typeface="Arial Rounded MT Bold" panose="020F0704030504030204" pitchFamily="34" charset="77"/>
              </a:rPr>
            </a:br>
            <a:r>
              <a:rPr lang="fr-FR" dirty="0">
                <a:solidFill>
                  <a:srgbClr val="FF0000"/>
                </a:solidFill>
                <a:latin typeface="Arial Rounded MT Bold" panose="020F0704030504030204" pitchFamily="34" charset="77"/>
              </a:rPr>
              <a:t>3) préparer des questions</a:t>
            </a:r>
            <a:r>
              <a:rPr lang="fr-FR" dirty="0">
                <a:solidFill>
                  <a:srgbClr val="FF0000"/>
                </a:solidFill>
                <a:effectLst/>
                <a:latin typeface="Arial Rounded MT Bold" panose="020F0704030504030204" pitchFamily="34" charset="77"/>
              </a:rPr>
              <a:t> </a:t>
            </a:r>
            <a:r>
              <a:rPr lang="fr-FR" dirty="0">
                <a:solidFill>
                  <a:srgbClr val="FF0000"/>
                </a:solidFill>
                <a:latin typeface="Arial Rounded MT Bold" panose="020F0704030504030204" pitchFamily="34" charset="77"/>
              </a:rPr>
              <a:t> </a:t>
            </a:r>
          </a:p>
        </p:txBody>
      </p:sp>
      <p:pic>
        <p:nvPicPr>
          <p:cNvPr id="15" name="Espace réservé du contenu 14">
            <a:extLst>
              <a:ext uri="{FF2B5EF4-FFF2-40B4-BE49-F238E27FC236}">
                <a16:creationId xmlns:a16="http://schemas.microsoft.com/office/drawing/2014/main" id="{363931F9-F9A8-154C-AA51-4AF57E27E365}"/>
              </a:ext>
            </a:extLst>
          </p:cNvPr>
          <p:cNvPicPr>
            <a:picLocks noGrp="1" noChangeAspect="1"/>
          </p:cNvPicPr>
          <p:nvPr>
            <p:ph idx="1"/>
          </p:nvPr>
        </p:nvPicPr>
        <p:blipFill>
          <a:blip r:embed="rId2"/>
          <a:stretch>
            <a:fillRect/>
          </a:stretch>
        </p:blipFill>
        <p:spPr>
          <a:xfrm>
            <a:off x="185351" y="1825625"/>
            <a:ext cx="11887200" cy="5665524"/>
          </a:xfrm>
        </p:spPr>
      </p:pic>
    </p:spTree>
    <p:extLst>
      <p:ext uri="{BB962C8B-B14F-4D97-AF65-F5344CB8AC3E}">
        <p14:creationId xmlns:p14="http://schemas.microsoft.com/office/powerpoint/2010/main" val="381561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4F4E23-CBF0-3A4F-A39E-516BB3C91625}"/>
              </a:ext>
            </a:extLst>
          </p:cNvPr>
          <p:cNvSpPr>
            <a:spLocks noGrp="1"/>
          </p:cNvSpPr>
          <p:nvPr>
            <p:ph type="title"/>
          </p:nvPr>
        </p:nvSpPr>
        <p:spPr/>
        <p:txBody>
          <a:bodyPr>
            <a:normAutofit fontScale="90000"/>
          </a:bodyPr>
          <a:lstStyle/>
          <a:p>
            <a:pPr algn="ctr"/>
            <a:r>
              <a:rPr lang="fr-FR" dirty="0">
                <a:solidFill>
                  <a:srgbClr val="FF0000"/>
                </a:solidFill>
                <a:latin typeface="Arial Rounded MT Bold" panose="020F0704030504030204" pitchFamily="34" charset="77"/>
              </a:rPr>
              <a:t>1) Lire</a:t>
            </a:r>
            <a:br>
              <a:rPr lang="fr-FR" dirty="0">
                <a:solidFill>
                  <a:srgbClr val="FF0000"/>
                </a:solidFill>
                <a:latin typeface="Arial Rounded MT Bold" panose="020F0704030504030204" pitchFamily="34" charset="77"/>
              </a:rPr>
            </a:br>
            <a:r>
              <a:rPr lang="fr-FR" dirty="0">
                <a:solidFill>
                  <a:srgbClr val="FF0000"/>
                </a:solidFill>
                <a:latin typeface="Arial Rounded MT Bold" panose="020F0704030504030204" pitchFamily="34" charset="77"/>
              </a:rPr>
              <a:t>2) regarder le vocabulaire</a:t>
            </a:r>
            <a:br>
              <a:rPr lang="fr-FR" dirty="0">
                <a:solidFill>
                  <a:srgbClr val="FF0000"/>
                </a:solidFill>
                <a:latin typeface="Arial Rounded MT Bold" panose="020F0704030504030204" pitchFamily="34" charset="77"/>
              </a:rPr>
            </a:br>
            <a:r>
              <a:rPr lang="fr-FR" dirty="0">
                <a:solidFill>
                  <a:srgbClr val="FF0000"/>
                </a:solidFill>
                <a:latin typeface="Arial Rounded MT Bold" panose="020F0704030504030204" pitchFamily="34" charset="77"/>
              </a:rPr>
              <a:t>3) préparer des questions</a:t>
            </a:r>
          </a:p>
        </p:txBody>
      </p:sp>
      <p:pic>
        <p:nvPicPr>
          <p:cNvPr id="5" name="Espace réservé du contenu 4">
            <a:extLst>
              <a:ext uri="{FF2B5EF4-FFF2-40B4-BE49-F238E27FC236}">
                <a16:creationId xmlns:a16="http://schemas.microsoft.com/office/drawing/2014/main" id="{1DDCFCB4-F980-234B-AE23-6EB20DBA411F}"/>
              </a:ext>
            </a:extLst>
          </p:cNvPr>
          <p:cNvPicPr>
            <a:picLocks noGrp="1" noChangeAspect="1"/>
          </p:cNvPicPr>
          <p:nvPr>
            <p:ph idx="1"/>
          </p:nvPr>
        </p:nvPicPr>
        <p:blipFill>
          <a:blip r:embed="rId2"/>
          <a:stretch>
            <a:fillRect/>
          </a:stretch>
        </p:blipFill>
        <p:spPr>
          <a:xfrm>
            <a:off x="2001796" y="1334530"/>
            <a:ext cx="7451124" cy="5825967"/>
          </a:xfrm>
        </p:spPr>
      </p:pic>
    </p:spTree>
    <p:extLst>
      <p:ext uri="{BB962C8B-B14F-4D97-AF65-F5344CB8AC3E}">
        <p14:creationId xmlns:p14="http://schemas.microsoft.com/office/powerpoint/2010/main" val="25304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F7B0B5-5EA2-F440-975E-4A6DBAEE9857}"/>
              </a:ext>
            </a:extLst>
          </p:cNvPr>
          <p:cNvSpPr>
            <a:spLocks noGrp="1"/>
          </p:cNvSpPr>
          <p:nvPr>
            <p:ph type="title"/>
          </p:nvPr>
        </p:nvSpPr>
        <p:spPr/>
        <p:txBody>
          <a:bodyPr/>
          <a:lstStyle/>
          <a:p>
            <a:pPr algn="ctr"/>
            <a:r>
              <a:rPr lang="fr-FR" dirty="0"/>
              <a:t>Signer ou non Brassens ? </a:t>
            </a:r>
            <a:r>
              <a:rPr lang="fr-FR" dirty="0">
                <a:sym typeface="Wingdings" pitchFamily="2" charset="2"/>
              </a:rPr>
              <a:t></a:t>
            </a:r>
            <a:endParaRPr lang="fr-FR" dirty="0"/>
          </a:p>
        </p:txBody>
      </p:sp>
      <p:sp>
        <p:nvSpPr>
          <p:cNvPr id="3" name="Espace réservé du contenu 2">
            <a:extLst>
              <a:ext uri="{FF2B5EF4-FFF2-40B4-BE49-F238E27FC236}">
                <a16:creationId xmlns:a16="http://schemas.microsoft.com/office/drawing/2014/main" id="{AB88B6E5-93DE-9B4A-8A28-8A672EC64FBF}"/>
              </a:ext>
            </a:extLst>
          </p:cNvPr>
          <p:cNvSpPr>
            <a:spLocks noGrp="1"/>
          </p:cNvSpPr>
          <p:nvPr>
            <p:ph idx="1"/>
          </p:nvPr>
        </p:nvSpPr>
        <p:spPr/>
        <p:txBody>
          <a:bodyPr/>
          <a:lstStyle/>
          <a:p>
            <a:r>
              <a:rPr lang="fr-FR" i="1" u="sng" dirty="0"/>
              <a:t>Explication</a:t>
            </a:r>
            <a:r>
              <a:rPr lang="fr-FR" dirty="0"/>
              <a:t>: je vous propose de vous mettre dans la peau d’un jury !! Quand un label </a:t>
            </a:r>
            <a:r>
              <a:rPr lang="fr-FR" b="1" dirty="0"/>
              <a:t>signe un artiste</a:t>
            </a:r>
            <a:r>
              <a:rPr lang="fr-FR" dirty="0"/>
              <a:t>, c’est que ce label décide de produire cet artiste. On signe un artiste généralement après une </a:t>
            </a:r>
            <a:r>
              <a:rPr lang="fr-FR" b="1" dirty="0"/>
              <a:t>audition</a:t>
            </a:r>
            <a:r>
              <a:rPr lang="fr-FR" dirty="0"/>
              <a:t>: l’artiste chante devant un jury plusieurs de ces chansons. </a:t>
            </a:r>
          </a:p>
          <a:p>
            <a:endParaRPr lang="fr-FR" dirty="0"/>
          </a:p>
          <a:p>
            <a:r>
              <a:rPr lang="fr-FR" i="1" u="sng" dirty="0"/>
              <a:t>Travail à faire </a:t>
            </a:r>
            <a:r>
              <a:rPr lang="fr-FR" dirty="0"/>
              <a:t>Vous allez faire passer une audition à Brassens !!! Je vous donnerai par mail quel type de rôle (voir la diapositive suivante) vous allez avoir pour les auditions. En fonction de votre rôle (et de votre gout personnel) vous déciderez ou non de signer Brassens</a:t>
            </a:r>
          </a:p>
          <a:p>
            <a:pPr marL="0" indent="0">
              <a:buNone/>
            </a:pPr>
            <a:endParaRPr lang="fr-FR" dirty="0"/>
          </a:p>
        </p:txBody>
      </p:sp>
    </p:spTree>
    <p:extLst>
      <p:ext uri="{BB962C8B-B14F-4D97-AF65-F5344CB8AC3E}">
        <p14:creationId xmlns:p14="http://schemas.microsoft.com/office/powerpoint/2010/main" val="2594287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0F6C8E-986F-D147-8071-284001E3E4AE}"/>
              </a:ext>
            </a:extLst>
          </p:cNvPr>
          <p:cNvSpPr>
            <a:spLocks noGrp="1"/>
          </p:cNvSpPr>
          <p:nvPr>
            <p:ph type="title"/>
          </p:nvPr>
        </p:nvSpPr>
        <p:spPr>
          <a:xfrm>
            <a:off x="263047" y="127131"/>
            <a:ext cx="11611627" cy="1325563"/>
          </a:xfrm>
        </p:spPr>
        <p:txBody>
          <a:bodyPr/>
          <a:lstStyle/>
          <a:p>
            <a:pPr algn="ctr"/>
            <a:r>
              <a:rPr lang="fr-FR" dirty="0">
                <a:solidFill>
                  <a:srgbClr val="FF0000"/>
                </a:solidFill>
                <a:latin typeface="Arial Rounded MT Bold" panose="020F0704030504030204" pitchFamily="34" charset="77"/>
              </a:rPr>
              <a:t>Les types de rôle que vous devez jouez.</a:t>
            </a:r>
          </a:p>
        </p:txBody>
      </p:sp>
      <p:pic>
        <p:nvPicPr>
          <p:cNvPr id="2050" name="Picture 2" descr="IN PHOTOS: Celine Dion captivates sold-out crowd in first Manila concert">
            <a:extLst>
              <a:ext uri="{FF2B5EF4-FFF2-40B4-BE49-F238E27FC236}">
                <a16:creationId xmlns:a16="http://schemas.microsoft.com/office/drawing/2014/main" id="{CE24979C-9855-1748-B1D8-ABD06B903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470454"/>
            <a:ext cx="1390135" cy="111210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185 photos et images de Vianney Singer - Getty Images">
            <a:extLst>
              <a:ext uri="{FF2B5EF4-FFF2-40B4-BE49-F238E27FC236}">
                <a16:creationId xmlns:a16="http://schemas.microsoft.com/office/drawing/2014/main" id="{217952B2-CF96-1748-B0A1-3838F4AB9C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9733" y="1469296"/>
            <a:ext cx="798388" cy="1199764"/>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F05211D3-3EAD-A343-9D92-65DB9E350AF7}"/>
              </a:ext>
            </a:extLst>
          </p:cNvPr>
          <p:cNvSpPr txBox="1"/>
          <p:nvPr/>
        </p:nvSpPr>
        <p:spPr>
          <a:xfrm>
            <a:off x="838200" y="2669060"/>
            <a:ext cx="1287162" cy="369332"/>
          </a:xfrm>
          <a:prstGeom prst="rect">
            <a:avLst/>
          </a:prstGeom>
          <a:noFill/>
        </p:spPr>
        <p:txBody>
          <a:bodyPr wrap="square" rtlCol="0">
            <a:spAutoFit/>
          </a:bodyPr>
          <a:lstStyle/>
          <a:p>
            <a:r>
              <a:rPr lang="fr-FR" dirty="0"/>
              <a:t>Céline Dion</a:t>
            </a:r>
          </a:p>
        </p:txBody>
      </p:sp>
      <p:sp>
        <p:nvSpPr>
          <p:cNvPr id="9" name="ZoneTexte 8">
            <a:extLst>
              <a:ext uri="{FF2B5EF4-FFF2-40B4-BE49-F238E27FC236}">
                <a16:creationId xmlns:a16="http://schemas.microsoft.com/office/drawing/2014/main" id="{6B27A990-AF78-8341-8590-B701E1A2B9F8}"/>
              </a:ext>
            </a:extLst>
          </p:cNvPr>
          <p:cNvSpPr txBox="1"/>
          <p:nvPr/>
        </p:nvSpPr>
        <p:spPr>
          <a:xfrm>
            <a:off x="2535197" y="2648464"/>
            <a:ext cx="1287162" cy="369332"/>
          </a:xfrm>
          <a:prstGeom prst="rect">
            <a:avLst/>
          </a:prstGeom>
          <a:noFill/>
        </p:spPr>
        <p:txBody>
          <a:bodyPr wrap="square" rtlCol="0">
            <a:spAutoFit/>
          </a:bodyPr>
          <a:lstStyle/>
          <a:p>
            <a:r>
              <a:rPr lang="fr-FR" dirty="0"/>
              <a:t>Vianney</a:t>
            </a:r>
          </a:p>
        </p:txBody>
      </p:sp>
      <p:sp>
        <p:nvSpPr>
          <p:cNvPr id="7" name="ZoneTexte 6">
            <a:extLst>
              <a:ext uri="{FF2B5EF4-FFF2-40B4-BE49-F238E27FC236}">
                <a16:creationId xmlns:a16="http://schemas.microsoft.com/office/drawing/2014/main" id="{2216AF46-1B87-9246-8811-823004B5CE50}"/>
              </a:ext>
            </a:extLst>
          </p:cNvPr>
          <p:cNvSpPr txBox="1"/>
          <p:nvPr/>
        </p:nvSpPr>
        <p:spPr>
          <a:xfrm>
            <a:off x="494270" y="1371602"/>
            <a:ext cx="10948087" cy="1569660"/>
          </a:xfrm>
          <a:custGeom>
            <a:avLst/>
            <a:gdLst>
              <a:gd name="connsiteX0" fmla="*/ 0 w 10948087"/>
              <a:gd name="connsiteY0" fmla="*/ 0 h 1569660"/>
              <a:gd name="connsiteX1" fmla="*/ 466734 w 10948087"/>
              <a:gd name="connsiteY1" fmla="*/ 0 h 1569660"/>
              <a:gd name="connsiteX2" fmla="*/ 714507 w 10948087"/>
              <a:gd name="connsiteY2" fmla="*/ 0 h 1569660"/>
              <a:gd name="connsiteX3" fmla="*/ 1509684 w 10948087"/>
              <a:gd name="connsiteY3" fmla="*/ 0 h 1569660"/>
              <a:gd name="connsiteX4" fmla="*/ 1976418 w 10948087"/>
              <a:gd name="connsiteY4" fmla="*/ 0 h 1569660"/>
              <a:gd name="connsiteX5" fmla="*/ 2443152 w 10948087"/>
              <a:gd name="connsiteY5" fmla="*/ 0 h 1569660"/>
              <a:gd name="connsiteX6" fmla="*/ 3238329 w 10948087"/>
              <a:gd name="connsiteY6" fmla="*/ 0 h 1569660"/>
              <a:gd name="connsiteX7" fmla="*/ 3595582 w 10948087"/>
              <a:gd name="connsiteY7" fmla="*/ 0 h 1569660"/>
              <a:gd name="connsiteX8" fmla="*/ 4390759 w 10948087"/>
              <a:gd name="connsiteY8" fmla="*/ 0 h 1569660"/>
              <a:gd name="connsiteX9" fmla="*/ 5185936 w 10948087"/>
              <a:gd name="connsiteY9" fmla="*/ 0 h 1569660"/>
              <a:gd name="connsiteX10" fmla="*/ 5762151 w 10948087"/>
              <a:gd name="connsiteY10" fmla="*/ 0 h 1569660"/>
              <a:gd name="connsiteX11" fmla="*/ 6557328 w 10948087"/>
              <a:gd name="connsiteY11" fmla="*/ 0 h 1569660"/>
              <a:gd name="connsiteX12" fmla="*/ 7024062 w 10948087"/>
              <a:gd name="connsiteY12" fmla="*/ 0 h 1569660"/>
              <a:gd name="connsiteX13" fmla="*/ 7490796 w 10948087"/>
              <a:gd name="connsiteY13" fmla="*/ 0 h 1569660"/>
              <a:gd name="connsiteX14" fmla="*/ 8176492 w 10948087"/>
              <a:gd name="connsiteY14" fmla="*/ 0 h 1569660"/>
              <a:gd name="connsiteX15" fmla="*/ 8643227 w 10948087"/>
              <a:gd name="connsiteY15" fmla="*/ 0 h 1569660"/>
              <a:gd name="connsiteX16" fmla="*/ 9438403 w 10948087"/>
              <a:gd name="connsiteY16" fmla="*/ 0 h 1569660"/>
              <a:gd name="connsiteX17" fmla="*/ 10233580 w 10948087"/>
              <a:gd name="connsiteY17" fmla="*/ 0 h 1569660"/>
              <a:gd name="connsiteX18" fmla="*/ 10948087 w 10948087"/>
              <a:gd name="connsiteY18" fmla="*/ 0 h 1569660"/>
              <a:gd name="connsiteX19" fmla="*/ 10948087 w 10948087"/>
              <a:gd name="connsiteY19" fmla="*/ 507523 h 1569660"/>
              <a:gd name="connsiteX20" fmla="*/ 10948087 w 10948087"/>
              <a:gd name="connsiteY20" fmla="*/ 983654 h 1569660"/>
              <a:gd name="connsiteX21" fmla="*/ 10948087 w 10948087"/>
              <a:gd name="connsiteY21" fmla="*/ 1569660 h 1569660"/>
              <a:gd name="connsiteX22" fmla="*/ 10262391 w 10948087"/>
              <a:gd name="connsiteY22" fmla="*/ 1569660 h 1569660"/>
              <a:gd name="connsiteX23" fmla="*/ 9905138 w 10948087"/>
              <a:gd name="connsiteY23" fmla="*/ 1569660 h 1569660"/>
              <a:gd name="connsiteX24" fmla="*/ 9328923 w 10948087"/>
              <a:gd name="connsiteY24" fmla="*/ 1569660 h 1569660"/>
              <a:gd name="connsiteX25" fmla="*/ 9081150 w 10948087"/>
              <a:gd name="connsiteY25" fmla="*/ 1569660 h 1569660"/>
              <a:gd name="connsiteX26" fmla="*/ 8833378 w 10948087"/>
              <a:gd name="connsiteY26" fmla="*/ 1569660 h 1569660"/>
              <a:gd name="connsiteX27" fmla="*/ 8257162 w 10948087"/>
              <a:gd name="connsiteY27" fmla="*/ 1569660 h 1569660"/>
              <a:gd name="connsiteX28" fmla="*/ 7899909 w 10948087"/>
              <a:gd name="connsiteY28" fmla="*/ 1569660 h 1569660"/>
              <a:gd name="connsiteX29" fmla="*/ 7214213 w 10948087"/>
              <a:gd name="connsiteY29" fmla="*/ 1569660 h 1569660"/>
              <a:gd name="connsiteX30" fmla="*/ 6856960 w 10948087"/>
              <a:gd name="connsiteY30" fmla="*/ 1569660 h 1569660"/>
              <a:gd name="connsiteX31" fmla="*/ 6171264 w 10948087"/>
              <a:gd name="connsiteY31" fmla="*/ 1569660 h 1569660"/>
              <a:gd name="connsiteX32" fmla="*/ 5923491 w 10948087"/>
              <a:gd name="connsiteY32" fmla="*/ 1569660 h 1569660"/>
              <a:gd name="connsiteX33" fmla="*/ 5237795 w 10948087"/>
              <a:gd name="connsiteY33" fmla="*/ 1569660 h 1569660"/>
              <a:gd name="connsiteX34" fmla="*/ 4880542 w 10948087"/>
              <a:gd name="connsiteY34" fmla="*/ 1569660 h 1569660"/>
              <a:gd name="connsiteX35" fmla="*/ 4632769 w 10948087"/>
              <a:gd name="connsiteY35" fmla="*/ 1569660 h 1569660"/>
              <a:gd name="connsiteX36" fmla="*/ 4275516 w 10948087"/>
              <a:gd name="connsiteY36" fmla="*/ 1569660 h 1569660"/>
              <a:gd name="connsiteX37" fmla="*/ 3589820 w 10948087"/>
              <a:gd name="connsiteY37" fmla="*/ 1569660 h 1569660"/>
              <a:gd name="connsiteX38" fmla="*/ 3232567 w 10948087"/>
              <a:gd name="connsiteY38" fmla="*/ 1569660 h 1569660"/>
              <a:gd name="connsiteX39" fmla="*/ 2984794 w 10948087"/>
              <a:gd name="connsiteY39" fmla="*/ 1569660 h 1569660"/>
              <a:gd name="connsiteX40" fmla="*/ 2627541 w 10948087"/>
              <a:gd name="connsiteY40" fmla="*/ 1569660 h 1569660"/>
              <a:gd name="connsiteX41" fmla="*/ 2160807 w 10948087"/>
              <a:gd name="connsiteY41" fmla="*/ 1569660 h 1569660"/>
              <a:gd name="connsiteX42" fmla="*/ 1584592 w 10948087"/>
              <a:gd name="connsiteY42" fmla="*/ 1569660 h 1569660"/>
              <a:gd name="connsiteX43" fmla="*/ 1227338 w 10948087"/>
              <a:gd name="connsiteY43" fmla="*/ 1569660 h 1569660"/>
              <a:gd name="connsiteX44" fmla="*/ 0 w 10948087"/>
              <a:gd name="connsiteY44" fmla="*/ 1569660 h 1569660"/>
              <a:gd name="connsiteX45" fmla="*/ 0 w 10948087"/>
              <a:gd name="connsiteY45" fmla="*/ 1046440 h 1569660"/>
              <a:gd name="connsiteX46" fmla="*/ 0 w 10948087"/>
              <a:gd name="connsiteY46" fmla="*/ 523220 h 1569660"/>
              <a:gd name="connsiteX47" fmla="*/ 0 w 10948087"/>
              <a:gd name="connsiteY47" fmla="*/ 0 h 156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0948087" h="1569660" extrusionOk="0">
                <a:moveTo>
                  <a:pt x="0" y="0"/>
                </a:moveTo>
                <a:cubicBezTo>
                  <a:pt x="113079" y="-24165"/>
                  <a:pt x="354371" y="48778"/>
                  <a:pt x="466734" y="0"/>
                </a:cubicBezTo>
                <a:cubicBezTo>
                  <a:pt x="579097" y="-48778"/>
                  <a:pt x="605157" y="14819"/>
                  <a:pt x="714507" y="0"/>
                </a:cubicBezTo>
                <a:cubicBezTo>
                  <a:pt x="823857" y="-14819"/>
                  <a:pt x="1264390" y="63544"/>
                  <a:pt x="1509684" y="0"/>
                </a:cubicBezTo>
                <a:cubicBezTo>
                  <a:pt x="1754978" y="-63544"/>
                  <a:pt x="1788688" y="48278"/>
                  <a:pt x="1976418" y="0"/>
                </a:cubicBezTo>
                <a:cubicBezTo>
                  <a:pt x="2164148" y="-48278"/>
                  <a:pt x="2272672" y="26664"/>
                  <a:pt x="2443152" y="0"/>
                </a:cubicBezTo>
                <a:cubicBezTo>
                  <a:pt x="2613632" y="-26664"/>
                  <a:pt x="3027029" y="31548"/>
                  <a:pt x="3238329" y="0"/>
                </a:cubicBezTo>
                <a:cubicBezTo>
                  <a:pt x="3449629" y="-31548"/>
                  <a:pt x="3440243" y="41818"/>
                  <a:pt x="3595582" y="0"/>
                </a:cubicBezTo>
                <a:cubicBezTo>
                  <a:pt x="3750921" y="-41818"/>
                  <a:pt x="4107477" y="63947"/>
                  <a:pt x="4390759" y="0"/>
                </a:cubicBezTo>
                <a:cubicBezTo>
                  <a:pt x="4674041" y="-63947"/>
                  <a:pt x="4946585" y="23754"/>
                  <a:pt x="5185936" y="0"/>
                </a:cubicBezTo>
                <a:cubicBezTo>
                  <a:pt x="5425287" y="-23754"/>
                  <a:pt x="5592594" y="63103"/>
                  <a:pt x="5762151" y="0"/>
                </a:cubicBezTo>
                <a:cubicBezTo>
                  <a:pt x="5931709" y="-63103"/>
                  <a:pt x="6254102" y="18953"/>
                  <a:pt x="6557328" y="0"/>
                </a:cubicBezTo>
                <a:cubicBezTo>
                  <a:pt x="6860554" y="-18953"/>
                  <a:pt x="6877172" y="15637"/>
                  <a:pt x="7024062" y="0"/>
                </a:cubicBezTo>
                <a:cubicBezTo>
                  <a:pt x="7170952" y="-15637"/>
                  <a:pt x="7364315" y="17560"/>
                  <a:pt x="7490796" y="0"/>
                </a:cubicBezTo>
                <a:cubicBezTo>
                  <a:pt x="7617277" y="-17560"/>
                  <a:pt x="8001326" y="64950"/>
                  <a:pt x="8176492" y="0"/>
                </a:cubicBezTo>
                <a:cubicBezTo>
                  <a:pt x="8351658" y="-64950"/>
                  <a:pt x="8489104" y="55675"/>
                  <a:pt x="8643227" y="0"/>
                </a:cubicBezTo>
                <a:cubicBezTo>
                  <a:pt x="8797351" y="-55675"/>
                  <a:pt x="9211584" y="24843"/>
                  <a:pt x="9438403" y="0"/>
                </a:cubicBezTo>
                <a:cubicBezTo>
                  <a:pt x="9665222" y="-24843"/>
                  <a:pt x="10016436" y="79675"/>
                  <a:pt x="10233580" y="0"/>
                </a:cubicBezTo>
                <a:cubicBezTo>
                  <a:pt x="10450724" y="-79675"/>
                  <a:pt x="10692536" y="30802"/>
                  <a:pt x="10948087" y="0"/>
                </a:cubicBezTo>
                <a:cubicBezTo>
                  <a:pt x="10952559" y="151186"/>
                  <a:pt x="10893495" y="280189"/>
                  <a:pt x="10948087" y="507523"/>
                </a:cubicBezTo>
                <a:cubicBezTo>
                  <a:pt x="11002679" y="734857"/>
                  <a:pt x="10899290" y="746818"/>
                  <a:pt x="10948087" y="983654"/>
                </a:cubicBezTo>
                <a:cubicBezTo>
                  <a:pt x="10996884" y="1220490"/>
                  <a:pt x="10915457" y="1444261"/>
                  <a:pt x="10948087" y="1569660"/>
                </a:cubicBezTo>
                <a:cubicBezTo>
                  <a:pt x="10754349" y="1609275"/>
                  <a:pt x="10564088" y="1535767"/>
                  <a:pt x="10262391" y="1569660"/>
                </a:cubicBezTo>
                <a:cubicBezTo>
                  <a:pt x="9960694" y="1603553"/>
                  <a:pt x="10036583" y="1536514"/>
                  <a:pt x="9905138" y="1569660"/>
                </a:cubicBezTo>
                <a:cubicBezTo>
                  <a:pt x="9773693" y="1602806"/>
                  <a:pt x="9538534" y="1569236"/>
                  <a:pt x="9328923" y="1569660"/>
                </a:cubicBezTo>
                <a:cubicBezTo>
                  <a:pt x="9119312" y="1570084"/>
                  <a:pt x="9195452" y="1553582"/>
                  <a:pt x="9081150" y="1569660"/>
                </a:cubicBezTo>
                <a:cubicBezTo>
                  <a:pt x="8966848" y="1585738"/>
                  <a:pt x="8931829" y="1567109"/>
                  <a:pt x="8833378" y="1569660"/>
                </a:cubicBezTo>
                <a:cubicBezTo>
                  <a:pt x="8734927" y="1572211"/>
                  <a:pt x="8500594" y="1542059"/>
                  <a:pt x="8257162" y="1569660"/>
                </a:cubicBezTo>
                <a:cubicBezTo>
                  <a:pt x="8013730" y="1597261"/>
                  <a:pt x="8067502" y="1552785"/>
                  <a:pt x="7899909" y="1569660"/>
                </a:cubicBezTo>
                <a:cubicBezTo>
                  <a:pt x="7732316" y="1586535"/>
                  <a:pt x="7383128" y="1518366"/>
                  <a:pt x="7214213" y="1569660"/>
                </a:cubicBezTo>
                <a:cubicBezTo>
                  <a:pt x="7045298" y="1620954"/>
                  <a:pt x="7024697" y="1530716"/>
                  <a:pt x="6856960" y="1569660"/>
                </a:cubicBezTo>
                <a:cubicBezTo>
                  <a:pt x="6689223" y="1608604"/>
                  <a:pt x="6510134" y="1518339"/>
                  <a:pt x="6171264" y="1569660"/>
                </a:cubicBezTo>
                <a:cubicBezTo>
                  <a:pt x="5832394" y="1620981"/>
                  <a:pt x="6008407" y="1555240"/>
                  <a:pt x="5923491" y="1569660"/>
                </a:cubicBezTo>
                <a:cubicBezTo>
                  <a:pt x="5838575" y="1584080"/>
                  <a:pt x="5541037" y="1506617"/>
                  <a:pt x="5237795" y="1569660"/>
                </a:cubicBezTo>
                <a:cubicBezTo>
                  <a:pt x="4934553" y="1632703"/>
                  <a:pt x="4958515" y="1548059"/>
                  <a:pt x="4880542" y="1569660"/>
                </a:cubicBezTo>
                <a:cubicBezTo>
                  <a:pt x="4802569" y="1591261"/>
                  <a:pt x="4744990" y="1555987"/>
                  <a:pt x="4632769" y="1569660"/>
                </a:cubicBezTo>
                <a:cubicBezTo>
                  <a:pt x="4520548" y="1583333"/>
                  <a:pt x="4432139" y="1567668"/>
                  <a:pt x="4275516" y="1569660"/>
                </a:cubicBezTo>
                <a:cubicBezTo>
                  <a:pt x="4118893" y="1571652"/>
                  <a:pt x="3739944" y="1528026"/>
                  <a:pt x="3589820" y="1569660"/>
                </a:cubicBezTo>
                <a:cubicBezTo>
                  <a:pt x="3439696" y="1611294"/>
                  <a:pt x="3360227" y="1561065"/>
                  <a:pt x="3232567" y="1569660"/>
                </a:cubicBezTo>
                <a:cubicBezTo>
                  <a:pt x="3104907" y="1578255"/>
                  <a:pt x="3052241" y="1555402"/>
                  <a:pt x="2984794" y="1569660"/>
                </a:cubicBezTo>
                <a:cubicBezTo>
                  <a:pt x="2917347" y="1583918"/>
                  <a:pt x="2715032" y="1533246"/>
                  <a:pt x="2627541" y="1569660"/>
                </a:cubicBezTo>
                <a:cubicBezTo>
                  <a:pt x="2540050" y="1606074"/>
                  <a:pt x="2321746" y="1567119"/>
                  <a:pt x="2160807" y="1569660"/>
                </a:cubicBezTo>
                <a:cubicBezTo>
                  <a:pt x="1999868" y="1572201"/>
                  <a:pt x="1830517" y="1501721"/>
                  <a:pt x="1584592" y="1569660"/>
                </a:cubicBezTo>
                <a:cubicBezTo>
                  <a:pt x="1338667" y="1637599"/>
                  <a:pt x="1302128" y="1536403"/>
                  <a:pt x="1227338" y="1569660"/>
                </a:cubicBezTo>
                <a:cubicBezTo>
                  <a:pt x="1152548" y="1602917"/>
                  <a:pt x="494886" y="1439508"/>
                  <a:pt x="0" y="1569660"/>
                </a:cubicBezTo>
                <a:cubicBezTo>
                  <a:pt x="-30159" y="1434418"/>
                  <a:pt x="14527" y="1289500"/>
                  <a:pt x="0" y="1046440"/>
                </a:cubicBezTo>
                <a:cubicBezTo>
                  <a:pt x="-14527" y="803380"/>
                  <a:pt x="1060" y="713816"/>
                  <a:pt x="0" y="523220"/>
                </a:cubicBezTo>
                <a:cubicBezTo>
                  <a:pt x="-1060" y="332624"/>
                  <a:pt x="6695" y="218480"/>
                  <a:pt x="0" y="0"/>
                </a:cubicBezTo>
                <a:close/>
              </a:path>
            </a:pathLst>
          </a:custGeom>
          <a:noFill/>
          <a:ln>
            <a:solidFill>
              <a:schemeClr val="accent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marL="3024188" indent="-2041525"/>
            <a:r>
              <a:rPr lang="fr-FR" dirty="0"/>
              <a:t>	</a:t>
            </a:r>
            <a:r>
              <a:rPr lang="fr-FR" sz="2400" b="1" u="sng" dirty="0"/>
              <a:t>rôle artiste : </a:t>
            </a:r>
            <a:r>
              <a:rPr lang="fr-FR" sz="2400" dirty="0"/>
              <a:t>Vous allez être Céline Dion ou Vianney !             Dans l’audition vous jugerez Brassens en tant qu’artiste !</a:t>
            </a:r>
          </a:p>
          <a:p>
            <a:pPr marL="3024188" indent="-2041525"/>
            <a:endParaRPr lang="fr-FR" sz="2400" dirty="0"/>
          </a:p>
          <a:p>
            <a:pPr marL="3024188" indent="-2041525"/>
            <a:endParaRPr lang="fr-FR" sz="2400" dirty="0"/>
          </a:p>
        </p:txBody>
      </p:sp>
      <p:pic>
        <p:nvPicPr>
          <p:cNvPr id="11" name="Image 10">
            <a:extLst>
              <a:ext uri="{FF2B5EF4-FFF2-40B4-BE49-F238E27FC236}">
                <a16:creationId xmlns:a16="http://schemas.microsoft.com/office/drawing/2014/main" id="{F2F97B0D-5494-A842-86CA-471C482380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38200" y="3340155"/>
            <a:ext cx="1164977" cy="1382157"/>
          </a:xfrm>
          <a:prstGeom prst="rect">
            <a:avLst/>
          </a:prstGeom>
          <a:noFill/>
          <a:ln>
            <a:noFill/>
          </a:ln>
        </p:spPr>
      </p:pic>
      <p:pic>
        <p:nvPicPr>
          <p:cNvPr id="13" name="Image 12">
            <a:extLst>
              <a:ext uri="{FF2B5EF4-FFF2-40B4-BE49-F238E27FC236}">
                <a16:creationId xmlns:a16="http://schemas.microsoft.com/office/drawing/2014/main" id="{69235031-008A-1747-81ED-B66FCEF837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343144" y="3314227"/>
            <a:ext cx="1164977" cy="964417"/>
          </a:xfrm>
          <a:prstGeom prst="rect">
            <a:avLst/>
          </a:prstGeom>
          <a:noFill/>
          <a:ln>
            <a:noFill/>
          </a:ln>
        </p:spPr>
      </p:pic>
      <p:sp>
        <p:nvSpPr>
          <p:cNvPr id="14" name="ZoneTexte 13">
            <a:extLst>
              <a:ext uri="{FF2B5EF4-FFF2-40B4-BE49-F238E27FC236}">
                <a16:creationId xmlns:a16="http://schemas.microsoft.com/office/drawing/2014/main" id="{0692C410-1E05-9743-B681-7030511492E7}"/>
              </a:ext>
            </a:extLst>
          </p:cNvPr>
          <p:cNvSpPr txBox="1"/>
          <p:nvPr/>
        </p:nvSpPr>
        <p:spPr>
          <a:xfrm>
            <a:off x="494269" y="3131909"/>
            <a:ext cx="10948087" cy="1569660"/>
          </a:xfrm>
          <a:prstGeom prst="rect">
            <a:avLst/>
          </a:prstGeom>
          <a:noFill/>
          <a:ln>
            <a:solidFill>
              <a:srgbClr val="FF0000"/>
            </a:solidFill>
          </a:ln>
        </p:spPr>
        <p:txBody>
          <a:bodyPr wrap="square" rtlCol="0">
            <a:spAutoFit/>
          </a:bodyPr>
          <a:lstStyle/>
          <a:p>
            <a:pPr marL="3024188" indent="-2041525"/>
            <a:r>
              <a:rPr lang="fr-FR" dirty="0"/>
              <a:t>	</a:t>
            </a:r>
            <a:r>
              <a:rPr lang="fr-FR" sz="2400" b="1" u="sng" dirty="0"/>
              <a:t>rôle distributeur : </a:t>
            </a:r>
            <a:r>
              <a:rPr lang="fr-FR" sz="2400" dirty="0"/>
              <a:t>Vous allez être directeur ou directrice de distribution de la musique. Vous gagnez beaucoup d’argent ! Dans l’audition vous jugerez si Brassens peut vous faire gagner de l’argent… ou non !!</a:t>
            </a:r>
          </a:p>
        </p:txBody>
      </p:sp>
      <p:sp>
        <p:nvSpPr>
          <p:cNvPr id="15" name="ZoneTexte 14">
            <a:extLst>
              <a:ext uri="{FF2B5EF4-FFF2-40B4-BE49-F238E27FC236}">
                <a16:creationId xmlns:a16="http://schemas.microsoft.com/office/drawing/2014/main" id="{479F1448-148E-7648-BB04-8A9D7380D112}"/>
              </a:ext>
            </a:extLst>
          </p:cNvPr>
          <p:cNvSpPr txBox="1"/>
          <p:nvPr/>
        </p:nvSpPr>
        <p:spPr>
          <a:xfrm>
            <a:off x="521409" y="4837533"/>
            <a:ext cx="10948087" cy="1569660"/>
          </a:xfrm>
          <a:prstGeom prst="rect">
            <a:avLst/>
          </a:prstGeom>
          <a:noFill/>
          <a:ln>
            <a:solidFill>
              <a:srgbClr val="FF0000"/>
            </a:solidFill>
          </a:ln>
        </p:spPr>
        <p:txBody>
          <a:bodyPr wrap="square" rtlCol="0">
            <a:spAutoFit/>
          </a:bodyPr>
          <a:lstStyle/>
          <a:p>
            <a:pPr marL="3024188" indent="-2041525"/>
            <a:r>
              <a:rPr lang="fr-FR" dirty="0"/>
              <a:t>	</a:t>
            </a:r>
            <a:r>
              <a:rPr lang="fr-FR" sz="2400" b="1" u="sng" dirty="0"/>
              <a:t>rôle de label : </a:t>
            </a:r>
            <a:r>
              <a:rPr lang="fr-FR" sz="2400" dirty="0"/>
              <a:t>Vous allez être directeur ou directrice de label. Ce qui vous intéresse c’est l’aspect économique et artistique. Dans l’audition vous jugerez si Brassens peut être un artiste intéressant. </a:t>
            </a:r>
          </a:p>
        </p:txBody>
      </p:sp>
      <p:pic>
        <p:nvPicPr>
          <p:cNvPr id="16" name="Image 15">
            <a:extLst>
              <a:ext uri="{FF2B5EF4-FFF2-40B4-BE49-F238E27FC236}">
                <a16:creationId xmlns:a16="http://schemas.microsoft.com/office/drawing/2014/main" id="{959D6FF5-4F17-2C4D-93EC-E33CD083F86D}"/>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38200" y="4930558"/>
            <a:ext cx="1008311" cy="964417"/>
          </a:xfrm>
          <a:prstGeom prst="rect">
            <a:avLst/>
          </a:prstGeom>
          <a:noFill/>
          <a:ln>
            <a:noFill/>
          </a:ln>
        </p:spPr>
      </p:pic>
      <p:pic>
        <p:nvPicPr>
          <p:cNvPr id="17" name="Image 16">
            <a:extLst>
              <a:ext uri="{FF2B5EF4-FFF2-40B4-BE49-F238E27FC236}">
                <a16:creationId xmlns:a16="http://schemas.microsoft.com/office/drawing/2014/main" id="{CC8BDFB7-2033-F347-A088-8CF9B6E8FA2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2058381" y="4971012"/>
            <a:ext cx="1302703" cy="1302702"/>
          </a:xfrm>
          <a:prstGeom prst="rect">
            <a:avLst/>
          </a:prstGeom>
          <a:noFill/>
          <a:ln>
            <a:noFill/>
          </a:ln>
        </p:spPr>
      </p:pic>
    </p:spTree>
    <p:extLst>
      <p:ext uri="{BB962C8B-B14F-4D97-AF65-F5344CB8AC3E}">
        <p14:creationId xmlns:p14="http://schemas.microsoft.com/office/powerpoint/2010/main" val="3671596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A238C6-0D75-8D4E-B1CE-48BC609EECAB}"/>
              </a:ext>
            </a:extLst>
          </p:cNvPr>
          <p:cNvSpPr>
            <a:spLocks noGrp="1"/>
          </p:cNvSpPr>
          <p:nvPr>
            <p:ph type="title"/>
          </p:nvPr>
        </p:nvSpPr>
        <p:spPr>
          <a:xfrm>
            <a:off x="838200" y="-173493"/>
            <a:ext cx="10515600" cy="1325563"/>
          </a:xfrm>
        </p:spPr>
        <p:txBody>
          <a:bodyPr/>
          <a:lstStyle/>
          <a:p>
            <a:pPr algn="ctr"/>
            <a:r>
              <a:rPr lang="fr-FR" dirty="0">
                <a:solidFill>
                  <a:srgbClr val="FF0000"/>
                </a:solidFill>
                <a:latin typeface="Arial Rounded MT Bold" panose="020F0704030504030204" pitchFamily="34" charset="77"/>
              </a:rPr>
              <a:t>Le travail à faire en 5 phases</a:t>
            </a:r>
          </a:p>
        </p:txBody>
      </p:sp>
      <p:sp>
        <p:nvSpPr>
          <p:cNvPr id="3" name="Espace réservé du contenu 2">
            <a:extLst>
              <a:ext uri="{FF2B5EF4-FFF2-40B4-BE49-F238E27FC236}">
                <a16:creationId xmlns:a16="http://schemas.microsoft.com/office/drawing/2014/main" id="{1CFC7547-16FC-E646-B476-5855B350D803}"/>
              </a:ext>
            </a:extLst>
          </p:cNvPr>
          <p:cNvSpPr>
            <a:spLocks noGrp="1"/>
          </p:cNvSpPr>
          <p:nvPr>
            <p:ph idx="1"/>
          </p:nvPr>
        </p:nvSpPr>
        <p:spPr>
          <a:xfrm>
            <a:off x="838200" y="1061539"/>
            <a:ext cx="10515600" cy="4351338"/>
          </a:xfrm>
        </p:spPr>
        <p:txBody>
          <a:bodyPr/>
          <a:lstStyle/>
          <a:p>
            <a:pPr marL="0" indent="0">
              <a:buNone/>
            </a:pPr>
            <a:r>
              <a:rPr lang="fr-FR" dirty="0"/>
              <a:t>Phase 1 : </a:t>
            </a:r>
            <a:r>
              <a:rPr lang="fr-FR" dirty="0">
                <a:solidFill>
                  <a:srgbClr val="FF0000"/>
                </a:solidFill>
                <a:latin typeface="Arial Rounded MT Bold" panose="020F0704030504030204" pitchFamily="34" charset="77"/>
              </a:rPr>
              <a:t>écoutez la chanson sans le texte</a:t>
            </a:r>
          </a:p>
          <a:p>
            <a:pPr marL="0" indent="0">
              <a:buNone/>
            </a:pPr>
            <a:r>
              <a:rPr lang="fr-FR" dirty="0"/>
              <a:t>Phase 2 : </a:t>
            </a:r>
            <a:r>
              <a:rPr lang="fr-FR" dirty="0">
                <a:solidFill>
                  <a:srgbClr val="FF0000"/>
                </a:solidFill>
                <a:latin typeface="Arial Rounded MT Bold" panose="020F0704030504030204" pitchFamily="34" charset="77"/>
              </a:rPr>
              <a:t>notez vos impressions avec le vocabulaire de ce document (2/ 3 mots) </a:t>
            </a:r>
            <a:r>
              <a:rPr lang="fr-FR" dirty="0"/>
              <a:t>ou d’autres mots</a:t>
            </a:r>
            <a:endParaRPr lang="fr-FR" dirty="0">
              <a:solidFill>
                <a:srgbClr val="FF0000"/>
              </a:solidFill>
            </a:endParaRPr>
          </a:p>
        </p:txBody>
      </p:sp>
      <p:pic>
        <p:nvPicPr>
          <p:cNvPr id="5" name="Image 4" descr="Une image contenant table&#10;&#10;Description générée automatiquement">
            <a:extLst>
              <a:ext uri="{FF2B5EF4-FFF2-40B4-BE49-F238E27FC236}">
                <a16:creationId xmlns:a16="http://schemas.microsoft.com/office/drawing/2014/main" id="{37B6C427-C6F4-0540-95D0-2B117A2DC7E5}"/>
              </a:ext>
            </a:extLst>
          </p:cNvPr>
          <p:cNvPicPr>
            <a:picLocks noChangeAspect="1"/>
          </p:cNvPicPr>
          <p:nvPr/>
        </p:nvPicPr>
        <p:blipFill>
          <a:blip r:embed="rId2"/>
          <a:stretch>
            <a:fillRect/>
          </a:stretch>
        </p:blipFill>
        <p:spPr>
          <a:xfrm>
            <a:off x="838200" y="2548700"/>
            <a:ext cx="10820400" cy="4165600"/>
          </a:xfrm>
          <a:prstGeom prst="rect">
            <a:avLst/>
          </a:prstGeom>
        </p:spPr>
      </p:pic>
    </p:spTree>
    <p:extLst>
      <p:ext uri="{BB962C8B-B14F-4D97-AF65-F5344CB8AC3E}">
        <p14:creationId xmlns:p14="http://schemas.microsoft.com/office/powerpoint/2010/main" val="1333155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A238C6-0D75-8D4E-B1CE-48BC609EECAB}"/>
              </a:ext>
            </a:extLst>
          </p:cNvPr>
          <p:cNvSpPr>
            <a:spLocks noGrp="1"/>
          </p:cNvSpPr>
          <p:nvPr>
            <p:ph type="title"/>
          </p:nvPr>
        </p:nvSpPr>
        <p:spPr>
          <a:xfrm>
            <a:off x="838200" y="-173493"/>
            <a:ext cx="10515600" cy="1325563"/>
          </a:xfrm>
        </p:spPr>
        <p:txBody>
          <a:bodyPr/>
          <a:lstStyle/>
          <a:p>
            <a:pPr algn="ctr"/>
            <a:r>
              <a:rPr lang="fr-FR" dirty="0">
                <a:solidFill>
                  <a:srgbClr val="FF0000"/>
                </a:solidFill>
                <a:latin typeface="Arial Rounded MT Bold" panose="020F0704030504030204" pitchFamily="34" charset="77"/>
              </a:rPr>
              <a:t>Le travail à faire en 4 phases</a:t>
            </a:r>
          </a:p>
        </p:txBody>
      </p:sp>
      <p:sp>
        <p:nvSpPr>
          <p:cNvPr id="3" name="Espace réservé du contenu 2">
            <a:extLst>
              <a:ext uri="{FF2B5EF4-FFF2-40B4-BE49-F238E27FC236}">
                <a16:creationId xmlns:a16="http://schemas.microsoft.com/office/drawing/2014/main" id="{1CFC7547-16FC-E646-B476-5855B350D803}"/>
              </a:ext>
            </a:extLst>
          </p:cNvPr>
          <p:cNvSpPr>
            <a:spLocks noGrp="1"/>
          </p:cNvSpPr>
          <p:nvPr>
            <p:ph idx="1"/>
          </p:nvPr>
        </p:nvSpPr>
        <p:spPr>
          <a:xfrm>
            <a:off x="838200" y="1061539"/>
            <a:ext cx="10515600" cy="4351338"/>
          </a:xfrm>
        </p:spPr>
        <p:txBody>
          <a:bodyPr/>
          <a:lstStyle/>
          <a:p>
            <a:pPr marL="0" indent="0">
              <a:buNone/>
            </a:pPr>
            <a:r>
              <a:rPr lang="fr-FR" dirty="0"/>
              <a:t>Phase 2 bis : </a:t>
            </a:r>
            <a:r>
              <a:rPr lang="fr-FR" dirty="0">
                <a:solidFill>
                  <a:srgbClr val="FF0000"/>
                </a:solidFill>
                <a:latin typeface="Arial Rounded MT Bold" panose="020F0704030504030204" pitchFamily="34" charset="77"/>
              </a:rPr>
              <a:t>notez ces 2/3 mots comme dans ce document pour chacune des chansons </a:t>
            </a:r>
          </a:p>
        </p:txBody>
      </p:sp>
      <p:pic>
        <p:nvPicPr>
          <p:cNvPr id="6" name="Image 5" descr="Une image contenant table&#10;&#10;Description générée automatiquement">
            <a:extLst>
              <a:ext uri="{FF2B5EF4-FFF2-40B4-BE49-F238E27FC236}">
                <a16:creationId xmlns:a16="http://schemas.microsoft.com/office/drawing/2014/main" id="{7F856A77-8F57-4F45-B2F9-6E5F63D47D68}"/>
              </a:ext>
            </a:extLst>
          </p:cNvPr>
          <p:cNvPicPr>
            <a:picLocks noChangeAspect="1"/>
          </p:cNvPicPr>
          <p:nvPr/>
        </p:nvPicPr>
        <p:blipFill>
          <a:blip r:embed="rId2"/>
          <a:stretch>
            <a:fillRect/>
          </a:stretch>
        </p:blipFill>
        <p:spPr>
          <a:xfrm>
            <a:off x="739036" y="2013731"/>
            <a:ext cx="11040488" cy="4677895"/>
          </a:xfrm>
          <a:prstGeom prst="rect">
            <a:avLst/>
          </a:prstGeom>
        </p:spPr>
      </p:pic>
    </p:spTree>
    <p:extLst>
      <p:ext uri="{BB962C8B-B14F-4D97-AF65-F5344CB8AC3E}">
        <p14:creationId xmlns:p14="http://schemas.microsoft.com/office/powerpoint/2010/main" val="1451810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A238C6-0D75-8D4E-B1CE-48BC609EECAB}"/>
              </a:ext>
            </a:extLst>
          </p:cNvPr>
          <p:cNvSpPr>
            <a:spLocks noGrp="1"/>
          </p:cNvSpPr>
          <p:nvPr>
            <p:ph type="title"/>
          </p:nvPr>
        </p:nvSpPr>
        <p:spPr>
          <a:xfrm>
            <a:off x="838200" y="-173493"/>
            <a:ext cx="10515600" cy="1325563"/>
          </a:xfrm>
        </p:spPr>
        <p:txBody>
          <a:bodyPr/>
          <a:lstStyle/>
          <a:p>
            <a:pPr algn="ctr"/>
            <a:r>
              <a:rPr lang="fr-FR" dirty="0">
                <a:solidFill>
                  <a:srgbClr val="FF0000"/>
                </a:solidFill>
                <a:latin typeface="Arial Rounded MT Bold" panose="020F0704030504030204" pitchFamily="34" charset="77"/>
              </a:rPr>
              <a:t>Le travail à faire en 5 phases</a:t>
            </a:r>
          </a:p>
        </p:txBody>
      </p:sp>
      <p:sp>
        <p:nvSpPr>
          <p:cNvPr id="3" name="Espace réservé du contenu 2">
            <a:extLst>
              <a:ext uri="{FF2B5EF4-FFF2-40B4-BE49-F238E27FC236}">
                <a16:creationId xmlns:a16="http://schemas.microsoft.com/office/drawing/2014/main" id="{1CFC7547-16FC-E646-B476-5855B350D803}"/>
              </a:ext>
            </a:extLst>
          </p:cNvPr>
          <p:cNvSpPr>
            <a:spLocks noGrp="1"/>
          </p:cNvSpPr>
          <p:nvPr>
            <p:ph idx="1"/>
          </p:nvPr>
        </p:nvSpPr>
        <p:spPr>
          <a:xfrm>
            <a:off x="838200" y="1061539"/>
            <a:ext cx="10515600" cy="4351338"/>
          </a:xfrm>
        </p:spPr>
        <p:txBody>
          <a:bodyPr/>
          <a:lstStyle/>
          <a:p>
            <a:pPr marL="0" indent="0">
              <a:buNone/>
            </a:pPr>
            <a:r>
              <a:rPr lang="fr-FR" dirty="0"/>
              <a:t>Phase 3 : </a:t>
            </a:r>
            <a:r>
              <a:rPr lang="fr-FR" dirty="0">
                <a:solidFill>
                  <a:srgbClr val="FF0000"/>
                </a:solidFill>
                <a:latin typeface="Arial Rounded MT Bold" panose="020F0704030504030204" pitchFamily="34" charset="77"/>
              </a:rPr>
              <a:t>travailler chacune des trois chansons </a:t>
            </a:r>
            <a:r>
              <a:rPr lang="fr-FR" dirty="0">
                <a:latin typeface="Arial Rounded MT Bold" panose="020F0704030504030204" pitchFamily="34" charset="77"/>
              </a:rPr>
              <a:t>avec les exercices à faire = lire le texte et exercices de compréhension et de vocabulaire</a:t>
            </a:r>
          </a:p>
          <a:p>
            <a:pPr marL="0" indent="0">
              <a:buNone/>
            </a:pPr>
            <a:endParaRPr lang="fr-FR" dirty="0">
              <a:solidFill>
                <a:srgbClr val="FF0000"/>
              </a:solidFill>
              <a:latin typeface="Arial Rounded MT Bold" panose="020F0704030504030204" pitchFamily="34" charset="77"/>
            </a:endParaRPr>
          </a:p>
          <a:p>
            <a:pPr marL="0" indent="0">
              <a:buNone/>
            </a:pPr>
            <a:r>
              <a:rPr lang="fr-FR" dirty="0"/>
              <a:t>Phase 4 : </a:t>
            </a:r>
            <a:r>
              <a:rPr lang="fr-FR" dirty="0">
                <a:solidFill>
                  <a:srgbClr val="FF0000"/>
                </a:solidFill>
                <a:latin typeface="Arial Rounded MT Bold" panose="020F0704030504030204" pitchFamily="34" charset="77"/>
              </a:rPr>
              <a:t>notez vos impressions avec le même document pour confirmer ou infirmer vos impressions</a:t>
            </a:r>
          </a:p>
          <a:p>
            <a:pPr marL="0" indent="0">
              <a:buNone/>
            </a:pPr>
            <a:endParaRPr lang="fr-FR" dirty="0">
              <a:solidFill>
                <a:srgbClr val="FF0000"/>
              </a:solidFill>
              <a:latin typeface="Arial Rounded MT Bold" panose="020F0704030504030204" pitchFamily="34" charset="77"/>
            </a:endParaRPr>
          </a:p>
          <a:p>
            <a:pPr marL="0" indent="0">
              <a:buNone/>
            </a:pPr>
            <a:r>
              <a:rPr lang="fr-FR" dirty="0"/>
              <a:t>Phase 5 : </a:t>
            </a:r>
            <a:r>
              <a:rPr lang="fr-FR" dirty="0">
                <a:solidFill>
                  <a:srgbClr val="FF0000"/>
                </a:solidFill>
                <a:latin typeface="Arial Rounded MT Bold" panose="020F0704030504030204" pitchFamily="34" charset="77"/>
              </a:rPr>
              <a:t>décidez si vous signez ou non Brassens.</a:t>
            </a:r>
            <a:endParaRPr lang="fr-FR" dirty="0">
              <a:solidFill>
                <a:srgbClr val="FF0000"/>
              </a:solidFill>
            </a:endParaRPr>
          </a:p>
        </p:txBody>
      </p:sp>
    </p:spTree>
    <p:extLst>
      <p:ext uri="{BB962C8B-B14F-4D97-AF65-F5344CB8AC3E}">
        <p14:creationId xmlns:p14="http://schemas.microsoft.com/office/powerpoint/2010/main" val="183577702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371</Words>
  <Application>Microsoft Macintosh PowerPoint</Application>
  <PresentationFormat>Grand écran</PresentationFormat>
  <Paragraphs>25</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Arial Rounded MT Bold</vt:lpstr>
      <vt:lpstr>Calibri</vt:lpstr>
      <vt:lpstr>Calibri Light</vt:lpstr>
      <vt:lpstr>Thème Office</vt:lpstr>
      <vt:lpstr>Brassens</vt:lpstr>
      <vt:lpstr>1) trouver les contraires pour ces trois parties  2)regarder le vocabulaire  3) préparer des questions  </vt:lpstr>
      <vt:lpstr>1) Lire 2) regarder le vocabulaire 3) préparer des questions</vt:lpstr>
      <vt:lpstr>Signer ou non Brassens ? </vt:lpstr>
      <vt:lpstr>Les types de rôle que vous devez jouez.</vt:lpstr>
      <vt:lpstr>Le travail à faire en 5 phases</vt:lpstr>
      <vt:lpstr>Le travail à faire en 4 phases</vt:lpstr>
      <vt:lpstr>Le travail à faire en 5 phases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Brassens</dc:title>
  <dc:creator>Laurent BOTTIER</dc:creator>
  <cp:lastModifiedBy>Laurent BOTTIER</cp:lastModifiedBy>
  <cp:revision>6</cp:revision>
  <dcterms:created xsi:type="dcterms:W3CDTF">2020-11-24T06:53:11Z</dcterms:created>
  <dcterms:modified xsi:type="dcterms:W3CDTF">2020-11-24T08:31:48Z</dcterms:modified>
</cp:coreProperties>
</file>