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44"/>
  </p:normalViewPr>
  <p:slideViewPr>
    <p:cSldViewPr snapToGrid="0" snapToObjects="1">
      <p:cViewPr varScale="1">
        <p:scale>
          <a:sx n="111" d="100"/>
          <a:sy n="111" d="100"/>
        </p:scale>
        <p:origin x="10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1818-E75A-458F-AC5B-0E9A2C76B8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448056"/>
            <a:ext cx="11292840" cy="3401568"/>
          </a:xfrm>
        </p:spPr>
        <p:txBody>
          <a:bodyPr anchor="b">
            <a:normAutofit/>
          </a:bodyPr>
          <a:lstStyle>
            <a:lvl1pPr algn="l">
              <a:defRPr sz="6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EE64DE-978B-4F95-BB3C-D027D8008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 algn="l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66CC717-08C5-4F3E-B8AA-BA93C8755982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96B5700-AA45-4E20-8BE5-276204113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C5B7199-CC00-4D38-8B48-F8A539112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6BC76EC-3453-4CE0-A71D-BD21940757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Thursday, February 18,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3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733FC-38A1-463C-BF3D-0D99784E0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FD076A-A004-4560-A43B-028624E20D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48056" y="1956816"/>
            <a:ext cx="11301984" cy="3995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FBA60-9309-4F2A-9FA9-305C4AFBEC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3CF612A-4CB0-4F57-9A87-F049CECB184D}" type="datetime2">
              <a:rPr lang="en-US" smtClean="0"/>
              <a:t>Thursday, February 18,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BF451-928F-4E55-8A76-111D0E211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EC161-BA80-4E93-AEB1-B61E38C09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452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44E3E-5EFE-4FCB-86A2-5E20CC6525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0232136" y="448056"/>
            <a:ext cx="1581912" cy="5504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95005E-2E0C-4200-BF29-1135A35E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38912" y="438912"/>
            <a:ext cx="9436608" cy="55046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BBBED-3B21-4271-BC0F-BBA258B59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F397F40-C8F7-4897-A6B8-241042F913A9}" type="datetime2">
              <a:rPr lang="en-US" smtClean="0"/>
              <a:t>Thursday, February 18,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9CED5-56F3-4943-8143-918F7A860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87180-7248-4741-8E3B-9AAFB414D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5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B7685-BDD9-488F-B082-33592E0F1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CB5FF-7FB5-4B8A-BF1C-48765D40B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1735200"/>
            <a:ext cx="11293200" cy="3783013"/>
          </a:xfrm>
        </p:spPr>
        <p:txBody>
          <a:bodyPr wrap="square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DA03860-F8F0-4186-B5D0-72C935B2C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0B9D802-9E36-42DA-B6CA-6C937CBE8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227B5A7-BF66-4C50-9DAD-A24070310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Thursday, February 18,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13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2B8D-DB20-44D1-84BC-F7668591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448056"/>
            <a:ext cx="11311128" cy="3401568"/>
          </a:xfrm>
        </p:spPr>
        <p:txBody>
          <a:bodyPr anchor="b">
            <a:normAutofit/>
          </a:bodyPr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4C298-618E-4642-8F2B-8DD253ED5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4471416"/>
            <a:ext cx="11292840" cy="1481328"/>
          </a:xfrm>
        </p:spPr>
        <p:txBody>
          <a:bodyPr/>
          <a:lstStyle>
            <a:lvl1pPr marL="0" indent="0">
              <a:lnSpc>
                <a:spcPct val="120000"/>
              </a:lnSpc>
              <a:buNone/>
              <a:defRPr sz="2400">
                <a:solidFill>
                  <a:schemeClr val="tx2">
                    <a:alpha val="5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3ECD5-2EEA-457B-9C93-36F8AF368E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10EDCA73-0A86-4195-A787-75037827079D}" type="datetime2">
              <a:rPr lang="en-US" smtClean="0"/>
              <a:t>Thursday, February 18,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A15D4-F172-4025-9290-C8F5D4197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6CD73-9984-4E1D-BD74-37115C1F4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99FAD47-5E44-4EE5-A422-A77593F8F3A3}"/>
              </a:ext>
            </a:extLst>
          </p:cNvPr>
          <p:cNvCxnSpPr>
            <a:cxnSpLocks/>
          </p:cNvCxnSpPr>
          <p:nvPr/>
        </p:nvCxnSpPr>
        <p:spPr>
          <a:xfrm>
            <a:off x="449400" y="4122000"/>
            <a:ext cx="112932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945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74E41-AB27-418C-AA9E-8F863DDE3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E10A-E18D-4122-A71B-0A22F695E0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8056" y="1735200"/>
            <a:ext cx="5431536" cy="4214750"/>
          </a:xfrm>
        </p:spPr>
        <p:txBody>
          <a:bodyPr/>
          <a:lstStyle>
            <a:lvl1pPr marL="450000">
              <a:defRPr/>
            </a:lvl1pPr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25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B980D-2720-431B-88C8-4D837023B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0" y="1735200"/>
            <a:ext cx="5431536" cy="4214750"/>
          </a:xfrm>
        </p:spPr>
        <p:txBody>
          <a:bodyPr/>
          <a:lstStyle>
            <a:lvl2pPr marL="900000">
              <a:defRPr/>
            </a:lvl2pPr>
            <a:lvl3pPr marL="1350000">
              <a:defRPr/>
            </a:lvl3pPr>
            <a:lvl4pPr marL="1800000">
              <a:defRPr/>
            </a:lvl4pPr>
            <a:lvl5pPr marL="24300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8EB211-F6F7-4C53-B25F-F1EBF7A8BF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3C75374-B296-498E-A935-80631EA9020D}" type="datetime2">
              <a:rPr lang="en-US" smtClean="0"/>
              <a:t>Thursday, February 18,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A830D-482E-415E-B855-D561B94BD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FB2AC-9F49-4D35-8C5E-ECECC6B13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83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25D59-DC0A-4295-8714-902B54B9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114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7A33E2-E7AE-4E37-9DF1-69697E45D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2E79D5-E651-4B82-AFAA-DE6E16AC3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8056" y="2752344"/>
            <a:ext cx="5431536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91196-F771-42C3-A726-A4ECF561FF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9360" y="1774952"/>
            <a:ext cx="5431536" cy="612648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000" b="0" i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76BA18-D373-4B5F-B812-5D5E4C2378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09360" y="2752344"/>
            <a:ext cx="5431536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95D0EB-9F99-4C95-ADA6-AC6B493C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B098B728-214A-4ABC-8432-5B3A5A66A987}" type="datetime2">
              <a:rPr lang="en-US" smtClean="0"/>
              <a:t>Thursday, February 18, 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EB69A9-1E48-4683-8873-D888C39E6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7E419C-3010-4562-BA4B-ECBC2DBE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55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8066-A255-4886-A4B0-2AC829A76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11128" cy="5559552"/>
          </a:xfrm>
        </p:spPr>
        <p:txBody>
          <a:bodyPr wrap="square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68D80A-6560-46E3-AF30-9CEC54EA7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015F02D0-6806-43AF-9888-2359BF40C204}" type="datetime2">
              <a:rPr lang="en-US" smtClean="0"/>
              <a:t>Thursday, February 18,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B673C2-FB1E-46F5-8CFB-93B9DB807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E2120-410F-4382-81AB-37F161F72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219456"/>
          <a:lstStyle/>
          <a:p>
            <a:fld id="{0D309695-DEC3-40DA-9DF5-330280C9D0E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0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802222-E41B-48E7-BF06-5C5509D621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8EE14D2D-B1AF-4197-82D6-FC1F8BD05681}" type="datetime2">
              <a:rPr lang="en-US" smtClean="0"/>
              <a:t>Thursday, February 18,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A636E3-B721-46E8-882F-C123530F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C1178-3E0E-449A-B799-009C04C06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211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23392-4FF4-4922-A14E-8AA23A9BD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FB38E-5055-4C9B-9A3B-A7B3A4887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832" y="393192"/>
            <a:ext cx="7379208" cy="55595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EC2DB-2ED3-408C-BFF2-F413C9D8F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3550"/>
            <a:ext cx="3447288" cy="421919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374FDF-3000-4B2C-AC88-8CE34D6805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98771CEB-9838-4245-91B8-EFBAFE2D8B44}" type="datetime2">
              <a:rPr lang="en-US" smtClean="0"/>
              <a:t>Thursday, February 18,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A0B7F4-5B8C-49BD-9BDA-FCBD13E24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2BC00-0803-4A53-8657-91CE0DB80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948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C2A98-C272-40D9-B75A-77A3D5867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3447288" cy="1069848"/>
          </a:xfrm>
        </p:spPr>
        <p:txBody>
          <a:bodyPr wrap="square"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D50DAC-9AC3-4A9A-91B7-6C95E43625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370832" y="441324"/>
            <a:ext cx="7373112" cy="55114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B04-C243-49A9-B5D3-483379290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8056" y="1735200"/>
            <a:ext cx="3447288" cy="421475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E949C-DD35-44F6-B45A-35134D7E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8912" y="6153912"/>
            <a:ext cx="3456432" cy="502920"/>
          </a:xfrm>
          <a:prstGeom prst="rect">
            <a:avLst/>
          </a:prstGeom>
        </p:spPr>
        <p:txBody>
          <a:bodyPr/>
          <a:lstStyle/>
          <a:p>
            <a:fld id="{51D3F6BF-A585-41F8-88DF-7E5D069F892A}" type="datetime2">
              <a:rPr lang="en-US" smtClean="0"/>
              <a:t>Thursday, February 18,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C70102-4B8E-4FEC-9BB7-97FDC1EAB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6693AF-08A9-4388-A9B8-174D53955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21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DDBCE8-F60C-4E3A-83C0-BDE8DD2DE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388800"/>
            <a:ext cx="11301984" cy="1141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BC57F-72F2-48BC-B1EE-1F2C6155D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8056" y="1733550"/>
            <a:ext cx="11293200" cy="3783013"/>
          </a:xfrm>
          <a:prstGeom prst="rect">
            <a:avLst/>
          </a:prstGeom>
        </p:spPr>
        <p:txBody>
          <a:bodyPr vert="horz" lIns="0" tIns="0" rIns="9144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FBC45-A4BC-4EE5-82B1-8BC791225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0832" y="6153912"/>
            <a:ext cx="5397056" cy="50292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 cap="all" spc="200" baseline="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r>
              <a:rPr lang="en-US" spc="200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E1300-1995-409E-B058-59180872B6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38232" y="6153912"/>
            <a:ext cx="1510856" cy="50292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2">
                    <a:alpha val="5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39030E9-7F3B-403F-96B2-7C2C627C30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42912" y="6152968"/>
            <a:ext cx="3457576" cy="502920"/>
          </a:xfrm>
          <a:prstGeom prst="rect">
            <a:avLst/>
          </a:prstGeom>
        </p:spPr>
        <p:txBody>
          <a:bodyPr wrap="square" lIns="0" tIns="0" rIns="0" bIns="0" anchor="ctr" anchorCtr="0">
            <a:normAutofit/>
          </a:bodyPr>
          <a:lstStyle>
            <a:lvl1pPr>
              <a:defRPr sz="900" cap="all" spc="200" baseline="0">
                <a:solidFill>
                  <a:schemeClr val="tx1">
                    <a:alpha val="5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Thursday, February 18, 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1169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i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0000" indent="-448056" algn="l" defTabSz="914400" rtl="0" eaLnBrk="1" latinLnBrk="0" hangingPunct="1">
        <a:lnSpc>
          <a:spcPct val="120000"/>
        </a:lnSpc>
        <a:spcBef>
          <a:spcPts val="1000"/>
        </a:spcBef>
        <a:buFont typeface="Calibri Light" panose="020F0302020204030204" pitchFamily="34" charset="0"/>
        <a:buChar char="→"/>
        <a:defRPr sz="22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1pPr>
      <a:lvl2pPr marL="900000" indent="-448056" algn="l" defTabSz="914400" rtl="0" eaLnBrk="1" latinLnBrk="0" hangingPunct="1">
        <a:lnSpc>
          <a:spcPct val="120000"/>
        </a:lnSpc>
        <a:spcBef>
          <a:spcPts val="500"/>
        </a:spcBef>
        <a:buFont typeface="Calibri Light" panose="020F0302020204030204" pitchFamily="34" charset="0"/>
        <a:buChar char="→"/>
        <a:defRPr sz="22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2pPr>
      <a:lvl3pPr marL="1350000" indent="-448056" algn="l" defTabSz="914400" rtl="0" eaLnBrk="1" latinLnBrk="0" hangingPunct="1">
        <a:lnSpc>
          <a:spcPct val="120000"/>
        </a:lnSpc>
        <a:spcBef>
          <a:spcPts val="500"/>
        </a:spcBef>
        <a:buFont typeface="Calibri Light" panose="020F0302020204030204" pitchFamily="34" charset="0"/>
        <a:buChar char="→"/>
        <a:defRPr sz="22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3pPr>
      <a:lvl4pPr marL="1800000" indent="-448056" algn="l" defTabSz="914400" rtl="0" eaLnBrk="1" latinLnBrk="0" hangingPunct="1">
        <a:lnSpc>
          <a:spcPct val="120000"/>
        </a:lnSpc>
        <a:spcBef>
          <a:spcPts val="500"/>
        </a:spcBef>
        <a:buFont typeface="Calibri Light" panose="020F0302020204030204" pitchFamily="34" charset="0"/>
        <a:buChar char="→"/>
        <a:defRPr sz="22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4pPr>
      <a:lvl5pPr marL="2250000" indent="-448056" algn="l" defTabSz="914400" rtl="0" eaLnBrk="1" latinLnBrk="0" hangingPunct="1">
        <a:lnSpc>
          <a:spcPct val="120000"/>
        </a:lnSpc>
        <a:spcBef>
          <a:spcPts val="500"/>
        </a:spcBef>
        <a:buFont typeface="Calibri Light" panose="020F0302020204030204" pitchFamily="34" charset="0"/>
        <a:buChar char="→"/>
        <a:defRPr sz="2200" kern="1200">
          <a:solidFill>
            <a:schemeClr val="tx2">
              <a:alpha val="5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F2E5B6AE-5EFE-45F0-A2AE-ED771CA3D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1A8F961-2BC9-2046-A642-DB767D4DC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5" y="655200"/>
            <a:ext cx="5432045" cy="1969200"/>
          </a:xfrm>
        </p:spPr>
        <p:txBody>
          <a:bodyPr anchor="b">
            <a:normAutofit/>
          </a:bodyPr>
          <a:lstStyle/>
          <a:p>
            <a:r>
              <a:rPr lang="fr-FR"/>
              <a:t>ophtalmologie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7F04CEC-1151-7446-B3F9-03B547DA9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055" y="2624400"/>
            <a:ext cx="5432045" cy="332645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fr-FR" sz="5000" dirty="0"/>
              <a:t>objectifs, consignes, déroulement et travail à faire</a:t>
            </a:r>
          </a:p>
        </p:txBody>
      </p:sp>
      <p:cxnSp>
        <p:nvCxnSpPr>
          <p:cNvPr id="18" name="Straight Connector 10">
            <a:extLst>
              <a:ext uri="{FF2B5EF4-FFF2-40B4-BE49-F238E27FC236}">
                <a16:creationId xmlns:a16="http://schemas.microsoft.com/office/drawing/2014/main" id="{D255B435-D9F3-4A31-B89E-36741390DB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0000" y="450000"/>
            <a:ext cx="54324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3" descr="Équipement d’examen oculaire">
            <a:extLst>
              <a:ext uri="{FF2B5EF4-FFF2-40B4-BE49-F238E27FC236}">
                <a16:creationId xmlns:a16="http://schemas.microsoft.com/office/drawing/2014/main" id="{25C60574-C7B8-44A2-AAA3-B5E64643E8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426" r="15345"/>
          <a:stretch/>
        </p:blipFill>
        <p:spPr>
          <a:xfrm>
            <a:off x="6311900" y="10"/>
            <a:ext cx="58801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01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1506B0-4A07-7D4F-8459-2B05B728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7200" dirty="0"/>
              <a:t>Objectifs de  la séance.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D7E427-DCAE-FE4E-ACFC-A5BD1AC28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1) Je pense pouvoir </a:t>
            </a:r>
            <a:r>
              <a:rPr lang="fr-FR" sz="36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mener et comprendre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un interrogatoire sur des </a:t>
            </a:r>
            <a:r>
              <a:rPr lang="fr-FR" sz="36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problèmes d’ophtalmologie</a:t>
            </a:r>
            <a:r>
              <a:rPr lang="fr-F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que peut avoir un patient</a:t>
            </a:r>
            <a:r>
              <a:rPr lang="fr-FR" sz="3600" dirty="0"/>
              <a:t> </a:t>
            </a:r>
          </a:p>
          <a:p>
            <a:r>
              <a:rPr lang="fr-FR" sz="3600" dirty="0"/>
              <a:t>2) Je connais le vocabulaire relatif à l’ophtalmologie et aux symptômes qui y sont liés.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7944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35483D-3445-CC4B-BF4C-D2AAE2D79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déroulement et </a:t>
            </a:r>
            <a:r>
              <a:rPr lang="fr-FR" i="0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travail à faire</a:t>
            </a:r>
            <a:endParaRPr lang="fr-FR" i="0" dirty="0">
              <a:latin typeface="Arial Rounded MT Bold" panose="020F0704030504030204" pitchFamily="34" charset="77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30F611-5EB7-3746-A0D4-02B3BD2E9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rappels anatomiques (correction) </a:t>
            </a:r>
            <a:r>
              <a:rPr lang="fr-FR" dirty="0">
                <a:solidFill>
                  <a:srgbClr val="FF7B7B"/>
                </a:solidFill>
                <a:latin typeface="Arial Rounded MT Bold" panose="020F0704030504030204" pitchFamily="34" charset="77"/>
              </a:rPr>
              <a:t>compléter la planche</a:t>
            </a:r>
            <a:r>
              <a:rPr lang="fr-FR" dirty="0"/>
              <a:t>				</a:t>
            </a:r>
            <a:r>
              <a:rPr lang="fr-FR" dirty="0">
                <a:solidFill>
                  <a:schemeClr val="tx1">
                    <a:alpha val="55000"/>
                  </a:schemeClr>
                </a:solidFill>
                <a:latin typeface="Broadway" pitchFamily="82" charset="77"/>
                <a:cs typeface="Aharoni" panose="02010803020104030203" pitchFamily="2" charset="-79"/>
              </a:rPr>
              <a:t>10mn</a:t>
            </a:r>
          </a:p>
          <a:p>
            <a:r>
              <a:rPr lang="fr-FR" dirty="0"/>
              <a:t>les ordres (correction) 	</a:t>
            </a:r>
            <a:r>
              <a:rPr lang="fr-FR" dirty="0">
                <a:solidFill>
                  <a:srgbClr val="FF7B7B"/>
                </a:solidFill>
                <a:latin typeface="Arial Rounded MT Bold" panose="020F0704030504030204" pitchFamily="34" charset="77"/>
              </a:rPr>
              <a:t>remettre dans l’ordre</a:t>
            </a:r>
            <a:r>
              <a:rPr lang="fr-FR" dirty="0">
                <a:solidFill>
                  <a:schemeClr val="tx1">
                    <a:alpha val="55000"/>
                  </a:schemeClr>
                </a:solidFill>
                <a:latin typeface="Broadway" pitchFamily="82" charset="77"/>
                <a:cs typeface="Aharoni" panose="02010803020104030203" pitchFamily="2" charset="-79"/>
              </a:rPr>
              <a:t>				15mn</a:t>
            </a:r>
          </a:p>
          <a:p>
            <a:r>
              <a:rPr lang="fr-FR" dirty="0"/>
              <a:t>questions et réponses sur les symptômes d’ophtalmo (correction) </a:t>
            </a:r>
            <a:r>
              <a:rPr lang="fr-FR" dirty="0">
                <a:solidFill>
                  <a:srgbClr val="FF7B7B"/>
                </a:solidFill>
                <a:latin typeface="Arial Rounded MT Bold" panose="020F0704030504030204" pitchFamily="34" charset="77"/>
              </a:rPr>
              <a:t>relier</a:t>
            </a:r>
            <a:r>
              <a:rPr lang="fr-FR" dirty="0"/>
              <a:t>		</a:t>
            </a:r>
            <a:r>
              <a:rPr lang="fr-FR" dirty="0">
                <a:solidFill>
                  <a:schemeClr val="tx1">
                    <a:alpha val="55000"/>
                  </a:schemeClr>
                </a:solidFill>
                <a:latin typeface="Broadway" pitchFamily="82" charset="77"/>
                <a:cs typeface="Aharoni" panose="02010803020104030203" pitchFamily="2" charset="-79"/>
              </a:rPr>
              <a:t>15 mn</a:t>
            </a:r>
          </a:p>
          <a:p>
            <a:r>
              <a:rPr lang="fr-FR" dirty="0"/>
              <a:t>une consultation entière en ophtalmo (correction) </a:t>
            </a:r>
            <a:r>
              <a:rPr lang="fr-FR" dirty="0">
                <a:solidFill>
                  <a:srgbClr val="FF7B7B"/>
                </a:solidFill>
                <a:latin typeface="Arial Rounded MT Bold" panose="020F0704030504030204" pitchFamily="34" charset="77"/>
              </a:rPr>
              <a:t>retrouver l’ordre</a:t>
            </a:r>
            <a:r>
              <a:rPr lang="fr-FR" dirty="0"/>
              <a:t>		</a:t>
            </a:r>
            <a:r>
              <a:rPr lang="fr-FR" dirty="0">
                <a:solidFill>
                  <a:schemeClr val="tx1">
                    <a:alpha val="55000"/>
                  </a:schemeClr>
                </a:solidFill>
                <a:latin typeface="Broadway" pitchFamily="82" charset="77"/>
                <a:cs typeface="Aharoni" panose="02010803020104030203" pitchFamily="2" charset="-79"/>
              </a:rPr>
              <a:t>20 mn</a:t>
            </a:r>
          </a:p>
          <a:p>
            <a:r>
              <a:rPr lang="fr-FR" dirty="0"/>
              <a:t>comprendre une observation + vocabulaire (réponses aux question) </a:t>
            </a:r>
            <a:r>
              <a:rPr lang="fr-FR" dirty="0">
                <a:solidFill>
                  <a:srgbClr val="FF7B7B"/>
                </a:solidFill>
                <a:latin typeface="Arial Rounded MT Bold" panose="020F0704030504030204" pitchFamily="34" charset="77"/>
              </a:rPr>
              <a:t>regarder</a:t>
            </a:r>
            <a:r>
              <a:rPr lang="fr-FR" dirty="0"/>
              <a:t>	</a:t>
            </a:r>
            <a:r>
              <a:rPr lang="fr-FR" dirty="0">
                <a:solidFill>
                  <a:schemeClr val="tx1">
                    <a:alpha val="55000"/>
                  </a:schemeClr>
                </a:solidFill>
                <a:latin typeface="Broadway" pitchFamily="82" charset="77"/>
                <a:cs typeface="Aharoni" panose="02010803020104030203" pitchFamily="2" charset="-79"/>
              </a:rPr>
              <a:t>15 mn</a:t>
            </a:r>
          </a:p>
          <a:p>
            <a:r>
              <a:rPr lang="fr-FR" dirty="0"/>
              <a:t>cas clinique (jouer) </a:t>
            </a:r>
            <a:r>
              <a:rPr lang="fr-FR" dirty="0">
                <a:solidFill>
                  <a:srgbClr val="FF7B7B"/>
                </a:solidFill>
                <a:latin typeface="Arial Rounded MT Bold" panose="020F0704030504030204" pitchFamily="34" charset="77"/>
              </a:rPr>
              <a:t>comprendre</a:t>
            </a:r>
            <a:r>
              <a:rPr lang="fr-FR" dirty="0"/>
              <a:t> le cas à jouer					</a:t>
            </a:r>
            <a:r>
              <a:rPr lang="fr-FR" dirty="0">
                <a:solidFill>
                  <a:schemeClr val="tx1">
                    <a:alpha val="55000"/>
                  </a:schemeClr>
                </a:solidFill>
                <a:latin typeface="Broadway" pitchFamily="82" charset="77"/>
                <a:cs typeface="Aharoni" panose="02010803020104030203" pitchFamily="2" charset="-79"/>
              </a:rPr>
              <a:t>35 mn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4539958"/>
      </p:ext>
    </p:extLst>
  </p:cSld>
  <p:clrMapOvr>
    <a:masterClrMapping/>
  </p:clrMapOvr>
</p:sld>
</file>

<file path=ppt/theme/theme1.xml><?xml version="1.0" encoding="utf-8"?>
<a:theme xmlns:a="http://schemas.openxmlformats.org/drawingml/2006/main" name="ThinLineVTI">
  <a:themeElements>
    <a:clrScheme name="AnalogousFromLightSeedRightStep">
      <a:dk1>
        <a:srgbClr val="000000"/>
      </a:dk1>
      <a:lt1>
        <a:srgbClr val="FFFFFF"/>
      </a:lt1>
      <a:dk2>
        <a:srgbClr val="242941"/>
      </a:dk2>
      <a:lt2>
        <a:srgbClr val="E2E5E8"/>
      </a:lt2>
      <a:accent1>
        <a:srgbClr val="BB9B82"/>
      </a:accent1>
      <a:accent2>
        <a:srgbClr val="AAA274"/>
      </a:accent2>
      <a:accent3>
        <a:srgbClr val="9AA57D"/>
      </a:accent3>
      <a:accent4>
        <a:srgbClr val="86AC76"/>
      </a:accent4>
      <a:accent5>
        <a:srgbClr val="81AC86"/>
      </a:accent5>
      <a:accent6>
        <a:srgbClr val="77AE94"/>
      </a:accent6>
      <a:hlink>
        <a:srgbClr val="5B86A7"/>
      </a:hlink>
      <a:folHlink>
        <a:srgbClr val="7F7F7F"/>
      </a:folHlink>
    </a:clrScheme>
    <a:fontScheme name="Custom 3">
      <a:majorFont>
        <a:latin typeface="Bell MT"/>
        <a:ea typeface=""/>
        <a:cs typeface=""/>
      </a:majorFont>
      <a:minorFont>
        <a:latin typeface="Bell M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inLineVTI" id="{DA2A884B-D36C-4F63-9FE8-3C89F2B99A40}" vid="{62C1F77B-42AE-47B9-869B-5CE48C8ED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143</Words>
  <Application>Microsoft Macintosh PowerPoint</Application>
  <PresentationFormat>Grand écran</PresentationFormat>
  <Paragraphs>12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Arial Rounded MT Bold</vt:lpstr>
      <vt:lpstr>Bell MT</vt:lpstr>
      <vt:lpstr>Broadway</vt:lpstr>
      <vt:lpstr>Calibri Light</vt:lpstr>
      <vt:lpstr>Times New Roman</vt:lpstr>
      <vt:lpstr>ThinLineVTI</vt:lpstr>
      <vt:lpstr>ophtalmologie</vt:lpstr>
      <vt:lpstr>Objectifs de  la séance. </vt:lpstr>
      <vt:lpstr>déroulement et travail à faire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ophtalmologie</dc:title>
  <dc:creator>Laurent BOTTIER</dc:creator>
  <cp:lastModifiedBy>Laurent BOTTIER</cp:lastModifiedBy>
  <cp:revision>2</cp:revision>
  <dcterms:created xsi:type="dcterms:W3CDTF">2021-02-18T06:48:52Z</dcterms:created>
  <dcterms:modified xsi:type="dcterms:W3CDTF">2021-02-18T07:04:26Z</dcterms:modified>
</cp:coreProperties>
</file>