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5" r:id="rId3"/>
    <p:sldId id="266" r:id="rId4"/>
    <p:sldId id="267" r:id="rId5"/>
    <p:sldId id="257" r:id="rId6"/>
    <p:sldId id="259" r:id="rId7"/>
    <p:sldId id="271" r:id="rId8"/>
    <p:sldId id="262" r:id="rId9"/>
    <p:sldId id="263" r:id="rId10"/>
    <p:sldId id="264" r:id="rId11"/>
    <p:sldId id="270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12"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1E1E"/>
    <a:srgbClr val="80D5FF"/>
    <a:srgbClr val="48ADFF"/>
    <a:srgbClr val="54D9FF"/>
    <a:srgbClr val="89FF89"/>
    <a:srgbClr val="66FFFF"/>
    <a:srgbClr val="ECD9F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>
      <p:cViewPr varScale="1">
        <p:scale>
          <a:sx n="117" d="100"/>
          <a:sy n="117" d="100"/>
        </p:scale>
        <p:origin x="1928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44C395-C8C3-7549-8AF0-1D2F71CD276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E98DF6-E222-CA49-8ED6-25C0CEE0A07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169B2D-079B-1F49-8780-75CBC20EBB9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3B0F18-D0F2-FE43-9E37-25B7027284D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A9D0CE-B31B-0740-9114-674B6B84E21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04700C-8BF9-E543-A89C-DD5A52E6FC6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4F5B7E-BC58-BB4E-A095-1E5C73EB2F7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C63DD6-3406-014F-8799-675A3DF9558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26BF4D-8760-634C-A93B-DDBBE41E061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3A4591-3BD6-4647-898E-178137BF9C5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2CB06E-83E2-E74B-A615-ED451EC396F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et modifiez le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-10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-10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-108" charset="0"/>
                <a:ea typeface="ＭＳ Ｐゴシック" pitchFamily="-108" charset="-128"/>
                <a:cs typeface="ＭＳ Ｐゴシック" pitchFamily="-108" charset="-128"/>
              </a:defRPr>
            </a:lvl1pPr>
          </a:lstStyle>
          <a:p>
            <a:pPr>
              <a:defRPr/>
            </a:pPr>
            <a:fld id="{EEBCAD44-CC8C-1944-8D00-36175A6D273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108" charset="-128"/>
          <a:cs typeface="ＭＳ Ｐゴシック" pitchFamily="-108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  <a:ea typeface="ＭＳ Ｐゴシック" pitchFamily="-108" charset="-128"/>
          <a:cs typeface="ＭＳ Ｐゴシック" pitchFamily="-108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  <a:ea typeface="ＭＳ Ｐゴシック" pitchFamily="-108" charset="-128"/>
          <a:cs typeface="ＭＳ Ｐゴシック" pitchFamily="-108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  <a:ea typeface="ＭＳ Ｐゴシック" pitchFamily="-108" charset="-128"/>
          <a:cs typeface="ＭＳ Ｐゴシック" pitchFamily="-108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  <a:ea typeface="ＭＳ Ｐゴシック" pitchFamily="-108" charset="-128"/>
          <a:cs typeface="ＭＳ Ｐゴシック" pitchFamily="-108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08" charset="-128"/>
          <a:cs typeface="ＭＳ Ｐゴシック" pitchFamily="-108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08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8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8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8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8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8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8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8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!OLE_LINK1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!OLE_LINK1" TargetMode="Externa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WordArt 4"/>
          <p:cNvSpPr>
            <a:spLocks noChangeArrowheads="1" noChangeShapeType="1" noTextEdit="1"/>
          </p:cNvSpPr>
          <p:nvPr/>
        </p:nvSpPr>
        <p:spPr bwMode="auto">
          <a:xfrm>
            <a:off x="1042988" y="0"/>
            <a:ext cx="7200900" cy="1295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fr-FR" sz="3600" kern="10">
                <a:ln w="50800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9900"/>
                    </a:gs>
                    <a:gs pos="50000">
                      <a:srgbClr val="FFFFFF"/>
                    </a:gs>
                    <a:gs pos="100000">
                      <a:srgbClr val="FF9900"/>
                    </a:gs>
                  </a:gsLst>
                  <a:lin ang="2700000" scaled="1"/>
                </a:gradFill>
                <a:latin typeface="Arial Black"/>
                <a:ea typeface="Arial Black"/>
                <a:cs typeface="Arial Black"/>
              </a:rPr>
              <a:t>rappels anatomiques</a:t>
            </a:r>
          </a:p>
        </p:txBody>
      </p:sp>
      <p:pic>
        <p:nvPicPr>
          <p:cNvPr id="13315" name="Picture 6" descr="Copie de anatcoup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65363" y="1304925"/>
            <a:ext cx="4970462" cy="5148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6897688" y="1387475"/>
            <a:ext cx="26273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>
                <a:solidFill>
                  <a:srgbClr val="FF1E1E"/>
                </a:solidFill>
              </a:rPr>
              <a:t>Muscle droit supérieur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6516688" y="4484688"/>
            <a:ext cx="1296987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>
                <a:solidFill>
                  <a:srgbClr val="FF1E1E"/>
                </a:solidFill>
              </a:rPr>
              <a:t>sclère</a:t>
            </a:r>
            <a:endParaRPr lang="fr-FR">
              <a:solidFill>
                <a:srgbClr val="FF9999"/>
              </a:solidFill>
            </a:endParaRP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5562601" y="6067425"/>
            <a:ext cx="30416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dirty="0">
                <a:solidFill>
                  <a:srgbClr val="FF1E1E"/>
                </a:solidFill>
              </a:rPr>
              <a:t>Muscle droit inférieur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2554288" y="5203825"/>
            <a:ext cx="8651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>
                <a:solidFill>
                  <a:srgbClr val="FF1E1E"/>
                </a:solidFill>
              </a:rPr>
              <a:t>iris</a:t>
            </a:r>
            <a:r>
              <a:rPr lang="fr-FR">
                <a:solidFill>
                  <a:srgbClr val="FF9999"/>
                </a:solidFill>
              </a:rPr>
              <a:t> </a:t>
            </a:r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457200" y="4724400"/>
            <a:ext cx="2520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>
                <a:solidFill>
                  <a:srgbClr val="FF1E1E"/>
                </a:solidFill>
              </a:rPr>
              <a:t>paupière inférieure</a:t>
            </a:r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1547813" y="3573463"/>
            <a:ext cx="1152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>
                <a:solidFill>
                  <a:srgbClr val="FF1E1E"/>
                </a:solidFill>
              </a:rPr>
              <a:t>pupille</a:t>
            </a:r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971550" y="2924175"/>
            <a:ext cx="1008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>
                <a:solidFill>
                  <a:srgbClr val="FF1E1E"/>
                </a:solidFill>
              </a:rPr>
              <a:t>cornée</a:t>
            </a:r>
          </a:p>
        </p:txBody>
      </p:sp>
      <p:sp>
        <p:nvSpPr>
          <p:cNvPr id="13323" name="Line 14"/>
          <p:cNvSpPr>
            <a:spLocks noChangeShapeType="1"/>
          </p:cNvSpPr>
          <p:nvPr/>
        </p:nvSpPr>
        <p:spPr bwMode="auto">
          <a:xfrm flipH="1" flipV="1">
            <a:off x="1908175" y="3213100"/>
            <a:ext cx="863600" cy="215900"/>
          </a:xfrm>
          <a:prstGeom prst="line">
            <a:avLst/>
          </a:prstGeom>
          <a:noFill/>
          <a:ln w="9525">
            <a:solidFill>
              <a:srgbClr val="FF66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539750" y="1700213"/>
            <a:ext cx="16557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75000"/>
              </a:lnSpc>
            </a:pPr>
            <a:r>
              <a:rPr lang="fr-FR">
                <a:solidFill>
                  <a:srgbClr val="FF1E1E"/>
                </a:solidFill>
              </a:rPr>
              <a:t>paupière supérieure</a:t>
            </a:r>
          </a:p>
        </p:txBody>
      </p:sp>
      <p:sp>
        <p:nvSpPr>
          <p:cNvPr id="13325" name="Line 16"/>
          <p:cNvSpPr>
            <a:spLocks noChangeShapeType="1"/>
          </p:cNvSpPr>
          <p:nvPr/>
        </p:nvSpPr>
        <p:spPr bwMode="auto">
          <a:xfrm flipH="1" flipV="1">
            <a:off x="1763713" y="2276475"/>
            <a:ext cx="1008062" cy="936625"/>
          </a:xfrm>
          <a:prstGeom prst="line">
            <a:avLst/>
          </a:prstGeom>
          <a:noFill/>
          <a:ln w="9525">
            <a:solidFill>
              <a:srgbClr val="FF66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137" name="Text Box 17"/>
          <p:cNvSpPr txBox="1">
            <a:spLocks noChangeArrowheads="1"/>
          </p:cNvSpPr>
          <p:nvPr/>
        </p:nvSpPr>
        <p:spPr bwMode="auto">
          <a:xfrm>
            <a:off x="3779838" y="1058863"/>
            <a:ext cx="2849562" cy="661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75000"/>
              </a:lnSpc>
            </a:pPr>
            <a:r>
              <a:rPr lang="fr-FR" dirty="0">
                <a:solidFill>
                  <a:srgbClr val="FF1E1E"/>
                </a:solidFill>
              </a:rPr>
              <a:t>Muscle releveur de la paupière supérieure</a:t>
            </a:r>
          </a:p>
        </p:txBody>
      </p:sp>
      <p:sp>
        <p:nvSpPr>
          <p:cNvPr id="5138" name="Text Box 18"/>
          <p:cNvSpPr txBox="1">
            <a:spLocks noChangeArrowheads="1"/>
          </p:cNvSpPr>
          <p:nvPr/>
        </p:nvSpPr>
        <p:spPr bwMode="auto">
          <a:xfrm>
            <a:off x="4787900" y="4535488"/>
            <a:ext cx="10795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75000"/>
              </a:lnSpc>
            </a:pPr>
            <a:r>
              <a:rPr lang="fr-FR" sz="2000">
                <a:solidFill>
                  <a:srgbClr val="FF1E1E"/>
                </a:solidFill>
              </a:rPr>
              <a:t>rétine choroïde</a:t>
            </a:r>
          </a:p>
        </p:txBody>
      </p:sp>
      <p:sp>
        <p:nvSpPr>
          <p:cNvPr id="5139" name="Text Box 19"/>
          <p:cNvSpPr txBox="1">
            <a:spLocks noChangeArrowheads="1"/>
          </p:cNvSpPr>
          <p:nvPr/>
        </p:nvSpPr>
        <p:spPr bwMode="auto">
          <a:xfrm>
            <a:off x="4067175" y="4332288"/>
            <a:ext cx="187325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75000"/>
              </a:lnSpc>
            </a:pPr>
            <a:r>
              <a:rPr lang="fr-FR" sz="2000">
                <a:solidFill>
                  <a:srgbClr val="FF1E1E"/>
                </a:solidFill>
              </a:rPr>
              <a:t>zonule de Zinn</a:t>
            </a:r>
            <a:endParaRPr lang="fr-FR" sz="2000">
              <a:solidFill>
                <a:srgbClr val="FF9999"/>
              </a:solidFill>
            </a:endParaRPr>
          </a:p>
        </p:txBody>
      </p:sp>
      <p:sp>
        <p:nvSpPr>
          <p:cNvPr id="5140" name="Text Box 20"/>
          <p:cNvSpPr txBox="1">
            <a:spLocks noChangeArrowheads="1"/>
          </p:cNvSpPr>
          <p:nvPr/>
        </p:nvSpPr>
        <p:spPr bwMode="auto">
          <a:xfrm>
            <a:off x="4138613" y="3395663"/>
            <a:ext cx="108108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75000"/>
              </a:lnSpc>
            </a:pPr>
            <a:r>
              <a:rPr lang="fr-FR" sz="2000">
                <a:solidFill>
                  <a:srgbClr val="FF1E1E"/>
                </a:solidFill>
              </a:rPr>
              <a:t>cristallin</a:t>
            </a:r>
          </a:p>
        </p:txBody>
      </p:sp>
      <p:sp>
        <p:nvSpPr>
          <p:cNvPr id="5141" name="Text Box 21"/>
          <p:cNvSpPr txBox="1">
            <a:spLocks noChangeArrowheads="1"/>
          </p:cNvSpPr>
          <p:nvPr/>
        </p:nvSpPr>
        <p:spPr bwMode="auto">
          <a:xfrm>
            <a:off x="4140200" y="3068638"/>
            <a:ext cx="1584325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75000"/>
              </a:lnSpc>
            </a:pPr>
            <a:r>
              <a:rPr lang="fr-FR" sz="2000">
                <a:solidFill>
                  <a:srgbClr val="FF1E1E"/>
                </a:solidFill>
              </a:rPr>
              <a:t>corps ciliaire</a:t>
            </a:r>
          </a:p>
        </p:txBody>
      </p:sp>
      <p:sp>
        <p:nvSpPr>
          <p:cNvPr id="5142" name="Text Box 22"/>
          <p:cNvSpPr txBox="1">
            <a:spLocks noChangeArrowheads="1"/>
          </p:cNvSpPr>
          <p:nvPr/>
        </p:nvSpPr>
        <p:spPr bwMode="auto">
          <a:xfrm>
            <a:off x="4500563" y="2781300"/>
            <a:ext cx="1584325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75000"/>
              </a:lnSpc>
            </a:pPr>
            <a:r>
              <a:rPr lang="fr-FR" sz="2000">
                <a:solidFill>
                  <a:srgbClr val="FF1E1E"/>
                </a:solidFill>
              </a:rPr>
              <a:t>corps vitré</a:t>
            </a:r>
          </a:p>
        </p:txBody>
      </p:sp>
      <p:sp>
        <p:nvSpPr>
          <p:cNvPr id="5143" name="Text Box 23"/>
          <p:cNvSpPr txBox="1">
            <a:spLocks noChangeArrowheads="1"/>
          </p:cNvSpPr>
          <p:nvPr/>
        </p:nvSpPr>
        <p:spPr bwMode="auto">
          <a:xfrm>
            <a:off x="5364163" y="3284538"/>
            <a:ext cx="10795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75000"/>
              </a:lnSpc>
            </a:pPr>
            <a:r>
              <a:rPr lang="fr-FR" sz="2000">
                <a:solidFill>
                  <a:srgbClr val="FF1E1E"/>
                </a:solidFill>
              </a:rPr>
              <a:t>nerf optique</a:t>
            </a:r>
          </a:p>
        </p:txBody>
      </p:sp>
      <p:sp>
        <p:nvSpPr>
          <p:cNvPr id="5144" name="Text Box 24"/>
          <p:cNvSpPr txBox="1">
            <a:spLocks noChangeArrowheads="1"/>
          </p:cNvSpPr>
          <p:nvPr/>
        </p:nvSpPr>
        <p:spPr bwMode="auto">
          <a:xfrm>
            <a:off x="1828800" y="41910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>
                <a:solidFill>
                  <a:srgbClr val="FF1E1E"/>
                </a:solidFill>
              </a:rPr>
              <a:t>cils</a:t>
            </a:r>
          </a:p>
        </p:txBody>
      </p:sp>
      <p:sp>
        <p:nvSpPr>
          <p:cNvPr id="5145" name="Text Box 25"/>
          <p:cNvSpPr txBox="1">
            <a:spLocks noChangeArrowheads="1"/>
          </p:cNvSpPr>
          <p:nvPr/>
        </p:nvSpPr>
        <p:spPr bwMode="auto">
          <a:xfrm>
            <a:off x="4114800" y="1919288"/>
            <a:ext cx="2590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75000"/>
              </a:lnSpc>
            </a:pPr>
            <a:r>
              <a:rPr lang="fr-FR">
                <a:solidFill>
                  <a:srgbClr val="FF1E1E"/>
                </a:solidFill>
              </a:rPr>
              <a:t>graisse orbitaire</a:t>
            </a:r>
          </a:p>
        </p:txBody>
      </p:sp>
      <p:sp>
        <p:nvSpPr>
          <p:cNvPr id="2" name="Text Box 17"/>
          <p:cNvSpPr txBox="1">
            <a:spLocks noChangeArrowheads="1"/>
          </p:cNvSpPr>
          <p:nvPr/>
        </p:nvSpPr>
        <p:spPr bwMode="auto">
          <a:xfrm>
            <a:off x="2411413" y="1125538"/>
            <a:ext cx="17287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75000"/>
              </a:lnSpc>
            </a:pPr>
            <a:r>
              <a:rPr lang="fr-FR">
                <a:solidFill>
                  <a:srgbClr val="FF1E1E"/>
                </a:solidFill>
              </a:rPr>
              <a:t>Os frontal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7" grpId="0" autoUpdateAnimBg="0"/>
      <p:bldP spid="5128" grpId="0" animBg="1" autoUpdateAnimBg="0"/>
      <p:bldP spid="5129" grpId="0" autoUpdateAnimBg="0"/>
      <p:bldP spid="5130" grpId="0" autoUpdateAnimBg="0"/>
      <p:bldP spid="5131" grpId="0" autoUpdateAnimBg="0"/>
      <p:bldP spid="5132" grpId="0" autoUpdateAnimBg="0"/>
      <p:bldP spid="5133" grpId="0" autoUpdateAnimBg="0"/>
      <p:bldP spid="5135" grpId="0" autoUpdateAnimBg="0"/>
      <p:bldP spid="5137" grpId="0" autoUpdateAnimBg="0"/>
      <p:bldP spid="5138" grpId="0" autoUpdateAnimBg="0"/>
      <p:bldP spid="5139" grpId="0" autoUpdateAnimBg="0"/>
      <p:bldP spid="5140" grpId="0" autoUpdateAnimBg="0"/>
      <p:bldP spid="5141" grpId="0" autoUpdateAnimBg="0"/>
      <p:bldP spid="5142" grpId="0" autoUpdateAnimBg="0"/>
      <p:bldP spid="5143" grpId="0" autoUpdateAnimBg="0"/>
      <p:bldP spid="5144" grpId="0" autoUpdateAnimBg="0"/>
      <p:bldP spid="5145" grpId="0" autoUpdateAnimBg="0"/>
      <p:bldP spid="2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4643438" y="3432175"/>
            <a:ext cx="4500562" cy="1200328"/>
          </a:xfrm>
          <a:prstGeom prst="rect">
            <a:avLst/>
          </a:prstGeom>
          <a:solidFill>
            <a:srgbClr val="FF9999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fr-FR" b="1" u="sng" dirty="0">
                <a:latin typeface="Comic Sans MS" charset="0"/>
              </a:rPr>
              <a:t>m1) </a:t>
            </a:r>
            <a:r>
              <a:rPr lang="fr-FR" dirty="0">
                <a:latin typeface="Comic Sans MS" charset="0"/>
              </a:rPr>
              <a:t>- </a:t>
            </a:r>
            <a:r>
              <a:rPr lang="fr-FR" dirty="0" err="1">
                <a:latin typeface="Comic Sans MS" charset="0"/>
              </a:rPr>
              <a:t>Puru</a:t>
            </a:r>
            <a:r>
              <a:rPr lang="fr-FR" dirty="0">
                <a:latin typeface="Comic Sans MS" charset="0"/>
              </a:rPr>
              <a:t> quoi ? je sais pas en tout cas, je les trouve irritants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0" y="3357563"/>
            <a:ext cx="4572000" cy="155257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endParaRPr lang="fr-FR" sz="600" b="1"/>
          </a:p>
          <a:p>
            <a:pPr>
              <a:spcBef>
                <a:spcPct val="50000"/>
              </a:spcBef>
              <a:buFontTx/>
              <a:buChar char="-"/>
            </a:pPr>
            <a:r>
              <a:rPr lang="fr-FR" b="1">
                <a:latin typeface="Garamond" charset="0"/>
              </a:rPr>
              <a:t>Comment sont ces écoulements : purulents ? épais ? aqueux ?</a:t>
            </a:r>
            <a:r>
              <a:rPr lang="fr-FR">
                <a:latin typeface="Garamond" charset="0"/>
              </a:rPr>
              <a:t> </a:t>
            </a:r>
            <a:r>
              <a:rPr lang="fr-FR" b="1">
                <a:latin typeface="Book Antiqua" charset="0"/>
              </a:rPr>
              <a:t>F.</a:t>
            </a:r>
            <a:endParaRPr lang="fr-FR">
              <a:latin typeface="Garamond" charset="0"/>
            </a:endParaRPr>
          </a:p>
          <a:p>
            <a:pPr>
              <a:spcBef>
                <a:spcPct val="50000"/>
              </a:spcBef>
              <a:buFontTx/>
              <a:buChar char="-"/>
            </a:pPr>
            <a:endParaRPr lang="fr-FR" sz="400">
              <a:latin typeface="Garamond" charset="0"/>
            </a:endParaRP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2843213" y="2535238"/>
            <a:ext cx="6529387" cy="942975"/>
          </a:xfrm>
          <a:prstGeom prst="rect">
            <a:avLst/>
          </a:prstGeom>
          <a:solidFill>
            <a:srgbClr val="FF9999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fr-FR">
                <a:latin typeface="Comic Sans MS" charset="0"/>
              </a:rPr>
              <a:t>a1) - Ah, euh comme des larmes vous voulez dire, quand je pleure pas, oui ça m’arrive.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-36513" y="2535238"/>
            <a:ext cx="2879726" cy="1200328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b="1" dirty="0">
                <a:latin typeface="Garamond" charset="0"/>
              </a:rPr>
              <a:t>- Ben, est ce  que vos yeux larmoient ?</a:t>
            </a:r>
            <a:r>
              <a:rPr lang="fr-FR" b="1" dirty="0">
                <a:latin typeface="Book Antiqua" charset="0"/>
              </a:rPr>
              <a:t> </a:t>
            </a:r>
            <a:r>
              <a:rPr lang="fr-FR" b="1" u="sng" dirty="0">
                <a:latin typeface="Book Antiqua" charset="0"/>
              </a:rPr>
              <a:t>C.</a:t>
            </a: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4787900" y="1700213"/>
            <a:ext cx="4356100" cy="830997"/>
          </a:xfrm>
          <a:prstGeom prst="rect">
            <a:avLst/>
          </a:prstGeom>
          <a:solidFill>
            <a:srgbClr val="FF9999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fr-FR" b="1" u="sng" dirty="0">
                <a:latin typeface="Comic Sans MS" charset="0"/>
              </a:rPr>
              <a:t>d1) </a:t>
            </a:r>
            <a:r>
              <a:rPr lang="fr-FR" dirty="0"/>
              <a:t>- </a:t>
            </a:r>
            <a:r>
              <a:rPr lang="fr-FR" dirty="0">
                <a:latin typeface="Comic Sans MS" charset="0"/>
              </a:rPr>
              <a:t>Ça veut dire quoi écoulement machin chose</a:t>
            </a:r>
            <a:r>
              <a:rPr lang="fr-FR" dirty="0"/>
              <a:t> ?</a:t>
            </a: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0" y="1700213"/>
            <a:ext cx="4859338" cy="8223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b="1">
                <a:latin typeface="Garamond" charset="0"/>
              </a:rPr>
              <a:t>- Avez-vous parfois des écoulements oculaires ?</a:t>
            </a:r>
            <a:r>
              <a:rPr lang="fr-FR" b="1">
                <a:latin typeface="Book Antiqua" charset="0"/>
              </a:rPr>
              <a:t> B.</a:t>
            </a:r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0" y="5197475"/>
            <a:ext cx="6804025" cy="8223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b="1">
                <a:latin typeface="Garamond" charset="0"/>
              </a:rPr>
              <a:t>- Ok, une dernière question: est-ce que vous avez des étourdissements ? </a:t>
            </a:r>
            <a:r>
              <a:rPr lang="fr-FR" b="1">
                <a:latin typeface="Book Antiqua" charset="0"/>
              </a:rPr>
              <a:t>H.</a:t>
            </a:r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6804025" y="5229225"/>
            <a:ext cx="2376488" cy="942975"/>
          </a:xfrm>
          <a:prstGeom prst="rect">
            <a:avLst/>
          </a:prstGeom>
          <a:solidFill>
            <a:srgbClr val="FF9999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fr-FR">
                <a:latin typeface="Comic Sans MS" charset="0"/>
              </a:rPr>
              <a:t>j1) - Non rien de tel.</a:t>
            </a:r>
          </a:p>
        </p:txBody>
      </p:sp>
      <p:sp>
        <p:nvSpPr>
          <p:cNvPr id="18442" name="Rectangle 10"/>
          <p:cNvSpPr>
            <a:spLocks noChangeArrowheads="1"/>
          </p:cNvSpPr>
          <p:nvPr/>
        </p:nvSpPr>
        <p:spPr bwMode="auto">
          <a:xfrm>
            <a:off x="685800" y="-26988"/>
            <a:ext cx="7772400" cy="1143001"/>
          </a:xfrm>
          <a:prstGeom prst="rect">
            <a:avLst/>
          </a:prstGeom>
          <a:gradFill rotWithShape="1">
            <a:gsLst>
              <a:gs pos="0">
                <a:srgbClr val="66FFFF"/>
              </a:gs>
              <a:gs pos="100000">
                <a:srgbClr val="FF999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fr-FR" sz="4400" b="1">
                <a:solidFill>
                  <a:schemeClr val="tx2"/>
                </a:solidFill>
                <a:latin typeface="Garamond" charset="0"/>
              </a:rPr>
              <a:t>Larmoiement</a:t>
            </a:r>
            <a:r>
              <a:rPr lang="fr-FR" sz="4400">
                <a:solidFill>
                  <a:schemeClr val="tx2"/>
                </a:solidFill>
              </a:rPr>
              <a:t> &amp; </a:t>
            </a:r>
            <a:r>
              <a:rPr lang="fr-FR" sz="4400">
                <a:solidFill>
                  <a:schemeClr val="tx2"/>
                </a:solidFill>
                <a:latin typeface="Comic Sans MS" charset="0"/>
              </a:rPr>
              <a:t>douleur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4006334" y="1991380"/>
            <a:ext cx="1099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10 :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2209800" y="2514600"/>
            <a:ext cx="1099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11: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4006334" y="4124980"/>
            <a:ext cx="1099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12: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4234934" y="4876800"/>
            <a:ext cx="1099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/>
              <a:t>13:</a:t>
            </a:r>
            <a:endParaRPr lang="fr-FR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animBg="1"/>
      <p:bldP spid="17411" grpId="0" animBg="1"/>
      <p:bldP spid="17412" grpId="0" animBg="1"/>
      <p:bldP spid="17413" grpId="0" animBg="1"/>
      <p:bldP spid="17414" grpId="0" animBg="1"/>
      <p:bldP spid="17415" grpId="0" animBg="1"/>
      <p:bldP spid="17416" grpId="0" animBg="1"/>
      <p:bldP spid="17417" grpId="0" animBg="1"/>
      <p:bldP spid="11" grpId="0"/>
      <p:bldP spid="12" grpId="0"/>
      <p:bldP spid="13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6" name="Picture 6" descr="bouche-gif-12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8350" y="2205038"/>
            <a:ext cx="755650" cy="722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7" name="Picture 7" descr="yeux003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1296988" y="3016250"/>
            <a:ext cx="1087437" cy="2436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8" name="Picture 8" descr="yeux006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0825" y="0"/>
            <a:ext cx="2719388" cy="1398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9" name="WordArt 9"/>
          <p:cNvSpPr>
            <a:spLocks noChangeArrowheads="1" noChangeShapeType="1" noTextEdit="1"/>
          </p:cNvSpPr>
          <p:nvPr/>
        </p:nvSpPr>
        <p:spPr bwMode="auto">
          <a:xfrm>
            <a:off x="3203575" y="2636838"/>
            <a:ext cx="3732213" cy="1265237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fr-FR" sz="3600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blurRad="63500" dist="125724" dir="18900000" algn="ctr" rotWithShape="0">
                    <a:srgbClr val="000099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fin 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243 -0.13657 C -0.2316 -0.13657 -0.07483 -0.0618 -0.07483 0.0301 C -0.07483 0.12199 -0.2316 0.19676 -0.4243 0.19676 C -0.61701 0.19676 -0.77361 0.12199 -0.77361 0.0301 C -0.77361 -0.0618 -0.61701 -0.13657 -0.4243 -0.13657 Z " pathEditMode="relative" rAng="0" ptsTypes="fffff">
                                      <p:cBhvr>
                                        <p:cTn id="10" dur="50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3 -0.18912 L 0.31441 -0.48495 L 0.62951 -0.18912 L 0.31441 0.10671 L -0.00053 -0.18912 Z " pathEditMode="relative" rAng="0" ptsTypes="FFFFF">
                                      <p:cBhvr>
                                        <p:cTn id="18" dur="5000" fill="hold"/>
                                        <p:tgtEl>
                                          <p:spTgt spid="307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7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1198 -1.85185E-6 L 0.41337 0.30857 L 0.74913 0.30857 L 0.47952 0.49884 L 0.58143 0.80764 L 0.31198 0.61736 L 0.04254 0.80764 L 0.14445 0.49884 L -0.125 0.30857 L 0.21059 0.30857 L 0.31198 -1.85185E-6 Z " pathEditMode="relative" rAng="0" ptsTypes="FFFFFFFFFFF">
                                      <p:cBhvr>
                                        <p:cTn id="28" dur="5000" fill="hold"/>
                                        <p:tgtEl>
                                          <p:spTgt spid="307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07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07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9" dur="2000" fill="hold"/>
                                        <p:tgtEl>
                                          <p:spTgt spid="30729"/>
                                        </p:tgtEl>
                                      </p:cBhvr>
                                      <p:by x="1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9" grpId="0" animBg="1"/>
      <p:bldP spid="30729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23850" y="1341438"/>
            <a:ext cx="8820150" cy="5184775"/>
          </a:xfrm>
          <a:solidFill>
            <a:srgbClr val="89FF89"/>
          </a:solidFill>
        </p:spPr>
        <p:txBody>
          <a:bodyPr/>
          <a:lstStyle/>
          <a:p>
            <a:pPr marL="533400" indent="-533400" algn="ctr" eaLnBrk="1" hangingPunct="1">
              <a:buFontTx/>
              <a:buAutoNum type="arabicPeriod"/>
            </a:pPr>
            <a:r>
              <a:rPr lang="fr-FR" sz="2800">
                <a:latin typeface="Arial Rounded MT Bold" charset="0"/>
                <a:ea typeface="Lucida Sans Unicode" charset="0"/>
                <a:cs typeface="Lucida Sans Unicode" charset="0"/>
              </a:rPr>
              <a:t>Fixez la petite lumière au centre de l'appareil.</a:t>
            </a:r>
          </a:p>
          <a:p>
            <a:pPr marL="533400" indent="-533400" algn="ctr" eaLnBrk="1" hangingPunct="1">
              <a:buFontTx/>
              <a:buAutoNum type="arabicPeriod"/>
            </a:pPr>
            <a:r>
              <a:rPr lang="fr-FR" sz="2800" u="sng">
                <a:latin typeface="Arial Rounded MT Bold" charset="0"/>
                <a:ea typeface="Lucida Sans Unicode" charset="0"/>
                <a:cs typeface="Lucida Sans Unicode" charset="0"/>
              </a:rPr>
              <a:t>Cachez</a:t>
            </a:r>
            <a:r>
              <a:rPr lang="fr-FR" sz="2800">
                <a:latin typeface="Arial Rounded MT Bold" charset="0"/>
                <a:ea typeface="Lucida Sans Unicode" charset="0"/>
                <a:cs typeface="Lucida Sans Unicode" charset="0"/>
              </a:rPr>
              <a:t> l'œil droit avec votre main.</a:t>
            </a:r>
          </a:p>
          <a:p>
            <a:pPr marL="533400" indent="-533400" algn="ctr" eaLnBrk="1" hangingPunct="1">
              <a:buFontTx/>
              <a:buAutoNum type="arabicPeriod"/>
            </a:pPr>
            <a:r>
              <a:rPr lang="fr-FR" sz="2800">
                <a:latin typeface="Arial Rounded MT Bold" charset="0"/>
                <a:ea typeface="Lucida Sans Unicode" charset="0"/>
                <a:cs typeface="Lucida Sans Unicode" charset="0"/>
              </a:rPr>
              <a:t>Regardez droit devant vous.</a:t>
            </a:r>
          </a:p>
          <a:p>
            <a:pPr marL="533400" indent="-533400" algn="ctr" eaLnBrk="1" hangingPunct="1">
              <a:buFontTx/>
              <a:buAutoNum type="arabicPeriod"/>
            </a:pPr>
            <a:r>
              <a:rPr lang="fr-FR" sz="2800">
                <a:latin typeface="Arial Rounded MT Bold" charset="0"/>
                <a:ea typeface="Lucida Sans Unicode" charset="0"/>
                <a:cs typeface="Lucida Sans Unicode" charset="0"/>
              </a:rPr>
              <a:t>Suivez mon doigt des yeux.</a:t>
            </a:r>
          </a:p>
          <a:p>
            <a:pPr marL="533400" indent="-533400" algn="ctr" eaLnBrk="1" hangingPunct="1">
              <a:buFontTx/>
              <a:buAutoNum type="arabicPeriod"/>
            </a:pPr>
            <a:r>
              <a:rPr lang="fr-FR" sz="2800">
                <a:latin typeface="Arial Rounded MT Bold" charset="0"/>
                <a:ea typeface="Lucida Sans Unicode" charset="0"/>
                <a:cs typeface="Lucida Sans Unicode" charset="0"/>
              </a:rPr>
              <a:t>Regardez en haut et à gauche. </a:t>
            </a:r>
          </a:p>
          <a:p>
            <a:pPr marL="533400" indent="-533400" algn="ctr" eaLnBrk="1" hangingPunct="1">
              <a:buFontTx/>
              <a:buAutoNum type="arabicPeriod"/>
            </a:pPr>
            <a:r>
              <a:rPr lang="fr-FR" sz="2800">
                <a:latin typeface="Arial Rounded MT Bold" charset="0"/>
                <a:ea typeface="Lucida Sans Unicode" charset="0"/>
                <a:cs typeface="Lucida Sans Unicode" charset="0"/>
              </a:rPr>
              <a:t>Regardez fixement ce point. La lumière ne vous fera pas mal.</a:t>
            </a:r>
          </a:p>
          <a:p>
            <a:pPr marL="533400" indent="-533400" algn="ctr" eaLnBrk="1" hangingPunct="1">
              <a:buFontTx/>
              <a:buAutoNum type="arabicPeriod"/>
            </a:pPr>
            <a:r>
              <a:rPr lang="fr-FR" sz="2800">
                <a:latin typeface="Arial Rounded MT Bold" charset="0"/>
                <a:ea typeface="Lucida Sans Unicode" charset="0"/>
                <a:cs typeface="Lucida Sans Unicode" charset="0"/>
              </a:rPr>
              <a:t>Je vais faire un fond d'œil.</a:t>
            </a:r>
          </a:p>
          <a:p>
            <a:pPr marL="533400" indent="-533400" algn="ctr" eaLnBrk="1" hangingPunct="1">
              <a:buFontTx/>
              <a:buAutoNum type="arabicPeriod"/>
            </a:pPr>
            <a:r>
              <a:rPr lang="fr-FR" sz="2800">
                <a:latin typeface="Arial Rounded MT Bold" charset="0"/>
                <a:ea typeface="Lucida Sans Unicode" charset="0"/>
                <a:cs typeface="Lucida Sans Unicode" charset="0"/>
              </a:rPr>
              <a:t>Je vais examiner votre champ visuel.</a:t>
            </a:r>
          </a:p>
          <a:p>
            <a:pPr marL="533400" indent="-533400" algn="ctr" eaLnBrk="1" hangingPunct="1">
              <a:buFontTx/>
              <a:buAutoNum type="arabicPeriod"/>
            </a:pPr>
            <a:r>
              <a:rPr lang="fr-FR" sz="2800">
                <a:latin typeface="Arial Rounded MT Bold" charset="0"/>
                <a:ea typeface="Lucida Sans Unicode" charset="0"/>
                <a:cs typeface="Lucida Sans Unicode" charset="0"/>
              </a:rPr>
              <a:t>Fixez mon œil gauche avec votre œil ouvert</a:t>
            </a:r>
            <a:r>
              <a:rPr lang="fr-FR" sz="2800">
                <a:latin typeface="Lucida Sans Unicode" charset="0"/>
                <a:ea typeface="Lucida Sans Unicode" charset="0"/>
                <a:cs typeface="Lucida Sans Unicode" charset="0"/>
              </a:rPr>
              <a:t>.</a:t>
            </a:r>
          </a:p>
        </p:txBody>
      </p:sp>
      <p:sp>
        <p:nvSpPr>
          <p:cNvPr id="20483" name="Rectangle 8"/>
          <p:cNvSpPr>
            <a:spLocks noGrp="1" noChangeArrowheads="1"/>
          </p:cNvSpPr>
          <p:nvPr>
            <p:ph type="title"/>
          </p:nvPr>
        </p:nvSpPr>
        <p:spPr>
          <a:xfrm>
            <a:off x="685800" y="44450"/>
            <a:ext cx="7772400" cy="1143000"/>
          </a:xfrm>
          <a:solidFill>
            <a:srgbClr val="00FF00"/>
          </a:solidFill>
        </p:spPr>
        <p:txBody>
          <a:bodyPr/>
          <a:lstStyle/>
          <a:p>
            <a:pPr eaLnBrk="1" hangingPunct="1"/>
            <a:r>
              <a:rPr lang="fr-FR" b="1">
                <a:latin typeface="Lucida Sans Unicode" charset="0"/>
                <a:ea typeface="Lucida Sans Unicode" charset="0"/>
                <a:cs typeface="Lucida Sans Unicode" charset="0"/>
              </a:rPr>
              <a:t>Examens</a:t>
            </a:r>
            <a:r>
              <a:rPr lang="fr-FR">
                <a:ea typeface="ＭＳ Ｐゴシック" charset="-128"/>
                <a:cs typeface="ＭＳ Ｐゴシック" charset="-128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48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04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04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04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04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04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04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04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204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204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7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836613"/>
            <a:ext cx="8964612" cy="5949950"/>
          </a:xfrm>
          <a:solidFill>
            <a:srgbClr val="CCFFCC"/>
          </a:solidFill>
        </p:spPr>
        <p:txBody>
          <a:bodyPr/>
          <a:lstStyle/>
          <a:p>
            <a:pPr marL="609600" indent="-609600" eaLnBrk="1" hangingPunct="1">
              <a:buFontTx/>
              <a:buAutoNum type="arabicPeriod" startAt="11"/>
            </a:pPr>
            <a:endParaRPr lang="fr-FR" sz="2800" dirty="0">
              <a:latin typeface="Lucida Sans Unicode" charset="0"/>
              <a:ea typeface="Lucida Sans Unicode" charset="0"/>
              <a:cs typeface="Lucida Sans Unicode" charset="0"/>
            </a:endParaRPr>
          </a:p>
          <a:p>
            <a:pPr marL="609600" indent="-609600" eaLnBrk="1" hangingPunct="1">
              <a:buFontTx/>
              <a:buAutoNum type="arabicPeriod" startAt="10"/>
            </a:pPr>
            <a:r>
              <a:rPr lang="fr-FR" sz="2800" dirty="0">
                <a:latin typeface="Arial Rounded MT Bold" charset="0"/>
                <a:ea typeface="Lucida Sans Unicode" charset="0"/>
                <a:cs typeface="Lucida Sans Unicode" charset="0"/>
              </a:rPr>
              <a:t>Continuez à me regarder droit dans les yeux.</a:t>
            </a:r>
          </a:p>
          <a:p>
            <a:pPr marL="609600" indent="-609600" eaLnBrk="1" hangingPunct="1">
              <a:buFontTx/>
              <a:buAutoNum type="arabicPeriod" startAt="10"/>
            </a:pPr>
            <a:r>
              <a:rPr lang="fr-FR" sz="2800" dirty="0">
                <a:latin typeface="Arial Rounded MT Bold" charset="0"/>
                <a:ea typeface="Lucida Sans Unicode" charset="0"/>
                <a:cs typeface="Lucida Sans Unicode" charset="0"/>
              </a:rPr>
              <a:t>Prévenez-moi si nous arrivons à un </a:t>
            </a:r>
            <a:r>
              <a:rPr lang="fr-FR" sz="2800" u="sng" dirty="0">
                <a:latin typeface="Arial Rounded MT Bold" charset="0"/>
                <a:ea typeface="Lucida Sans Unicode" charset="0"/>
                <a:cs typeface="Lucida Sans Unicode" charset="0"/>
              </a:rPr>
              <a:t>point</a:t>
            </a:r>
            <a:r>
              <a:rPr lang="fr-FR" sz="2800" dirty="0">
                <a:latin typeface="Arial Rounded MT Bold" charset="0"/>
                <a:ea typeface="Lucida Sans Unicode" charset="0"/>
                <a:cs typeface="Lucida Sans Unicode" charset="0"/>
              </a:rPr>
              <a:t> </a:t>
            </a:r>
            <a:r>
              <a:rPr lang="fr-FR" sz="2800" u="sng" dirty="0">
                <a:latin typeface="Arial Rounded MT Bold" charset="0"/>
                <a:ea typeface="Lucida Sans Unicode" charset="0"/>
                <a:cs typeface="Lucida Sans Unicode" charset="0"/>
              </a:rPr>
              <a:t>aveugle</a:t>
            </a:r>
            <a:r>
              <a:rPr lang="fr-FR" sz="2800" dirty="0">
                <a:latin typeface="Arial Rounded MT Bold" charset="0"/>
                <a:ea typeface="Lucida Sans Unicode" charset="0"/>
                <a:cs typeface="Lucida Sans Unicode" charset="0"/>
              </a:rPr>
              <a:t>.</a:t>
            </a:r>
          </a:p>
          <a:p>
            <a:pPr marL="609600" indent="-609600" eaLnBrk="1" hangingPunct="1">
              <a:buFontTx/>
              <a:buAutoNum type="arabicPeriod" startAt="10"/>
            </a:pPr>
            <a:r>
              <a:rPr lang="fr-FR" sz="2800" u="sng" dirty="0">
                <a:latin typeface="Arial Rounded MT Bold" charset="0"/>
                <a:ea typeface="Lucida Sans Unicode" charset="0"/>
                <a:cs typeface="Lucida Sans Unicode" charset="0"/>
              </a:rPr>
              <a:t>Prévenez-moi</a:t>
            </a:r>
            <a:r>
              <a:rPr lang="fr-FR" sz="2800" dirty="0">
                <a:latin typeface="Arial Rounded MT Bold" charset="0"/>
                <a:ea typeface="Lucida Sans Unicode" charset="0"/>
                <a:cs typeface="Lucida Sans Unicode" charset="0"/>
              </a:rPr>
              <a:t> dès que vous voyez le crayon.</a:t>
            </a:r>
          </a:p>
          <a:p>
            <a:pPr marL="609600" indent="-609600" eaLnBrk="1" hangingPunct="1">
              <a:buFontTx/>
              <a:buAutoNum type="arabicPeriod" startAt="10"/>
            </a:pPr>
            <a:r>
              <a:rPr lang="fr-FR" sz="2800" dirty="0">
                <a:latin typeface="Arial Rounded MT Bold" charset="0"/>
                <a:ea typeface="Lucida Sans Unicode" charset="0"/>
                <a:cs typeface="Lucida Sans Unicode" charset="0"/>
              </a:rPr>
              <a:t>Je vais étudier votre acuité visuelle.</a:t>
            </a:r>
          </a:p>
          <a:p>
            <a:pPr marL="609600" indent="-609600" eaLnBrk="1" hangingPunct="1">
              <a:buFontTx/>
              <a:buAutoNum type="arabicPeriod" startAt="10"/>
            </a:pPr>
            <a:r>
              <a:rPr lang="fr-FR" sz="2800" dirty="0">
                <a:latin typeface="Arial Rounded MT Bold" charset="0"/>
                <a:ea typeface="Lucida Sans Unicode" charset="0"/>
                <a:cs typeface="Lucida Sans Unicode" charset="0"/>
              </a:rPr>
              <a:t>Couvrez-vous l’œil droit avec ce </a:t>
            </a:r>
            <a:r>
              <a:rPr lang="fr-FR" sz="2800" u="sng" dirty="0">
                <a:latin typeface="Arial Rounded MT Bold" charset="0"/>
                <a:ea typeface="Lucida Sans Unicode" charset="0"/>
                <a:cs typeface="Lucida Sans Unicode" charset="0"/>
              </a:rPr>
              <a:t>cache</a:t>
            </a:r>
            <a:r>
              <a:rPr lang="fr-FR" sz="2800" dirty="0">
                <a:latin typeface="Arial Rounded MT Bold" charset="0"/>
                <a:ea typeface="Lucida Sans Unicode" charset="0"/>
                <a:cs typeface="Lucida Sans Unicode" charset="0"/>
              </a:rPr>
              <a:t>.</a:t>
            </a:r>
          </a:p>
          <a:p>
            <a:pPr marL="609600" indent="-609600" eaLnBrk="1" hangingPunct="1">
              <a:buFontTx/>
              <a:buAutoNum type="arabicPeriod" startAt="10"/>
            </a:pPr>
            <a:r>
              <a:rPr lang="fr-FR" sz="2800" dirty="0">
                <a:latin typeface="Arial Rounded MT Bold" charset="0"/>
                <a:ea typeface="Lucida Sans Unicode" charset="0"/>
                <a:cs typeface="Lucida Sans Unicode" charset="0"/>
              </a:rPr>
              <a:t>Pouvez-vous voir la première ligne sur la  carte ? Non, c'</a:t>
            </a:r>
            <a:r>
              <a:rPr lang="fr-FR" sz="2800" dirty="0">
                <a:solidFill>
                  <a:srgbClr val="FF1E1E"/>
                </a:solidFill>
                <a:latin typeface="Arial Rounded MT Bold" charset="0"/>
                <a:ea typeface="Lucida Sans Unicode" charset="0"/>
                <a:cs typeface="Lucida Sans Unicode" charset="0"/>
              </a:rPr>
              <a:t>est très </a:t>
            </a:r>
            <a:r>
              <a:rPr lang="fr-FR" sz="2800" u="sng" dirty="0">
                <a:solidFill>
                  <a:srgbClr val="FF1E1E"/>
                </a:solidFill>
                <a:latin typeface="Arial Rounded MT Bold" charset="0"/>
                <a:ea typeface="Lucida Sans Unicode" charset="0"/>
                <a:cs typeface="Lucida Sans Unicode" charset="0"/>
              </a:rPr>
              <a:t>flou</a:t>
            </a:r>
            <a:r>
              <a:rPr lang="fr-FR" sz="2800" dirty="0">
                <a:latin typeface="Arial Rounded MT Bold" charset="0"/>
                <a:ea typeface="Lucida Sans Unicode" charset="0"/>
                <a:cs typeface="Lucida Sans Unicode" charset="0"/>
              </a:rPr>
              <a:t>.</a:t>
            </a:r>
          </a:p>
          <a:p>
            <a:pPr marL="609600" indent="-609600" eaLnBrk="1" hangingPunct="1">
              <a:buFontTx/>
              <a:buAutoNum type="arabicPeriod" startAt="10"/>
            </a:pPr>
            <a:r>
              <a:rPr lang="fr-FR" sz="2800" dirty="0">
                <a:latin typeface="Arial Rounded MT Bold" charset="0"/>
                <a:ea typeface="Lucida Sans Unicode" charset="0"/>
                <a:cs typeface="Lucida Sans Unicode" charset="0"/>
              </a:rPr>
              <a:t>Combien de doigts voyez-vous ?</a:t>
            </a:r>
          </a:p>
          <a:p>
            <a:pPr marL="609600" indent="-609600" eaLnBrk="1" hangingPunct="1">
              <a:buFontTx/>
              <a:buAutoNum type="arabicPeriod" startAt="10"/>
            </a:pPr>
            <a:r>
              <a:rPr lang="fr-FR" sz="2800" dirty="0">
                <a:latin typeface="Arial Rounded MT Bold" charset="0"/>
                <a:ea typeface="Lucida Sans Unicode" charset="0"/>
                <a:cs typeface="Lucida Sans Unicode" charset="0"/>
              </a:rPr>
              <a:t>C’est plus clair ou plus sombre qu’avant ?</a:t>
            </a:r>
            <a:endParaRPr lang="fr-FR" sz="2800" dirty="0">
              <a:latin typeface="Lucida Sans Unicode" charset="0"/>
              <a:ea typeface="Lucida Sans Unicode" charset="0"/>
              <a:cs typeface="Lucida Sans Unicode" charset="0"/>
            </a:endParaRPr>
          </a:p>
        </p:txBody>
      </p:sp>
      <p:sp>
        <p:nvSpPr>
          <p:cNvPr id="21507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836613"/>
          </a:xfrm>
          <a:solidFill>
            <a:srgbClr val="00FF00"/>
          </a:solidFill>
        </p:spPr>
        <p:txBody>
          <a:bodyPr/>
          <a:lstStyle/>
          <a:p>
            <a:pPr eaLnBrk="1" hangingPunct="1"/>
            <a:r>
              <a:rPr lang="fr-FR" sz="4000" b="1">
                <a:latin typeface="Lucida Sans Unicode" charset="0"/>
                <a:ea typeface="Lucida Sans Unicode" charset="0"/>
                <a:cs typeface="Lucida Sans Unicode" charset="0"/>
              </a:rPr>
              <a:t>Examens</a:t>
            </a:r>
            <a:r>
              <a:rPr lang="fr-FR">
                <a:ea typeface="ＭＳ Ｐゴシック" charset="-128"/>
                <a:cs typeface="ＭＳ Ｐゴシック" charset="-128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355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11"/>
          <p:cNvSpPr>
            <a:spLocks noGrp="1" noChangeArrowheads="1"/>
          </p:cNvSpPr>
          <p:nvPr>
            <p:ph type="title"/>
          </p:nvPr>
        </p:nvSpPr>
        <p:spPr>
          <a:xfrm>
            <a:off x="685800" y="-100013"/>
            <a:ext cx="7772400" cy="863601"/>
          </a:xfrm>
          <a:solidFill>
            <a:schemeClr val="folHlink"/>
          </a:solidFill>
        </p:spPr>
        <p:txBody>
          <a:bodyPr/>
          <a:lstStyle/>
          <a:p>
            <a:pPr eaLnBrk="1" hangingPunct="1"/>
            <a:r>
              <a:rPr lang="fr-FR" sz="4000" b="1" dirty="0">
                <a:solidFill>
                  <a:schemeClr val="bg1"/>
                </a:solidFill>
                <a:ea typeface="ＭＳ Ｐゴシック" charset="-128"/>
                <a:cs typeface="ＭＳ Ｐゴシック" charset="-128"/>
              </a:rPr>
              <a:t>lunettes</a:t>
            </a:r>
          </a:p>
        </p:txBody>
      </p:sp>
      <p:graphicFrame>
        <p:nvGraphicFramePr>
          <p:cNvPr id="19462" name="Object 6"/>
          <p:cNvGraphicFramePr>
            <a:graphicFrameLocks noChangeAspect="1"/>
          </p:cNvGraphicFramePr>
          <p:nvPr/>
        </p:nvGraphicFramePr>
        <p:xfrm>
          <a:off x="114299" y="838200"/>
          <a:ext cx="9595485" cy="586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3" name="Document" r:id="rId3" imgW="6134100" imgH="3556000" progId="Word.Document.12">
                  <p:link updateAutomatic="1"/>
                </p:oleObj>
              </mc:Choice>
              <mc:Fallback>
                <p:oleObj name="Document" r:id="rId3" imgW="6134100" imgH="3556000" progId="Word.Document.12">
                  <p:link updateAutomatic="1"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299" y="838200"/>
                        <a:ext cx="9595485" cy="586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" name="Connecteur droit avec flèche 11"/>
          <p:cNvCxnSpPr/>
          <p:nvPr/>
        </p:nvCxnSpPr>
        <p:spPr>
          <a:xfrm>
            <a:off x="3429000" y="1066800"/>
            <a:ext cx="2133600" cy="1588"/>
          </a:xfrm>
          <a:prstGeom prst="straightConnector1">
            <a:avLst/>
          </a:prstGeom>
          <a:ln w="111125">
            <a:solidFill>
              <a:schemeClr val="bg2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 rot="16200000" flipH="1">
            <a:off x="3429000" y="2133600"/>
            <a:ext cx="2057400" cy="2057400"/>
          </a:xfrm>
          <a:prstGeom prst="straightConnector1">
            <a:avLst/>
          </a:prstGeom>
          <a:ln w="111125">
            <a:solidFill>
              <a:schemeClr val="bg2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 rot="16200000" flipH="1">
            <a:off x="3009900" y="3543299"/>
            <a:ext cx="2971803" cy="2133601"/>
          </a:xfrm>
          <a:prstGeom prst="straightConnector1">
            <a:avLst/>
          </a:prstGeom>
          <a:ln w="111125">
            <a:solidFill>
              <a:schemeClr val="bg2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/>
          <p:cNvCxnSpPr/>
          <p:nvPr/>
        </p:nvCxnSpPr>
        <p:spPr>
          <a:xfrm flipV="1">
            <a:off x="3429000" y="3276600"/>
            <a:ext cx="2057400" cy="914400"/>
          </a:xfrm>
          <a:prstGeom prst="straightConnector1">
            <a:avLst/>
          </a:prstGeom>
          <a:ln w="111125">
            <a:solidFill>
              <a:schemeClr val="bg2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avec flèche 18"/>
          <p:cNvCxnSpPr/>
          <p:nvPr/>
        </p:nvCxnSpPr>
        <p:spPr>
          <a:xfrm flipV="1">
            <a:off x="3505200" y="5257800"/>
            <a:ext cx="2057400" cy="76200"/>
          </a:xfrm>
          <a:prstGeom prst="straightConnector1">
            <a:avLst/>
          </a:prstGeom>
          <a:ln w="111125">
            <a:solidFill>
              <a:schemeClr val="bg2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/>
          <p:nvPr/>
        </p:nvCxnSpPr>
        <p:spPr>
          <a:xfrm rot="5400000" flipH="1" flipV="1">
            <a:off x="2552700" y="3086100"/>
            <a:ext cx="3886200" cy="1981200"/>
          </a:xfrm>
          <a:prstGeom prst="straightConnector1">
            <a:avLst/>
          </a:prstGeom>
          <a:ln w="111125">
            <a:solidFill>
              <a:schemeClr val="bg2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00CCFF"/>
          </a:solidFill>
        </p:spPr>
        <p:txBody>
          <a:bodyPr/>
          <a:lstStyle/>
          <a:p>
            <a:pPr eaLnBrk="1" hangingPunct="1"/>
            <a:r>
              <a:rPr lang="fr-FR">
                <a:latin typeface="Haettenschweiler" charset="0"/>
                <a:ea typeface="ＭＳ Ｐゴシック" charset="-128"/>
                <a:cs typeface="ＭＳ Ｐゴシック" charset="-128"/>
              </a:rPr>
              <a:t>Trouble de la vue</a:t>
            </a:r>
          </a:p>
        </p:txBody>
      </p: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34925" y="1233488"/>
            <a:ext cx="4645025" cy="3550203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457200" lvl="0" indent="-457200">
              <a:spcBef>
                <a:spcPct val="35000"/>
              </a:spcBef>
            </a:pPr>
            <a:r>
              <a:rPr lang="fr-FR" sz="2800" dirty="0">
                <a:latin typeface="Arial Rounded MT Bold" charset="0"/>
              </a:rPr>
              <a:t>1. Quand votre vue </a:t>
            </a:r>
            <a:r>
              <a:rPr lang="fr-FR" sz="2800" u="sng" dirty="0">
                <a:latin typeface="Arial Rounded MT Bold" charset="0"/>
              </a:rPr>
              <a:t>se brouille,</a:t>
            </a:r>
            <a:r>
              <a:rPr lang="fr-FR" sz="2800" dirty="0">
                <a:latin typeface="Arial Rounded MT Bold" charset="0"/>
              </a:rPr>
              <a:t> c’est tout à coup et est-ce douloureux ? </a:t>
            </a:r>
          </a:p>
          <a:p>
            <a:pPr marL="457200" indent="-457200">
              <a:spcBef>
                <a:spcPct val="35000"/>
              </a:spcBef>
            </a:pPr>
            <a:r>
              <a:rPr lang="fr-FR" sz="2800" dirty="0">
                <a:latin typeface="Arial Rounded MT Bold" charset="0"/>
              </a:rPr>
              <a:t>2. Vous voyez </a:t>
            </a:r>
            <a:r>
              <a:rPr lang="fr-FR" sz="2800" u="sng" dirty="0">
                <a:latin typeface="Arial Rounded MT Bold" charset="0"/>
              </a:rPr>
              <a:t>nettement</a:t>
            </a:r>
            <a:r>
              <a:rPr lang="fr-FR" sz="2800" dirty="0">
                <a:latin typeface="Arial Rounded MT Bold" charset="0"/>
              </a:rPr>
              <a:t> les objets de </a:t>
            </a:r>
            <a:r>
              <a:rPr lang="fr-FR" sz="2800" u="sng" dirty="0">
                <a:latin typeface="Arial Rounded MT Bold" charset="0"/>
              </a:rPr>
              <a:t>loin</a:t>
            </a:r>
            <a:r>
              <a:rPr lang="fr-FR" sz="2800" dirty="0">
                <a:latin typeface="Arial Rounded MT Bold" charset="0"/>
              </a:rPr>
              <a:t> (vs) bien de </a:t>
            </a:r>
            <a:r>
              <a:rPr lang="fr-FR" sz="2800" u="sng" dirty="0">
                <a:latin typeface="Arial Rounded MT Bold" charset="0"/>
              </a:rPr>
              <a:t>près</a:t>
            </a:r>
            <a:r>
              <a:rPr lang="fr-FR" sz="2800" dirty="0">
                <a:latin typeface="Arial Rounded MT Bold" charset="0"/>
              </a:rPr>
              <a:t> ?</a:t>
            </a:r>
          </a:p>
          <a:p>
            <a:pPr marL="457200" indent="-457200">
              <a:spcBef>
                <a:spcPct val="35000"/>
              </a:spcBef>
            </a:pPr>
            <a:r>
              <a:rPr lang="fr-FR" sz="1400" dirty="0">
                <a:latin typeface="Arial Rounded MT Bold" charset="0"/>
              </a:rPr>
              <a:t> 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4679950" y="1222375"/>
            <a:ext cx="4464050" cy="1184940"/>
          </a:xfrm>
          <a:prstGeom prst="rect">
            <a:avLst/>
          </a:prstGeom>
          <a:solidFill>
            <a:srgbClr val="ECD9FF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lvl="0"/>
            <a:r>
              <a:rPr lang="fr-FR" dirty="0">
                <a:latin typeface="Comic Sans MS" charset="0"/>
              </a:rPr>
              <a:t>c</a:t>
            </a:r>
            <a:r>
              <a:rPr lang="fr-FR" sz="2300" dirty="0">
                <a:latin typeface="Comic Sans MS" charset="0"/>
                <a:sym typeface="Wingdings" charset="2"/>
              </a:rPr>
              <a:t>) Non, c’est progressif mais </a:t>
            </a:r>
            <a:r>
              <a:rPr lang="fr-FR" sz="2300" u="sng" dirty="0">
                <a:latin typeface="Comic Sans MS" charset="0"/>
                <a:sym typeface="Wingdings" charset="2"/>
              </a:rPr>
              <a:t>c’est flou </a:t>
            </a:r>
            <a:r>
              <a:rPr lang="fr-FR" sz="2300" dirty="0">
                <a:latin typeface="Comic Sans MS" charset="0"/>
                <a:sym typeface="Wingdings" charset="2"/>
              </a:rPr>
              <a:t>qu’avec mon œil gauche. </a:t>
            </a:r>
            <a:r>
              <a:rPr lang="fr-FR" sz="2300" cap="all" dirty="0">
                <a:latin typeface="Comic Sans MS" charset="0"/>
                <a:sym typeface="Wingdings" charset="2"/>
              </a:rPr>
              <a:t>ç</a:t>
            </a:r>
            <a:r>
              <a:rPr lang="fr-FR" sz="2300" dirty="0">
                <a:latin typeface="Comic Sans MS" charset="0"/>
                <a:sym typeface="Wingdings" charset="2"/>
              </a:rPr>
              <a:t>a fait pas mal.</a:t>
            </a: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4679950" y="3189238"/>
            <a:ext cx="4464050" cy="1154162"/>
          </a:xfrm>
          <a:prstGeom prst="rect">
            <a:avLst/>
          </a:prstGeom>
          <a:solidFill>
            <a:srgbClr val="ECD9FF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fr-FR" sz="2300" dirty="0">
                <a:latin typeface="Comic Sans MS" charset="0"/>
                <a:sym typeface="Wingdings" charset="2"/>
              </a:rPr>
              <a:t>b) Non, je suis myope (vs) Non, j'ai beaucoup de mal à lire les journaux </a:t>
            </a:r>
          </a:p>
        </p:txBody>
      </p:sp>
      <p:sp>
        <p:nvSpPr>
          <p:cNvPr id="14342" name="Text Box 3"/>
          <p:cNvSpPr txBox="1">
            <a:spLocks noChangeArrowheads="1"/>
          </p:cNvSpPr>
          <p:nvPr/>
        </p:nvSpPr>
        <p:spPr bwMode="auto">
          <a:xfrm>
            <a:off x="71438" y="4851400"/>
            <a:ext cx="4645025" cy="1800225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514350" indent="-514350">
              <a:spcBef>
                <a:spcPct val="100000"/>
              </a:spcBef>
              <a:buFont typeface="Times New Roman" charset="0"/>
              <a:buAutoNum type="arabicPeriod" startAt="3"/>
            </a:pPr>
            <a:r>
              <a:rPr lang="fr-FR" sz="2800">
                <a:latin typeface="Arial Rounded MT Bold" charset="0"/>
              </a:rPr>
              <a:t> Est-ce que votre vue </a:t>
            </a:r>
            <a:r>
              <a:rPr lang="fr-FR" sz="2800" u="sng">
                <a:latin typeface="Arial Rounded MT Bold" charset="0"/>
              </a:rPr>
              <a:t>baisse</a:t>
            </a:r>
            <a:r>
              <a:rPr lang="fr-FR" sz="2800">
                <a:latin typeface="Arial Rounded MT Bold" charset="0"/>
              </a:rPr>
              <a:t> plutôt pendant la journée ou plutôt le soir?</a:t>
            </a:r>
            <a:endParaRPr lang="fr-FR" sz="2800">
              <a:latin typeface="Haettenschweiler" charset="0"/>
            </a:endParaRP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4643438" y="4800600"/>
            <a:ext cx="4537075" cy="1938992"/>
          </a:xfrm>
          <a:prstGeom prst="rect">
            <a:avLst/>
          </a:prstGeom>
          <a:solidFill>
            <a:srgbClr val="ECD9FF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fr-FR" dirty="0">
                <a:latin typeface="Comic Sans MS" charset="0"/>
              </a:rPr>
              <a:t>a) ma vue se brouille si c’est trop éclairé… ça me fait mal aux yeux. (</a:t>
            </a:r>
            <a:r>
              <a:rPr lang="fr-FR" dirty="0">
                <a:latin typeface="+mj-lt"/>
              </a:rPr>
              <a:t>IRITITE</a:t>
            </a:r>
            <a:r>
              <a:rPr lang="fr-FR" dirty="0">
                <a:latin typeface="Comic Sans MS" charset="0"/>
              </a:rPr>
              <a:t>) Chez moi, je tire les rideaux pour faire sombre 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2" grpId="0" build="p" bldLvl="5" animBg="1"/>
      <p:bldP spid="6154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00CCFF"/>
          </a:solidFill>
        </p:spPr>
        <p:txBody>
          <a:bodyPr/>
          <a:lstStyle/>
          <a:p>
            <a:pPr eaLnBrk="1" hangingPunct="1"/>
            <a:r>
              <a:rPr lang="fr-FR">
                <a:latin typeface="Haettenschweiler" charset="0"/>
                <a:ea typeface="ＭＳ Ｐゴシック" charset="-128"/>
                <a:cs typeface="ＭＳ Ｐゴシック" charset="-128"/>
              </a:rPr>
              <a:t>Trouble de la vue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4643437" y="2857381"/>
            <a:ext cx="4500563" cy="800219"/>
          </a:xfrm>
          <a:prstGeom prst="rect">
            <a:avLst/>
          </a:prstGeom>
          <a:solidFill>
            <a:srgbClr val="ECD9FF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fr-FR" sz="200" dirty="0">
              <a:latin typeface="Comic Sans MS" charset="0"/>
            </a:endParaRPr>
          </a:p>
          <a:p>
            <a:r>
              <a:rPr lang="fr-FR" sz="2200" dirty="0">
                <a:latin typeface="Comic Sans MS" charset="0"/>
              </a:rPr>
              <a:t>i) Les images sont l’une au dessus de l’autre. 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4683125" y="4370963"/>
            <a:ext cx="4537075" cy="2123658"/>
          </a:xfrm>
          <a:prstGeom prst="rect">
            <a:avLst/>
          </a:prstGeom>
          <a:solidFill>
            <a:srgbClr val="ECD9FF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fr-FR" sz="2200" dirty="0">
                <a:latin typeface="Comic Sans MS" charset="0"/>
              </a:rPr>
              <a:t>f) =&gt; Oui, comme une </a:t>
            </a:r>
            <a:r>
              <a:rPr lang="fr-FR" sz="2200" u="sng" dirty="0">
                <a:latin typeface="Comic Sans MS" charset="0"/>
              </a:rPr>
              <a:t>mouche </a:t>
            </a:r>
            <a:r>
              <a:rPr lang="fr-FR" sz="2200" dirty="0">
                <a:latin typeface="Comic Sans MS" charset="0"/>
              </a:rPr>
              <a:t>qui vole.</a:t>
            </a:r>
          </a:p>
          <a:p>
            <a:r>
              <a:rPr lang="fr-FR" sz="2200" dirty="0">
                <a:latin typeface="Comic Sans MS" charset="0"/>
              </a:rPr>
              <a:t>    =&gt; Parfois c’est comme des étoiles devant les yeux mais c'est plutôt des </a:t>
            </a:r>
            <a:r>
              <a:rPr lang="fr-FR" sz="2200" u="sng" dirty="0">
                <a:latin typeface="Comic Sans MS" charset="0"/>
              </a:rPr>
              <a:t>éclairs</a:t>
            </a:r>
            <a:r>
              <a:rPr lang="fr-FR" sz="2200" dirty="0">
                <a:latin typeface="Comic Sans MS" charset="0"/>
              </a:rPr>
              <a:t> lumineux ou des </a:t>
            </a:r>
            <a:r>
              <a:rPr lang="fr-FR" sz="2200" u="sng" dirty="0">
                <a:latin typeface="Comic Sans MS" charset="0"/>
              </a:rPr>
              <a:t>anneaux</a:t>
            </a:r>
            <a:r>
              <a:rPr lang="fr-FR" sz="2200" dirty="0">
                <a:latin typeface="Comic Sans MS" charset="0"/>
              </a:rPr>
              <a:t> brillants.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2209800"/>
            <a:ext cx="4572000" cy="4579715"/>
          </a:xfrm>
          <a:prstGeom prst="rect">
            <a:avLst/>
          </a:prstGeom>
          <a:solidFill>
            <a:srgbClr val="80D5FF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514350" indent="-514350">
              <a:spcBef>
                <a:spcPct val="5000"/>
              </a:spcBef>
              <a:buFont typeface="+mj-lt"/>
              <a:buAutoNum type="arabicPeriod" startAt="4"/>
              <a:defRPr/>
            </a:pPr>
            <a:r>
              <a:rPr lang="fr-FR" dirty="0">
                <a:latin typeface="+mj-lt"/>
                <a:cs typeface="Arial Rounded MT Bold"/>
              </a:rPr>
              <a:t>DIPLOPLIE </a:t>
            </a:r>
            <a:r>
              <a:rPr lang="fr-FR" dirty="0">
                <a:latin typeface="Arial Rounded MT Bold"/>
                <a:cs typeface="Arial Rounded MT Bold"/>
              </a:rPr>
              <a:t>Vous dites que vous </a:t>
            </a:r>
            <a:r>
              <a:rPr lang="fr-FR" u="sng" dirty="0">
                <a:latin typeface="Arial Rounded MT Bold"/>
                <a:cs typeface="Arial Rounded MT Bold"/>
              </a:rPr>
              <a:t>voyez</a:t>
            </a:r>
            <a:r>
              <a:rPr lang="fr-FR" dirty="0">
                <a:latin typeface="Arial Rounded MT Bold"/>
                <a:cs typeface="Arial Rounded MT Bold"/>
              </a:rPr>
              <a:t> </a:t>
            </a:r>
            <a:r>
              <a:rPr lang="fr-FR" u="sng" dirty="0">
                <a:latin typeface="Arial Rounded MT Bold"/>
                <a:cs typeface="Arial Rounded MT Bold"/>
              </a:rPr>
              <a:t>double : </a:t>
            </a:r>
            <a:r>
              <a:rPr lang="fr-FR" dirty="0">
                <a:latin typeface="Arial Rounded MT Bold"/>
                <a:cs typeface="Arial Rounded MT Bold"/>
              </a:rPr>
              <a:t>les images se superposent sur le côté ou à la verticale ? </a:t>
            </a:r>
          </a:p>
          <a:p>
            <a:pPr marL="514350" indent="-514350">
              <a:spcBef>
                <a:spcPct val="5000"/>
              </a:spcBef>
              <a:defRPr/>
            </a:pPr>
            <a:endParaRPr lang="fr-FR" dirty="0">
              <a:latin typeface="Arial Rounded MT Bold"/>
              <a:cs typeface="Arial Rounded MT Bold"/>
            </a:endParaRPr>
          </a:p>
          <a:p>
            <a:pPr marL="514350" indent="-514350">
              <a:spcBef>
                <a:spcPct val="5000"/>
              </a:spcBef>
              <a:buFont typeface="+mj-lt"/>
              <a:buAutoNum type="arabicPeriod" startAt="4"/>
              <a:defRPr/>
            </a:pPr>
            <a:r>
              <a:rPr lang="fr-FR" dirty="0">
                <a:latin typeface="Arial Rounded MT Bold"/>
                <a:cs typeface="Arial Rounded MT Bold"/>
              </a:rPr>
              <a:t> Avez-vous l'impression d'avoir une </a:t>
            </a:r>
            <a:r>
              <a:rPr lang="fr-FR" u="sng" dirty="0">
                <a:latin typeface="Arial Rounded MT Bold"/>
                <a:cs typeface="Arial Rounded MT Bold"/>
              </a:rPr>
              <a:t>tache sombre </a:t>
            </a:r>
            <a:r>
              <a:rPr lang="fr-FR" dirty="0">
                <a:latin typeface="Arial Rounded MT Bold"/>
                <a:cs typeface="Arial Rounded MT Bold"/>
              </a:rPr>
              <a:t>devant les yeux, ou </a:t>
            </a:r>
            <a:r>
              <a:rPr lang="fr-FR" dirty="0">
                <a:latin typeface="Arial Rounded MT Bold" charset="0"/>
              </a:rPr>
              <a:t>il vous arrive de voir des   </a:t>
            </a:r>
            <a:r>
              <a:rPr lang="fr-FR" u="sng" dirty="0">
                <a:latin typeface="Arial Rounded MT Bold" charset="0"/>
              </a:rPr>
              <a:t>étincelles </a:t>
            </a:r>
            <a:r>
              <a:rPr lang="fr-FR" dirty="0">
                <a:latin typeface="Arial Rounded MT Bold" charset="0"/>
              </a:rPr>
              <a:t>?</a:t>
            </a:r>
          </a:p>
          <a:p>
            <a:pPr marL="514350" indent="-514350">
              <a:spcBef>
                <a:spcPct val="5000"/>
              </a:spcBef>
              <a:buFont typeface="+mj-lt"/>
              <a:buAutoNum type="arabicPeriod" startAt="4"/>
              <a:defRPr/>
            </a:pPr>
            <a:endParaRPr lang="fr-FR" dirty="0">
              <a:latin typeface="Arial Rounded MT Bold"/>
              <a:cs typeface="Arial Rounded MT Bol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 animBg="1"/>
      <p:bldP spid="922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>
            <a:spLocks noChangeArrowheads="1"/>
          </p:cNvSpPr>
          <p:nvPr/>
        </p:nvSpPr>
        <p:spPr bwMode="auto">
          <a:xfrm>
            <a:off x="0" y="-76200"/>
            <a:ext cx="4572000" cy="5275290"/>
          </a:xfrm>
          <a:prstGeom prst="rect">
            <a:avLst/>
          </a:prstGeom>
          <a:solidFill>
            <a:srgbClr val="80D5FF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514350" indent="-514350">
              <a:spcBef>
                <a:spcPct val="10000"/>
              </a:spcBef>
              <a:buFont typeface="Times New Roman" charset="0"/>
              <a:buAutoNum type="arabicPeriod" startAt="6"/>
            </a:pPr>
            <a:endParaRPr lang="fr-FR" sz="800" dirty="0">
              <a:latin typeface="Arial Rounded MT Bold" charset="0"/>
            </a:endParaRPr>
          </a:p>
          <a:p>
            <a:pPr marL="514350" indent="-514350">
              <a:spcBef>
                <a:spcPct val="10000"/>
              </a:spcBef>
              <a:buFont typeface="Times New Roman" charset="0"/>
              <a:buAutoNum type="arabicPeriod" startAt="6"/>
            </a:pPr>
            <a:endParaRPr lang="fr-FR" sz="800" dirty="0">
              <a:latin typeface="Arial Rounded MT Bold" charset="0"/>
            </a:endParaRPr>
          </a:p>
          <a:p>
            <a:pPr marL="514350" indent="-514350">
              <a:spcBef>
                <a:spcPct val="10000"/>
              </a:spcBef>
              <a:buFont typeface="Times New Roman" charset="0"/>
              <a:buAutoNum type="arabicPeriod" startAt="6"/>
            </a:pPr>
            <a:endParaRPr lang="fr-FR" sz="800" dirty="0">
              <a:latin typeface="Arial Rounded MT Bold" charset="0"/>
            </a:endParaRPr>
          </a:p>
          <a:p>
            <a:pPr marL="514350" indent="-514350">
              <a:spcBef>
                <a:spcPct val="10000"/>
              </a:spcBef>
              <a:buFont typeface="Times New Roman" charset="0"/>
              <a:buAutoNum type="arabicPeriod" startAt="6"/>
            </a:pPr>
            <a:r>
              <a:rPr lang="fr-FR" dirty="0">
                <a:latin typeface="Arial Rounded MT Bold" charset="0"/>
              </a:rPr>
              <a:t>Vos yeux vous </a:t>
            </a:r>
            <a:r>
              <a:rPr lang="fr-FR" u="sng" dirty="0">
                <a:latin typeface="Arial Rounded MT Bold" charset="0"/>
              </a:rPr>
              <a:t>démangent</a:t>
            </a:r>
            <a:r>
              <a:rPr lang="fr-FR" dirty="0">
                <a:latin typeface="Arial Rounded MT Bold" charset="0"/>
              </a:rPr>
              <a:t> souvent ?</a:t>
            </a:r>
          </a:p>
          <a:p>
            <a:pPr marL="514350" indent="-514350">
              <a:spcBef>
                <a:spcPct val="10000"/>
              </a:spcBef>
            </a:pPr>
            <a:endParaRPr lang="fr-FR" sz="1600" dirty="0">
              <a:latin typeface="Arial Rounded MT Bold" charset="0"/>
            </a:endParaRPr>
          </a:p>
          <a:p>
            <a:pPr marL="514350" indent="-514350">
              <a:spcBef>
                <a:spcPct val="10000"/>
              </a:spcBef>
              <a:buFont typeface="Times New Roman" charset="0"/>
              <a:buAutoNum type="arabicPeriod" startAt="6"/>
            </a:pPr>
            <a:r>
              <a:rPr lang="fr-FR" dirty="0">
                <a:latin typeface="Arial Rounded MT Bold" charset="0"/>
              </a:rPr>
              <a:t>On vous a dit que vous </a:t>
            </a:r>
            <a:r>
              <a:rPr lang="fr-FR" u="sng" dirty="0">
                <a:latin typeface="Arial Rounded MT Bold" charset="0"/>
              </a:rPr>
              <a:t>louchiez</a:t>
            </a:r>
            <a:r>
              <a:rPr lang="fr-FR" dirty="0">
                <a:latin typeface="Arial Rounded MT Bold" charset="0"/>
              </a:rPr>
              <a:t> ?</a:t>
            </a:r>
          </a:p>
          <a:p>
            <a:pPr marL="514350" indent="-514350">
              <a:spcBef>
                <a:spcPct val="10000"/>
              </a:spcBef>
            </a:pPr>
            <a:endParaRPr lang="fr-FR" dirty="0">
              <a:latin typeface="Arial Rounded MT Bold" charset="0"/>
            </a:endParaRPr>
          </a:p>
          <a:p>
            <a:pPr marL="514350" lvl="0" indent="-514350">
              <a:spcBef>
                <a:spcPct val="10000"/>
              </a:spcBef>
              <a:buFont typeface="Times New Roman" charset="0"/>
              <a:buAutoNum type="arabicPeriod" startAt="6"/>
            </a:pPr>
            <a:r>
              <a:rPr lang="fr-FR" dirty="0">
                <a:latin typeface="Arial Rounded MT Bold" charset="0"/>
              </a:rPr>
              <a:t>Votre œil rouge, ça existe dans votre famille ; ça gêne votre vision ?</a:t>
            </a:r>
            <a:endParaRPr lang="fr-FR" sz="800" dirty="0">
              <a:latin typeface="Arial Rounded MT Bold" charset="0"/>
            </a:endParaRPr>
          </a:p>
          <a:p>
            <a:pPr marL="514350" lvl="0" indent="-514350">
              <a:spcBef>
                <a:spcPct val="10000"/>
              </a:spcBef>
            </a:pPr>
            <a:endParaRPr lang="fr-FR" sz="800" dirty="0">
              <a:latin typeface="Arial Rounded MT Bold" charset="0"/>
            </a:endParaRPr>
          </a:p>
          <a:p>
            <a:pPr marL="514350" lvl="0" indent="-514350">
              <a:spcBef>
                <a:spcPct val="10000"/>
              </a:spcBef>
            </a:pPr>
            <a:endParaRPr lang="fr-FR" sz="800" dirty="0">
              <a:latin typeface="Arial Rounded MT Bold" charset="0"/>
            </a:endParaRPr>
          </a:p>
          <a:p>
            <a:pPr marL="514350" indent="-514350">
              <a:spcBef>
                <a:spcPct val="10000"/>
              </a:spcBef>
              <a:buFont typeface="Times New Roman" charset="0"/>
              <a:buAutoNum type="arabicPeriod" startAt="6"/>
            </a:pPr>
            <a:r>
              <a:rPr lang="fr-FR" dirty="0">
                <a:latin typeface="Arial Rounded MT Bold" charset="0"/>
              </a:rPr>
              <a:t>Avez-vous l’impression d’avoir un corps étranger dans l’œil ? (KERATITE) </a:t>
            </a: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4643437" y="1371600"/>
            <a:ext cx="4500563" cy="800219"/>
          </a:xfrm>
          <a:prstGeom prst="rect">
            <a:avLst/>
          </a:prstGeom>
          <a:solidFill>
            <a:srgbClr val="ECD9FF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fr-FR" sz="2300" dirty="0">
                <a:latin typeface="Comic Sans MS" charset="0"/>
              </a:rPr>
              <a:t>e) Non, personne ne m'en a parlé.</a:t>
            </a: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4608512" y="51881"/>
            <a:ext cx="4535488" cy="938719"/>
          </a:xfrm>
          <a:prstGeom prst="rect">
            <a:avLst/>
          </a:prstGeom>
          <a:solidFill>
            <a:srgbClr val="ECD9FF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fr-FR" dirty="0">
                <a:latin typeface="Comic Sans MS" charset="0"/>
              </a:rPr>
              <a:t>h) </a:t>
            </a:r>
            <a:r>
              <a:rPr lang="fr-FR" sz="2300" dirty="0">
                <a:latin typeface="Comic Sans MS" charset="0"/>
              </a:rPr>
              <a:t>Oui, je les </a:t>
            </a:r>
            <a:r>
              <a:rPr lang="fr-FR" sz="2300" u="sng" dirty="0">
                <a:latin typeface="Comic Sans MS" charset="0"/>
              </a:rPr>
              <a:t>frotte</a:t>
            </a:r>
            <a:r>
              <a:rPr lang="fr-FR" sz="2300" dirty="0">
                <a:latin typeface="Comic Sans MS" charset="0"/>
              </a:rPr>
              <a:t> tout le temps.</a:t>
            </a:r>
          </a:p>
          <a:p>
            <a:endParaRPr lang="fr-FR" sz="800" dirty="0">
              <a:latin typeface="Comic Sans MS" charset="0"/>
            </a:endParaRP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4572000" y="2362200"/>
            <a:ext cx="4500563" cy="1508105"/>
          </a:xfrm>
          <a:prstGeom prst="rect">
            <a:avLst/>
          </a:prstGeom>
          <a:solidFill>
            <a:srgbClr val="ECD9FF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fr-FR" sz="2300" dirty="0">
                <a:latin typeface="Comic Sans MS" charset="0"/>
              </a:rPr>
              <a:t>g) Oui, mon frère les a aussi rouges, ça </a:t>
            </a:r>
            <a:r>
              <a:rPr lang="fr-FR" sz="2300" u="sng" dirty="0">
                <a:latin typeface="Comic Sans MS" charset="0"/>
              </a:rPr>
              <a:t>gêne</a:t>
            </a:r>
            <a:r>
              <a:rPr lang="fr-FR" sz="2300" dirty="0">
                <a:latin typeface="Comic Sans MS" charset="0"/>
              </a:rPr>
              <a:t> ma vue uniquement si je regarde avec l’œil rouge</a:t>
            </a: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572000" y="3962400"/>
            <a:ext cx="4500563" cy="1508105"/>
          </a:xfrm>
          <a:prstGeom prst="rect">
            <a:avLst/>
          </a:prstGeom>
          <a:solidFill>
            <a:srgbClr val="ECD9FF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lvl="0"/>
            <a:r>
              <a:rPr lang="fr-FR" sz="2300" dirty="0">
                <a:latin typeface="Comic Sans MS" charset="0"/>
              </a:rPr>
              <a:t>d) Oui, c’est désagréable : du coup mon œil </a:t>
            </a:r>
            <a:r>
              <a:rPr lang="fr-FR" sz="2300" u="sng" dirty="0">
                <a:latin typeface="Comic Sans MS" charset="0"/>
              </a:rPr>
              <a:t>cligne</a:t>
            </a:r>
            <a:r>
              <a:rPr lang="fr-FR" sz="2300" dirty="0">
                <a:latin typeface="Comic Sans MS" charset="0"/>
              </a:rPr>
              <a:t> sans arrêt et mon œil pleure comme pour l’enlever mais ça fait rien.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0" y="5424488"/>
            <a:ext cx="5389563" cy="519112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fr-FR" sz="2800" dirty="0">
                <a:latin typeface="Arial Rounded MT Bold" charset="0"/>
              </a:rPr>
              <a:t>Pouvez-vous lire ? Coudre ?</a:t>
            </a:r>
            <a:r>
              <a:rPr lang="fr-FR" dirty="0">
                <a:latin typeface="Arial Rounded MT Bold" charset="0"/>
              </a:rPr>
              <a:t> </a:t>
            </a:r>
          </a:p>
        </p:txBody>
      </p:sp>
      <p:graphicFrame>
        <p:nvGraphicFramePr>
          <p:cNvPr id="31746" name="Object 2"/>
          <p:cNvGraphicFramePr>
            <a:graphicFrameLocks noChangeAspect="1"/>
          </p:cNvGraphicFramePr>
          <p:nvPr/>
        </p:nvGraphicFramePr>
        <p:xfrm>
          <a:off x="1752600" y="5981700"/>
          <a:ext cx="6121400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7" name="Document" r:id="rId3" imgW="6121400" imgH="952500" progId="Word.Document.12">
                  <p:link updateAutomatic="1"/>
                </p:oleObj>
              </mc:Choice>
              <mc:Fallback>
                <p:oleObj name="Document" r:id="rId3" imgW="6121400" imgH="952500" progId="Word.Document.12">
                  <p:link updateAutomatic="1"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5981700"/>
                        <a:ext cx="6121400" cy="952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ZoneTexte 10"/>
          <p:cNvSpPr txBox="1"/>
          <p:nvPr/>
        </p:nvSpPr>
        <p:spPr>
          <a:xfrm>
            <a:off x="1828800" y="6324600"/>
            <a:ext cx="594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        b       a       i        f       h      e       g       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-26988"/>
            <a:ext cx="7772400" cy="1143001"/>
          </a:xfrm>
          <a:gradFill rotWithShape="1">
            <a:gsLst>
              <a:gs pos="0">
                <a:srgbClr val="66FFFF"/>
              </a:gs>
              <a:gs pos="100000">
                <a:srgbClr val="FF9999"/>
              </a:gs>
            </a:gsLst>
            <a:lin ang="0" scaled="1"/>
          </a:gradFill>
        </p:spPr>
        <p:txBody>
          <a:bodyPr/>
          <a:lstStyle/>
          <a:p>
            <a:pPr eaLnBrk="1" hangingPunct="1"/>
            <a:r>
              <a:rPr lang="fr-FR" b="1">
                <a:latin typeface="Garamond" charset="0"/>
                <a:ea typeface="ＭＳ Ｐゴシック" charset="-128"/>
                <a:cs typeface="ＭＳ Ｐゴシック" charset="-128"/>
              </a:rPr>
              <a:t>Larmoiement</a:t>
            </a:r>
            <a:r>
              <a:rPr lang="fr-FR">
                <a:ea typeface="ＭＳ Ｐゴシック" charset="-128"/>
                <a:cs typeface="ＭＳ Ｐゴシック" charset="-128"/>
              </a:rPr>
              <a:t> &amp; </a:t>
            </a:r>
            <a:r>
              <a:rPr lang="fr-FR">
                <a:latin typeface="Comic Sans MS" charset="0"/>
                <a:ea typeface="ＭＳ Ｐゴシック" charset="-128"/>
                <a:cs typeface="ＭＳ Ｐゴシック" charset="-128"/>
              </a:rPr>
              <a:t>douleur</a:t>
            </a:r>
          </a:p>
        </p:txBody>
      </p:sp>
      <p:pic>
        <p:nvPicPr>
          <p:cNvPr id="12293" name="Picture 5" descr="oeil au beurre noir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419475" y="2997200"/>
            <a:ext cx="3024188" cy="2008188"/>
          </a:xfrm>
          <a:noFill/>
        </p:spPr>
      </p:pic>
      <p:pic>
        <p:nvPicPr>
          <p:cNvPr id="12295" name="Picture 7" descr="oeil malade1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2987675" y="2924175"/>
            <a:ext cx="3810000" cy="2393950"/>
          </a:xfrm>
          <a:noFill/>
        </p:spPr>
      </p:pic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0" y="1196975"/>
            <a:ext cx="4572000" cy="830997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b="1" dirty="0">
                <a:latin typeface="Garamond" charset="0"/>
              </a:rPr>
              <a:t>«  Bonjour !  Alors qu’est-ce qui vous arrive? </a:t>
            </a:r>
            <a:r>
              <a:rPr lang="fr-FR" dirty="0">
                <a:latin typeface="Book Antiqua" charset="0"/>
              </a:rPr>
              <a:t>D.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4572000" y="1196975"/>
            <a:ext cx="4537075" cy="738664"/>
          </a:xfrm>
          <a:prstGeom prst="rect">
            <a:avLst/>
          </a:prstGeom>
          <a:solidFill>
            <a:srgbClr val="FF9999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100" dirty="0">
                <a:latin typeface="Comic Sans MS" charset="0"/>
              </a:rPr>
              <a:t>i1) - Bonjour, je viens vous voir parce que mon œil droit me brûle!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0" y="1989138"/>
            <a:ext cx="4572000" cy="123507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endParaRPr lang="fr-FR" sz="600" b="1" dirty="0">
              <a:latin typeface="Garamond" charset="0"/>
            </a:endParaRPr>
          </a:p>
          <a:p>
            <a:pPr>
              <a:spcBef>
                <a:spcPct val="50000"/>
              </a:spcBef>
              <a:buFontTx/>
              <a:buChar char="-"/>
            </a:pPr>
            <a:r>
              <a:rPr lang="fr-FR" b="1" dirty="0">
                <a:latin typeface="Garamond" charset="0"/>
              </a:rPr>
              <a:t>Depuis quand est-ce qu’il est dans cet état ?</a:t>
            </a:r>
            <a:r>
              <a:rPr lang="fr-FR" b="1" dirty="0">
                <a:latin typeface="Book Antiqua" charset="0"/>
              </a:rPr>
              <a:t> </a:t>
            </a:r>
            <a:r>
              <a:rPr lang="fr-FR" b="1" u="sng" dirty="0">
                <a:latin typeface="Book Antiqua" charset="0"/>
              </a:rPr>
              <a:t>G.</a:t>
            </a:r>
            <a:endParaRPr lang="fr-FR" b="1" u="sng" dirty="0">
              <a:latin typeface="Garamond" charset="0"/>
            </a:endParaRPr>
          </a:p>
          <a:p>
            <a:pPr>
              <a:spcBef>
                <a:spcPct val="50000"/>
              </a:spcBef>
              <a:buFontTx/>
              <a:buChar char="-"/>
            </a:pPr>
            <a:endParaRPr lang="fr-FR" sz="600" b="1" dirty="0">
              <a:latin typeface="Garamond" charset="0"/>
            </a:endParaRP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4572000" y="2209800"/>
            <a:ext cx="4537075" cy="646331"/>
          </a:xfrm>
          <a:prstGeom prst="rect">
            <a:avLst/>
          </a:prstGeom>
          <a:solidFill>
            <a:srgbClr val="FF9999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fr-FR" sz="1200" dirty="0">
              <a:latin typeface="Comic Sans MS" charset="0"/>
            </a:endParaRPr>
          </a:p>
          <a:p>
            <a:r>
              <a:rPr lang="fr-FR" b="1" dirty="0">
                <a:latin typeface="Comic Sans MS" charset="0"/>
              </a:rPr>
              <a:t>f1) </a:t>
            </a:r>
            <a:r>
              <a:rPr lang="fr-FR" dirty="0">
                <a:latin typeface="Comic Sans MS" charset="0"/>
              </a:rPr>
              <a:t>- Depuis hier !</a:t>
            </a:r>
          </a:p>
          <a:p>
            <a:endParaRPr lang="fr-FR" sz="1200" dirty="0">
              <a:latin typeface="Comic Sans MS" charset="0"/>
            </a:endParaRP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0" y="3213100"/>
            <a:ext cx="4932363" cy="155257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b="1">
                <a:latin typeface="Garamond" charset="0"/>
              </a:rPr>
              <a:t>- Ok à peu près 12 heures    donc ? Ok, et vous avez eu un traumatisme oculaire ou périoculaire</a:t>
            </a:r>
            <a:r>
              <a:rPr lang="fr-FR" b="1"/>
              <a:t> ?</a:t>
            </a:r>
            <a:r>
              <a:rPr lang="fr-FR" b="1">
                <a:latin typeface="Book Antiqua" charset="0"/>
              </a:rPr>
              <a:t> A. </a:t>
            </a:r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4800600" y="3355975"/>
            <a:ext cx="4176713" cy="1015663"/>
          </a:xfrm>
          <a:prstGeom prst="rect">
            <a:avLst/>
          </a:prstGeom>
          <a:solidFill>
            <a:srgbClr val="FF9999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fr-FR" sz="1200" dirty="0">
              <a:latin typeface="Comic Sans MS" charset="0"/>
            </a:endParaRPr>
          </a:p>
          <a:p>
            <a:r>
              <a:rPr lang="fr-FR" b="1" u="sng" dirty="0">
                <a:latin typeface="Comic Sans MS" charset="0"/>
              </a:rPr>
              <a:t>e1) </a:t>
            </a:r>
            <a:r>
              <a:rPr lang="fr-FR" dirty="0">
                <a:latin typeface="Comic Sans MS" charset="0"/>
              </a:rPr>
              <a:t>- C'est-à-dire ? c’est quoi </a:t>
            </a:r>
            <a:r>
              <a:rPr lang="fr-FR" dirty="0" err="1">
                <a:latin typeface="Comic Sans MS" charset="0"/>
              </a:rPr>
              <a:t>périoculaire</a:t>
            </a:r>
            <a:r>
              <a:rPr lang="fr-FR" dirty="0">
                <a:latin typeface="Comic Sans MS" charset="0"/>
              </a:rPr>
              <a:t> ?</a:t>
            </a:r>
          </a:p>
          <a:p>
            <a:endParaRPr lang="fr-FR" sz="1200" dirty="0">
              <a:latin typeface="Comic Sans MS" charset="0"/>
            </a:endParaRPr>
          </a:p>
        </p:txBody>
      </p:sp>
      <p:sp>
        <p:nvSpPr>
          <p:cNvPr id="12305" name="Text Box 17"/>
          <p:cNvSpPr txBox="1">
            <a:spLocks noChangeArrowheads="1"/>
          </p:cNvSpPr>
          <p:nvPr/>
        </p:nvSpPr>
        <p:spPr bwMode="auto">
          <a:xfrm>
            <a:off x="0" y="4864100"/>
            <a:ext cx="4606925" cy="1938992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dirty="0">
                <a:latin typeface="Garamond" charset="0"/>
              </a:rPr>
              <a:t>- </a:t>
            </a:r>
            <a:r>
              <a:rPr lang="fr-FR" b="1" dirty="0">
                <a:latin typeface="Garamond" charset="0"/>
              </a:rPr>
              <a:t>C’est autour de l’œil mais vous n’avez pas l’air d’avoir des </a:t>
            </a:r>
            <a:r>
              <a:rPr lang="fr-FR" b="1" u="sng" dirty="0">
                <a:latin typeface="Garamond" charset="0"/>
              </a:rPr>
              <a:t>atteintes</a:t>
            </a:r>
            <a:r>
              <a:rPr lang="fr-FR" b="1" dirty="0">
                <a:latin typeface="Garamond" charset="0"/>
              </a:rPr>
              <a:t> à ce niveau là.  Vous avez reçu des corps étrangers dans les yeux ?</a:t>
            </a:r>
            <a:r>
              <a:rPr lang="fr-FR" b="1" dirty="0">
                <a:latin typeface="Book Antiqua" charset="0"/>
              </a:rPr>
              <a:t> </a:t>
            </a:r>
            <a:r>
              <a:rPr lang="fr-FR" b="1" u="sng" dirty="0">
                <a:latin typeface="Book Antiqua" charset="0"/>
              </a:rPr>
              <a:t>E. </a:t>
            </a:r>
          </a:p>
        </p:txBody>
      </p:sp>
      <p:sp>
        <p:nvSpPr>
          <p:cNvPr id="12306" name="Text Box 18"/>
          <p:cNvSpPr txBox="1">
            <a:spLocks noChangeArrowheads="1"/>
          </p:cNvSpPr>
          <p:nvPr/>
        </p:nvSpPr>
        <p:spPr bwMode="auto">
          <a:xfrm>
            <a:off x="4572000" y="4711700"/>
            <a:ext cx="4572000" cy="1970088"/>
          </a:xfrm>
          <a:prstGeom prst="rect">
            <a:avLst/>
          </a:prstGeom>
          <a:solidFill>
            <a:srgbClr val="FF9999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fr-FR">
                <a:latin typeface="Comic Sans MS" charset="0"/>
              </a:rPr>
              <a:t>b1) Alors ça oui, et pas un seul, je vous prie de croire. J’ai reçu des </a:t>
            </a:r>
            <a:r>
              <a:rPr lang="fr-FR" u="sng">
                <a:latin typeface="Comic Sans MS" charset="0"/>
              </a:rPr>
              <a:t>éclis</a:t>
            </a:r>
            <a:r>
              <a:rPr lang="fr-FR">
                <a:latin typeface="Comic Sans MS" charset="0"/>
              </a:rPr>
              <a:t> de bois, et du </a:t>
            </a:r>
            <a:r>
              <a:rPr lang="fr-FR" u="sng">
                <a:latin typeface="Comic Sans MS" charset="0"/>
              </a:rPr>
              <a:t>produit d'entretien </a:t>
            </a:r>
            <a:r>
              <a:rPr lang="fr-FR">
                <a:latin typeface="Comic Sans MS" charset="0"/>
              </a:rPr>
              <a:t>! </a:t>
            </a:r>
          </a:p>
          <a:p>
            <a:pPr>
              <a:buFontTx/>
              <a:buChar char="-"/>
            </a:pPr>
            <a:endParaRPr lang="fr-FR" sz="1000">
              <a:latin typeface="Comic Sans MS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3244334" y="1534180"/>
            <a:ext cx="1099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1: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3777734" y="2600980"/>
            <a:ext cx="1099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2 :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4006334" y="3896380"/>
            <a:ext cx="1099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3 :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4234934" y="6182380"/>
            <a:ext cx="1099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4 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229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9" dur="20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23" dur="20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8" grpId="0" animBg="1"/>
      <p:bldP spid="12299" grpId="0" animBg="1"/>
      <p:bldP spid="12300" grpId="0" animBg="1"/>
      <p:bldP spid="12301" grpId="0" animBg="1"/>
      <p:bldP spid="12303" grpId="0" animBg="1"/>
      <p:bldP spid="12304" grpId="0" animBg="1"/>
      <p:bldP spid="12305" grpId="0" animBg="1"/>
      <p:bldP spid="12306" grpId="0" animBg="1"/>
      <p:bldP spid="13" grpId="0"/>
      <p:bldP spid="14" grpId="0"/>
      <p:bldP spid="15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ChangeArrowheads="1"/>
          </p:cNvSpPr>
          <p:nvPr/>
        </p:nvSpPr>
        <p:spPr bwMode="auto">
          <a:xfrm>
            <a:off x="685800" y="-26988"/>
            <a:ext cx="7772400" cy="1143001"/>
          </a:xfrm>
          <a:prstGeom prst="rect">
            <a:avLst/>
          </a:prstGeom>
          <a:gradFill rotWithShape="1">
            <a:gsLst>
              <a:gs pos="0">
                <a:srgbClr val="66FFFF"/>
              </a:gs>
              <a:gs pos="100000">
                <a:srgbClr val="FF999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fr-FR" sz="4400" b="1">
                <a:solidFill>
                  <a:schemeClr val="tx2"/>
                </a:solidFill>
                <a:latin typeface="Garamond" charset="0"/>
              </a:rPr>
              <a:t>Larmoiement</a:t>
            </a:r>
            <a:r>
              <a:rPr lang="fr-FR" sz="4400">
                <a:solidFill>
                  <a:schemeClr val="tx2"/>
                </a:solidFill>
              </a:rPr>
              <a:t> &amp; </a:t>
            </a:r>
            <a:r>
              <a:rPr lang="fr-FR" sz="4400">
                <a:solidFill>
                  <a:schemeClr val="tx2"/>
                </a:solidFill>
                <a:latin typeface="Comic Sans MS" charset="0"/>
              </a:rPr>
              <a:t>douleur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0" y="2420938"/>
            <a:ext cx="4643438" cy="830997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b="1" dirty="0">
                <a:latin typeface="Garamond" charset="0"/>
              </a:rPr>
              <a:t>- Pouvez-vous me donner le nom de ce collyre </a:t>
            </a:r>
            <a:r>
              <a:rPr lang="fr-FR" b="1" u="sng" dirty="0">
                <a:latin typeface="Garamond" charset="0"/>
              </a:rPr>
              <a:t>? </a:t>
            </a:r>
            <a:r>
              <a:rPr lang="fr-FR" b="1" u="sng" dirty="0">
                <a:latin typeface="Book Antiqua" charset="0"/>
              </a:rPr>
              <a:t>K.</a:t>
            </a: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4643438" y="2420938"/>
            <a:ext cx="4537075" cy="942975"/>
          </a:xfrm>
          <a:prstGeom prst="rect">
            <a:avLst/>
          </a:prstGeom>
          <a:solidFill>
            <a:srgbClr val="FF9999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fr-FR" sz="1200">
              <a:latin typeface="Comic Sans MS" charset="0"/>
            </a:endParaRPr>
          </a:p>
          <a:p>
            <a:r>
              <a:rPr lang="fr-FR">
                <a:latin typeface="Comic Sans MS" charset="0"/>
              </a:rPr>
              <a:t>h1) J'ai la boîte sur moi.</a:t>
            </a:r>
          </a:p>
          <a:p>
            <a:pPr>
              <a:buFontTx/>
              <a:buChar char="-"/>
            </a:pPr>
            <a:endParaRPr lang="fr-FR" sz="1200">
              <a:latin typeface="Comic Sans MS" charset="0"/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0" y="3200400"/>
            <a:ext cx="6732588" cy="113877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200" b="1" dirty="0">
                <a:latin typeface="Garamond" charset="0"/>
              </a:rPr>
              <a:t>- Oui c’est du </a:t>
            </a:r>
            <a:r>
              <a:rPr lang="fr-FR" sz="2200" b="1" dirty="0" err="1">
                <a:latin typeface="Garamond" charset="0"/>
              </a:rPr>
              <a:t>biocidan</a:t>
            </a:r>
            <a:r>
              <a:rPr lang="fr-FR" sz="2200" b="1" dirty="0">
                <a:latin typeface="Garamond" charset="0"/>
              </a:rPr>
              <a:t>. Avant de vous examiner, je vais vous poser d’autres questions: vous arrive-t-il de cligner des yeux ? </a:t>
            </a:r>
            <a:r>
              <a:rPr lang="fr-FR" b="1" u="sng" dirty="0">
                <a:latin typeface="Book Antiqua" charset="0"/>
              </a:rPr>
              <a:t>I.</a:t>
            </a:r>
            <a:r>
              <a:rPr lang="fr-FR" b="1" dirty="0">
                <a:latin typeface="Book Antiqua" charset="0"/>
              </a:rPr>
              <a:t> </a:t>
            </a: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6732588" y="3430588"/>
            <a:ext cx="2411412" cy="1015663"/>
          </a:xfrm>
          <a:prstGeom prst="rect">
            <a:avLst/>
          </a:prstGeom>
          <a:solidFill>
            <a:srgbClr val="FF9999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fr-FR" b="1" u="sng" dirty="0">
                <a:latin typeface="Comic Sans MS" charset="0"/>
              </a:rPr>
              <a:t>k1)</a:t>
            </a:r>
            <a:r>
              <a:rPr lang="fr-FR" sz="1800" b="1" u="sng" dirty="0">
                <a:latin typeface="Comic Sans MS" charset="0"/>
              </a:rPr>
              <a:t> </a:t>
            </a:r>
            <a:r>
              <a:rPr lang="fr-FR" sz="1800" dirty="0">
                <a:latin typeface="Comic Sans MS" charset="0"/>
              </a:rPr>
              <a:t>- Oui, ça me fait du bien aux yeux</a:t>
            </a: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0" y="4406900"/>
            <a:ext cx="4427538" cy="118745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b="1" dirty="0">
                <a:latin typeface="Garamond" charset="0"/>
              </a:rPr>
              <a:t>- Vous avez l’impression que parfois vos yeux piquent ou brûlent ?</a:t>
            </a:r>
            <a:r>
              <a:rPr lang="fr-FR" dirty="0">
                <a:latin typeface="Garamond" charset="0"/>
              </a:rPr>
              <a:t> </a:t>
            </a:r>
            <a:r>
              <a:rPr lang="fr-FR" b="1" dirty="0">
                <a:latin typeface="Book Antiqua" charset="0"/>
              </a:rPr>
              <a:t>M.</a:t>
            </a:r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4427538" y="4365625"/>
            <a:ext cx="4716462" cy="1169551"/>
          </a:xfrm>
          <a:prstGeom prst="rect">
            <a:avLst/>
          </a:prstGeom>
          <a:solidFill>
            <a:srgbClr val="FF9999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fr-FR" b="1" u="sng" dirty="0">
                <a:latin typeface="Comic Sans MS" charset="0"/>
              </a:rPr>
              <a:t>l1) </a:t>
            </a:r>
            <a:r>
              <a:rPr lang="fr-FR" sz="2300" dirty="0">
                <a:latin typeface="Comic Sans MS" charset="0"/>
              </a:rPr>
              <a:t>- Oui, surtout quand j'ai mal dormi, ça fait des picotements dans les yeux.</a:t>
            </a:r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47625" y="5670550"/>
            <a:ext cx="4067175" cy="1200328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b="1" dirty="0">
                <a:latin typeface="Garamond" charset="0"/>
              </a:rPr>
              <a:t>- Quand ça vous pique, il y a quelque chose qui vous soulage ?</a:t>
            </a:r>
            <a:r>
              <a:rPr lang="fr-FR" b="1" u="sng" dirty="0">
                <a:latin typeface="Garamond" charset="0"/>
              </a:rPr>
              <a:t> </a:t>
            </a:r>
            <a:r>
              <a:rPr lang="fr-FR" b="1" u="sng" dirty="0">
                <a:latin typeface="Book Antiqua" charset="0"/>
              </a:rPr>
              <a:t>L. </a:t>
            </a:r>
          </a:p>
        </p:txBody>
      </p:sp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4267200" y="5870575"/>
            <a:ext cx="4752975" cy="835025"/>
          </a:xfrm>
          <a:prstGeom prst="rect">
            <a:avLst/>
          </a:prstGeom>
          <a:solidFill>
            <a:srgbClr val="FF9999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fr-FR" sz="2100">
                <a:latin typeface="Comic Sans MS" charset="0"/>
              </a:rPr>
              <a:t>g1) - Fermer les yeux un moment ou me les masser, ça me fait du bien</a:t>
            </a:r>
          </a:p>
        </p:txBody>
      </p:sp>
      <p:sp>
        <p:nvSpPr>
          <p:cNvPr id="16405" name="Text Box 21"/>
          <p:cNvSpPr txBox="1">
            <a:spLocks noChangeArrowheads="1"/>
          </p:cNvSpPr>
          <p:nvPr/>
        </p:nvSpPr>
        <p:spPr bwMode="auto">
          <a:xfrm>
            <a:off x="36513" y="914400"/>
            <a:ext cx="4606925" cy="155257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fr-FR" b="1">
                <a:latin typeface="Garamond" charset="0"/>
              </a:rPr>
              <a:t>Houlà tout ça !!!! C’est normal que votre œil vous brûle Qu’est ce que vous avez fait alors ?</a:t>
            </a:r>
            <a:r>
              <a:rPr lang="fr-FR">
                <a:latin typeface="Garamond" charset="0"/>
              </a:rPr>
              <a:t> </a:t>
            </a:r>
            <a:r>
              <a:rPr lang="fr-FR" b="1">
                <a:latin typeface="Book Antiqua" charset="0"/>
              </a:rPr>
              <a:t>J. </a:t>
            </a:r>
          </a:p>
        </p:txBody>
      </p:sp>
      <p:sp>
        <p:nvSpPr>
          <p:cNvPr id="16406" name="Text Box 22"/>
          <p:cNvSpPr txBox="1">
            <a:spLocks noChangeArrowheads="1"/>
          </p:cNvSpPr>
          <p:nvPr/>
        </p:nvSpPr>
        <p:spPr bwMode="auto">
          <a:xfrm>
            <a:off x="4606925" y="990600"/>
            <a:ext cx="4537075" cy="1200328"/>
          </a:xfrm>
          <a:prstGeom prst="rect">
            <a:avLst/>
          </a:prstGeom>
          <a:solidFill>
            <a:srgbClr val="FF9999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fr-FR" b="1" u="sng" dirty="0">
                <a:latin typeface="Comic Sans MS" charset="0"/>
              </a:rPr>
              <a:t>c1) </a:t>
            </a:r>
            <a:r>
              <a:rPr lang="fr-FR" dirty="0">
                <a:latin typeface="Comic Sans MS" charset="0"/>
              </a:rPr>
              <a:t>- Ben je me suis </a:t>
            </a:r>
            <a:r>
              <a:rPr lang="fr-FR" u="sng" dirty="0">
                <a:latin typeface="Comic Sans MS" charset="0"/>
              </a:rPr>
              <a:t>rincé</a:t>
            </a:r>
            <a:r>
              <a:rPr lang="fr-FR" dirty="0">
                <a:latin typeface="Comic Sans MS" charset="0"/>
              </a:rPr>
              <a:t> les yeux à l’eau. Et puis je me suis mis du collyre.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4006334" y="1610380"/>
            <a:ext cx="1099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5: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4038600" y="2829580"/>
            <a:ext cx="1099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6: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4234934" y="3810000"/>
            <a:ext cx="1099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7: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4038600" y="4810780"/>
            <a:ext cx="1099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8: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3733800" y="5953780"/>
            <a:ext cx="1099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9: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9" grpId="0" animBg="1"/>
      <p:bldP spid="16390" grpId="0" animBg="1"/>
      <p:bldP spid="16391" grpId="0" animBg="1"/>
      <p:bldP spid="16392" grpId="0" animBg="1"/>
      <p:bldP spid="16393" grpId="0" animBg="1"/>
      <p:bldP spid="16394" grpId="0" animBg="1"/>
      <p:bldP spid="16395" grpId="0" animBg="1"/>
      <p:bldP spid="16396" grpId="0" animBg="1"/>
      <p:bldP spid="16405" grpId="0" animBg="1"/>
      <p:bldP spid="16406" grpId="0" animBg="1"/>
      <p:bldP spid="13" grpId="0"/>
      <p:bldP spid="14" grpId="0"/>
      <p:bldP spid="15" grpId="0"/>
      <p:bldP spid="16" grpId="0"/>
      <p:bldP spid="17" grpId="0"/>
    </p:bld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dèle par défau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Modèle par défaut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1241</TotalTime>
  <Words>964</Words>
  <Application>Microsoft Macintosh PowerPoint</Application>
  <PresentationFormat>Affichage à l'écran (4:3)</PresentationFormat>
  <Paragraphs>121</Paragraphs>
  <Slides>11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Liens</vt:lpstr>
      </vt:variant>
      <vt:variant>
        <vt:i4>2</vt:i4>
      </vt:variant>
      <vt:variant>
        <vt:lpstr>Titres des diapositives</vt:lpstr>
      </vt:variant>
      <vt:variant>
        <vt:i4>11</vt:i4>
      </vt:variant>
    </vt:vector>
  </HeadingPairs>
  <TitlesOfParts>
    <vt:vector size="23" baseType="lpstr">
      <vt:lpstr>Arial Black</vt:lpstr>
      <vt:lpstr>Arial Rounded MT Bold</vt:lpstr>
      <vt:lpstr>Book Antiqua</vt:lpstr>
      <vt:lpstr>Comic Sans MS</vt:lpstr>
      <vt:lpstr>Garamond</vt:lpstr>
      <vt:lpstr>Haettenschweiler</vt:lpstr>
      <vt:lpstr>Impact</vt:lpstr>
      <vt:lpstr>Lucida Sans Unicode</vt:lpstr>
      <vt:lpstr>Times New Roman</vt:lpstr>
      <vt:lpstr>Modèle par défaut</vt:lpstr>
      <vt:lpstr>!OLE_LINK1</vt:lpstr>
      <vt:lpstr>!OLE_LINK1</vt:lpstr>
      <vt:lpstr>Présentation PowerPoint</vt:lpstr>
      <vt:lpstr>Examens </vt:lpstr>
      <vt:lpstr>Examens </vt:lpstr>
      <vt:lpstr>lunettes</vt:lpstr>
      <vt:lpstr>Trouble de la vue</vt:lpstr>
      <vt:lpstr>Trouble de la vue</vt:lpstr>
      <vt:lpstr>Présentation PowerPoint</vt:lpstr>
      <vt:lpstr>Larmoiement &amp; douleur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Laurent BOTTIER</cp:lastModifiedBy>
  <cp:revision>63</cp:revision>
  <cp:lastPrinted>2009-07-01T11:15:25Z</cp:lastPrinted>
  <dcterms:created xsi:type="dcterms:W3CDTF">2018-06-11T17:22:31Z</dcterms:created>
  <dcterms:modified xsi:type="dcterms:W3CDTF">2021-02-18T07:48:34Z</dcterms:modified>
</cp:coreProperties>
</file>