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868173-4B53-4740-A5DB-37C0E24DEA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F1617A1-B55D-6A46-808C-353F322CB3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FEA473-C155-8D4F-8D74-A8F27BC0C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5A55-1B69-A049-9880-34D347AABC22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7BEBEA-8265-C043-98BC-A1684EFB8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5C1BEC0-168A-E748-B637-76453370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D434-F2D3-A745-806D-0F7CEA158D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3215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AC3D90-1E34-9A46-A789-FDACD4EB4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68F6EDB-973E-EC4A-B1B3-B744A7C896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058214-FB1A-A44C-90AD-B7A3C4FEC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5A55-1B69-A049-9880-34D347AABC22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D02139-B98A-3C48-82F0-7E1F0424C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838C64-8D93-F642-9C40-02FBC052F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D434-F2D3-A745-806D-0F7CEA158D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1867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B414AED-FB03-7845-9A90-7054B89246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C68AC17-239B-C34C-8341-F2ABBE518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EAB9153-8D11-CD41-B0BE-D937D60A7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5A55-1B69-A049-9880-34D347AABC22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A468E3B-D97E-F349-B913-E3B8B86E4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950EFEF-40AF-6A4F-BB5C-BA6F2F96B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D434-F2D3-A745-806D-0F7CEA158D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975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B12BAD-78E4-E249-9ECA-A00040D25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0FC4183-80F3-2C4D-9215-218B94464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1C4D62E-282C-E74B-AEE1-3274E4B8F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5A55-1B69-A049-9880-34D347AABC22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5A53C3F-AF6A-4F4F-BEB5-FE05733D5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7B0C12-DA1D-2341-99C8-7374C7721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D434-F2D3-A745-806D-0F7CEA158D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095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2308A5-6A10-E345-A18B-36F79C775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6837F77-7417-5C4D-9B09-D2524F7F24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740A58-912E-A249-84F6-9F6860E0C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5A55-1B69-A049-9880-34D347AABC22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C564837-A9E6-8243-9EF0-9C76635AF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7F726D-F9CE-A249-BAD7-1E8A2E2B0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D434-F2D3-A745-806D-0F7CEA158D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2020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86D285-A7E5-1E44-AC88-7450A08D3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F50223-C562-194C-9B0D-C24837F362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421798E-341C-1842-81CA-8227EB67FC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B685F13-5C62-4941-8D93-75438ABE1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5A55-1B69-A049-9880-34D347AABC22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FA56F9E-471C-AE49-BF46-DBE1D6B71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7904B0F-3969-754B-A50F-CDE0B66D6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D434-F2D3-A745-806D-0F7CEA158D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746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5E5419-0FEE-A74A-8FA6-EA1384122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DC31859-57B9-FD41-97F4-EE7089E368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F39F773-97B3-4240-834A-4B755DE18B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A29C0FA-7A5B-2E41-BD2B-7479114E8E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DADC109-78A3-3643-A2A5-E88D35C382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CA427DD-7F62-3943-BDD1-C4AC24563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5A55-1B69-A049-9880-34D347AABC22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42BC134-7BD0-5645-963A-8A5811879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79A5877-DD39-5B40-ABC6-DC620A99E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D434-F2D3-A745-806D-0F7CEA158D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768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1F7091-08C3-2347-92B2-34B5C1C3D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97D2A04-3257-5541-A1A9-8CCBD8783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5A55-1B69-A049-9880-34D347AABC22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03AD792-8284-D344-B78B-977F39715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0DB807F-6548-BD4D-AC41-25F93DC67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D434-F2D3-A745-806D-0F7CEA158D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8269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949D8C7-B826-6D47-BD58-40B9EE916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5A55-1B69-A049-9880-34D347AABC22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89622D4-1838-4E45-A181-91B3204C4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E39EBB-FC6D-A04A-95A4-FC154BBD6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D434-F2D3-A745-806D-0F7CEA158D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7532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5AD9E9-3529-9545-A261-A35DA5F4A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4B424DD-D67A-5048-A34A-E033DC32A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714CCB0-9BE5-EE48-82BE-6E4A7EF447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495403-9295-B943-B02A-8BEE846C1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5A55-1B69-A049-9880-34D347AABC22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6E93BA7-85FF-BC48-B941-21257AD45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B03331C-121C-9D4D-B13E-333550E3F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D434-F2D3-A745-806D-0F7CEA158D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55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08BB35-70DE-BF4A-9F6C-10B71ABDE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CEBEDAB-A95D-1A48-9BD1-B75F94F252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5913434-6CBA-7E49-873C-67DD1A64D7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DE880D9-3F21-254B-ADFA-DB2C7BCF1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5A55-1B69-A049-9880-34D347AABC22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E57A92B-635E-684E-A23F-ADE53DD40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E69D8BF-0552-7F4F-9088-2CF570DF4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D434-F2D3-A745-806D-0F7CEA158D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7293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EC56D58-8BB0-584E-9F92-D83817527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EFB0E5A-A2A8-DB44-89A6-5098FB62BA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34475FD-DC41-DE43-80DB-8118EA5743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45A55-1B69-A049-9880-34D347AABC22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52FB0C-6327-3E47-9E21-AFC552D0B8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DBB3AED-6586-994C-90C2-55C3876785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DD434-F2D3-A745-806D-0F7CEA158D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1717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3B9B6C-18EA-9644-AE14-28A4905A9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087306" cy="2889114"/>
          </a:xfrm>
        </p:spPr>
        <p:txBody>
          <a:bodyPr anchor="b">
            <a:normAutofit/>
          </a:bodyPr>
          <a:lstStyle/>
          <a:p>
            <a:pPr algn="l"/>
            <a:r>
              <a:rPr lang="fr-FR" sz="5400" dirty="0"/>
              <a:t>urologie-néphrologie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FFED742-6049-1A45-A749-47E677E19B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anchor="t">
            <a:normAutofit lnSpcReduction="10000"/>
          </a:bodyPr>
          <a:lstStyle/>
          <a:p>
            <a:pPr algn="l"/>
            <a:r>
              <a:rPr lang="fr-FR" sz="2000" dirty="0"/>
              <a:t>OBJECTIFS</a:t>
            </a:r>
          </a:p>
          <a:p>
            <a:pPr algn="l"/>
            <a:r>
              <a:rPr lang="fr-FR" sz="2000" dirty="0">
                <a:solidFill>
                  <a:srgbClr val="FF0000"/>
                </a:solidFill>
                <a:latin typeface="Arial Rounded MT Bold" panose="020F0704030504030204" pitchFamily="34" charset="77"/>
              </a:rPr>
              <a:t>CONSIGNES</a:t>
            </a:r>
          </a:p>
          <a:p>
            <a:pPr algn="l"/>
            <a:r>
              <a:rPr lang="fr-FR" sz="2000" dirty="0"/>
              <a:t>DÉROULEMENT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23EE168-AFF7-E740-9FC8-39A582F90CE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2337" b="5214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3372963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A31B350-E9B2-B74B-A620-8C7B102AC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fr-FR" dirty="0"/>
              <a:t>objectifs</a:t>
            </a:r>
            <a:r>
              <a:rPr lang="fr-FR" dirty="0">
                <a:effectLst/>
              </a:rPr>
              <a:t> 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8F4BBB-EA28-0448-A0C3-1A1199BADB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fr-FR" sz="3600" dirty="0"/>
              <a:t>1) Je pense pouvoir </a:t>
            </a:r>
            <a:r>
              <a:rPr lang="fr-FR" sz="3600" u="sng" dirty="0"/>
              <a:t>mener et comprendre</a:t>
            </a:r>
            <a:r>
              <a:rPr lang="fr-FR" sz="3600" dirty="0"/>
              <a:t> un interrogatoire sur des </a:t>
            </a:r>
            <a:r>
              <a:rPr lang="fr-FR" sz="3600" u="sng" dirty="0"/>
              <a:t>problèmes d’</a:t>
            </a:r>
            <a:r>
              <a:rPr lang="fr-FR" sz="3600" u="sng" dirty="0" err="1"/>
              <a:t>uro</a:t>
            </a:r>
            <a:r>
              <a:rPr lang="fr-FR" sz="3600" u="sng" dirty="0"/>
              <a:t>-néphrologie</a:t>
            </a:r>
            <a:r>
              <a:rPr lang="fr-FR" sz="3600" dirty="0"/>
              <a:t> que peut avoir un patient</a:t>
            </a:r>
          </a:p>
          <a:p>
            <a:pPr marL="0" indent="0">
              <a:buNone/>
            </a:pPr>
            <a:r>
              <a:rPr lang="fr-FR" sz="3600" dirty="0"/>
              <a:t>2) Je connais le vocabulaire spécifique relatifs à ces problèmes d’</a:t>
            </a:r>
            <a:r>
              <a:rPr lang="fr-FR" sz="3600" dirty="0" err="1"/>
              <a:t>uro-néprologie</a:t>
            </a:r>
            <a:r>
              <a:rPr lang="fr-FR" sz="3600" dirty="0"/>
              <a:t>.</a:t>
            </a:r>
          </a:p>
          <a:p>
            <a:pPr marL="0" indent="0">
              <a:buNone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2333105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CB5DFCDA-694D-4637-8E9B-038575194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9952075" cy="6858000"/>
          </a:xfrm>
          <a:custGeom>
            <a:avLst/>
            <a:gdLst>
              <a:gd name="connsiteX0" fmla="*/ 9952075 w 9952075"/>
              <a:gd name="connsiteY0" fmla="*/ 6858000 h 6858000"/>
              <a:gd name="connsiteX1" fmla="*/ 108694 w 9952075"/>
              <a:gd name="connsiteY1" fmla="*/ 6858000 h 6858000"/>
              <a:gd name="connsiteX2" fmla="*/ 79127 w 9952075"/>
              <a:gd name="connsiteY2" fmla="*/ 6681235 h 6858000"/>
              <a:gd name="connsiteX3" fmla="*/ 0 w 9952075"/>
              <a:gd name="connsiteY3" fmla="*/ 5565888 h 6858000"/>
              <a:gd name="connsiteX4" fmla="*/ 2190696 w 9952075"/>
              <a:gd name="connsiteY4" fmla="*/ 145339 h 6858000"/>
              <a:gd name="connsiteX5" fmla="*/ 2339431 w 9952075"/>
              <a:gd name="connsiteY5" fmla="*/ 0 h 6858000"/>
              <a:gd name="connsiteX6" fmla="*/ 9952075 w 9952075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52075" h="6858000">
                <a:moveTo>
                  <a:pt x="9952075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9952075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4DB276E-BFF1-43F5-AB90-7ABA4B9A9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9652017" cy="6858000"/>
          </a:xfrm>
          <a:custGeom>
            <a:avLst/>
            <a:gdLst>
              <a:gd name="connsiteX0" fmla="*/ 9652017 w 9652017"/>
              <a:gd name="connsiteY0" fmla="*/ 6858000 h 6858000"/>
              <a:gd name="connsiteX1" fmla="*/ 112827 w 9652017"/>
              <a:gd name="connsiteY1" fmla="*/ 6858000 h 6858000"/>
              <a:gd name="connsiteX2" fmla="*/ 76084 w 9652017"/>
              <a:gd name="connsiteY2" fmla="*/ 6638337 h 6858000"/>
              <a:gd name="connsiteX3" fmla="*/ 0 w 9652017"/>
              <a:gd name="connsiteY3" fmla="*/ 5565888 h 6858000"/>
              <a:gd name="connsiteX4" fmla="*/ 2157501 w 9652017"/>
              <a:gd name="connsiteY4" fmla="*/ 301488 h 6858000"/>
              <a:gd name="connsiteX5" fmla="*/ 2472310 w 9652017"/>
              <a:gd name="connsiteY5" fmla="*/ 0 h 6858000"/>
              <a:gd name="connsiteX6" fmla="*/ 9652017 w 9652017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52017" h="6858000">
                <a:moveTo>
                  <a:pt x="9652017" y="6858000"/>
                </a:moveTo>
                <a:lnTo>
                  <a:pt x="112827" y="6858000"/>
                </a:lnTo>
                <a:lnTo>
                  <a:pt x="76084" y="6638337"/>
                </a:lnTo>
                <a:cubicBezTo>
                  <a:pt x="25944" y="6288079"/>
                  <a:pt x="0" y="5930014"/>
                  <a:pt x="0" y="5565888"/>
                </a:cubicBezTo>
                <a:cubicBezTo>
                  <a:pt x="0" y="3514654"/>
                  <a:pt x="823309" y="1655711"/>
                  <a:pt x="2157501" y="301488"/>
                </a:cubicBezTo>
                <a:lnTo>
                  <a:pt x="2472310" y="0"/>
                </a:lnTo>
                <a:lnTo>
                  <a:pt x="9652017" y="0"/>
                </a:ln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8F6EB5F-4985-AC46-AAD0-F6E6F06A0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7220" y="114755"/>
            <a:ext cx="7757694" cy="799645"/>
          </a:xfrm>
        </p:spPr>
        <p:txBody>
          <a:bodyPr anchor="b">
            <a:noAutofit/>
          </a:bodyPr>
          <a:lstStyle/>
          <a:p>
            <a:pPr algn="r"/>
            <a:r>
              <a:rPr lang="fr-FR" sz="5400" dirty="0">
                <a:solidFill>
                  <a:srgbClr val="FF0000"/>
                </a:solidFill>
                <a:latin typeface="Arial Rounded MT Bold" panose="020F0704030504030204" pitchFamily="34" charset="77"/>
              </a:rPr>
              <a:t>Consignes 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F4B1389-7A1F-B848-90D7-022D923A8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86" y="468086"/>
            <a:ext cx="12181113" cy="6167212"/>
          </a:xfrm>
        </p:spPr>
        <p:txBody>
          <a:bodyPr anchor="t">
            <a:normAutofit fontScale="25000" lnSpcReduction="20000"/>
          </a:bodyPr>
          <a:lstStyle/>
          <a:p>
            <a:pPr marL="0" indent="0">
              <a:buNone/>
            </a:pPr>
            <a:r>
              <a:rPr lang="fr-FR" sz="9600" dirty="0"/>
              <a:t>I) RAPPELS ANATOMIQUES : LIRE ET REMPLIR</a:t>
            </a:r>
          </a:p>
          <a:p>
            <a:pPr marL="0" indent="0">
              <a:buNone/>
            </a:pPr>
            <a:r>
              <a:rPr lang="fr-FR" sz="8800" dirty="0">
                <a:latin typeface="Arial Rounded MT Bold" panose="020F0704030504030204" pitchFamily="34" charset="77"/>
              </a:rPr>
              <a:t>Regarder essayer de faire (</a:t>
            </a:r>
            <a:r>
              <a:rPr lang="fr-FR" sz="8800" dirty="0">
                <a:solidFill>
                  <a:schemeClr val="accent6">
                    <a:lumMod val="40000"/>
                    <a:lumOff val="60000"/>
                  </a:schemeClr>
                </a:solidFill>
                <a:latin typeface="Arial Rounded MT Bold" panose="020F0704030504030204" pitchFamily="34" charset="77"/>
              </a:rPr>
              <a:t>facultatif</a:t>
            </a:r>
            <a:r>
              <a:rPr lang="fr-FR" sz="8800" dirty="0">
                <a:latin typeface="Arial Rounded MT Bold" panose="020F0704030504030204" pitchFamily="34" charset="77"/>
              </a:rPr>
              <a:t>)</a:t>
            </a:r>
            <a:endParaRPr lang="fr-FR" sz="2400" dirty="0">
              <a:latin typeface="Arial Rounded MT Bold" panose="020F0704030504030204" pitchFamily="34" charset="77"/>
            </a:endParaRPr>
          </a:p>
          <a:p>
            <a:pPr marL="0" indent="0">
              <a:buNone/>
            </a:pPr>
            <a:r>
              <a:rPr lang="fr-FR" sz="2400" dirty="0"/>
              <a:t> </a:t>
            </a:r>
          </a:p>
          <a:p>
            <a:pPr marL="0" indent="0">
              <a:buNone/>
            </a:pPr>
            <a:r>
              <a:rPr lang="fr-FR" sz="9600" dirty="0"/>
              <a:t>II) PATHOLOGIES, SYMPTÔMES ET VOCABULAIRE : travail à faire</a:t>
            </a:r>
          </a:p>
          <a:p>
            <a:pPr marL="0" indent="0">
              <a:buNone/>
            </a:pPr>
            <a:r>
              <a:rPr lang="fr-FR" sz="8800" dirty="0">
                <a:latin typeface="Arial Rounded MT Bold" panose="020F0704030504030204" pitchFamily="34" charset="77"/>
              </a:rPr>
              <a:t>Lire le </a:t>
            </a:r>
            <a:r>
              <a:rPr lang="fr-FR" sz="8800" dirty="0" err="1">
                <a:latin typeface="Arial Rounded MT Bold" panose="020F0704030504030204" pitchFamily="34" charset="77"/>
              </a:rPr>
              <a:t>pwpt</a:t>
            </a:r>
            <a:r>
              <a:rPr lang="fr-FR" sz="8800" dirty="0">
                <a:latin typeface="Arial Rounded MT Bold" panose="020F0704030504030204" pitchFamily="34" charset="77"/>
              </a:rPr>
              <a:t> « définitions médicales de </a:t>
            </a:r>
            <a:r>
              <a:rPr lang="fr-FR" sz="8800" dirty="0" err="1">
                <a:latin typeface="Arial Rounded MT Bold" panose="020F0704030504030204" pitchFamily="34" charset="77"/>
              </a:rPr>
              <a:t>symptomologie</a:t>
            </a:r>
            <a:r>
              <a:rPr lang="fr-FR" sz="8800" dirty="0">
                <a:latin typeface="Arial Rounded MT Bold" panose="020F0704030504030204" pitchFamily="34" charset="77"/>
              </a:rPr>
              <a:t> »</a:t>
            </a:r>
          </a:p>
          <a:p>
            <a:pPr marL="0" indent="0">
              <a:buNone/>
            </a:pPr>
            <a:r>
              <a:rPr lang="fr-FR" sz="8800" dirty="0">
                <a:solidFill>
                  <a:srgbClr val="FF0000"/>
                </a:solidFill>
                <a:latin typeface="Arial Rounded MT Bold" panose="020F0704030504030204" pitchFamily="34" charset="77"/>
              </a:rPr>
              <a:t>FAIRE absolument </a:t>
            </a:r>
            <a:r>
              <a:rPr lang="fr-FR" sz="8800" dirty="0">
                <a:latin typeface="Arial Rounded MT Bold" panose="020F0704030504030204" pitchFamily="34" charset="77"/>
              </a:rPr>
              <a:t>« 2 exercices + vocabulaire » </a:t>
            </a:r>
            <a:r>
              <a:rPr lang="fr-FR" sz="8800" b="1" dirty="0">
                <a:solidFill>
                  <a:srgbClr val="FF0000"/>
                </a:solidFill>
                <a:latin typeface="Arial Rounded MT Bold" panose="020F0704030504030204" pitchFamily="34" charset="77"/>
                <a:sym typeface="Wingdings" pitchFamily="2" charset="2"/>
              </a:rPr>
              <a:t></a:t>
            </a:r>
            <a:r>
              <a:rPr lang="fr-FR" sz="8800" b="1" dirty="0">
                <a:solidFill>
                  <a:srgbClr val="FF0000"/>
                </a:solidFill>
                <a:latin typeface="Arial Rounded MT Bold" panose="020F0704030504030204" pitchFamily="34" charset="77"/>
              </a:rPr>
              <a:t> NON FACULTATIF</a:t>
            </a:r>
            <a:r>
              <a:rPr lang="fr-FR" sz="8800" dirty="0">
                <a:solidFill>
                  <a:srgbClr val="FF0000"/>
                </a:solidFill>
                <a:latin typeface="Arial Rounded MT Bold" panose="020F0704030504030204" pitchFamily="34" charset="77"/>
              </a:rPr>
              <a:t> </a:t>
            </a:r>
            <a:endParaRPr lang="fr-FR" sz="2400" dirty="0">
              <a:solidFill>
                <a:srgbClr val="FF0000"/>
              </a:solidFill>
              <a:latin typeface="Arial Rounded MT Bold" panose="020F0704030504030204" pitchFamily="34" charset="77"/>
            </a:endParaRPr>
          </a:p>
          <a:p>
            <a:pPr marL="0" indent="0">
              <a:buNone/>
            </a:pPr>
            <a:r>
              <a:rPr lang="fr-FR" sz="2400" dirty="0"/>
              <a:t> </a:t>
            </a:r>
          </a:p>
          <a:p>
            <a:pPr marL="0" indent="0">
              <a:buNone/>
            </a:pPr>
            <a:r>
              <a:rPr lang="fr-FR" sz="9600" dirty="0"/>
              <a:t>III)QUESTIONS DE MÉDECIN OU RÉPONSES DE PATIENT SUR DES PATHOLOGIES D'URO NÉPHRO » </a:t>
            </a:r>
          </a:p>
          <a:p>
            <a:pPr marL="0" indent="0">
              <a:buNone/>
            </a:pPr>
            <a:r>
              <a:rPr lang="fr-FR" sz="8800" dirty="0">
                <a:latin typeface="Arial Rounded MT Bold" panose="020F0704030504030204" pitchFamily="34" charset="77"/>
              </a:rPr>
              <a:t>Essayer de remplir </a:t>
            </a:r>
            <a:r>
              <a:rPr lang="fr-FR" sz="8800" dirty="0">
                <a:solidFill>
                  <a:schemeClr val="accent6">
                    <a:lumMod val="40000"/>
                    <a:lumOff val="60000"/>
                  </a:schemeClr>
                </a:solidFill>
                <a:latin typeface="Arial Rounded MT Bold" panose="020F0704030504030204" pitchFamily="34" charset="77"/>
              </a:rPr>
              <a:t>(facultatif)</a:t>
            </a:r>
            <a:r>
              <a:rPr lang="fr-FR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Arial Rounded MT Bold" panose="020F0704030504030204" pitchFamily="34" charset="77"/>
              </a:rPr>
              <a:t> </a:t>
            </a:r>
          </a:p>
          <a:p>
            <a:pPr marL="0" indent="0">
              <a:buNone/>
            </a:pPr>
            <a:r>
              <a:rPr lang="fr-FR" sz="2400" dirty="0"/>
              <a:t> </a:t>
            </a:r>
          </a:p>
          <a:p>
            <a:pPr marL="0" indent="0">
              <a:buNone/>
            </a:pPr>
            <a:r>
              <a:rPr lang="fr-FR" sz="9600" dirty="0"/>
              <a:t>IV) MISE EN COMMUN DU TRAVAIL PRÉCÉDENT AVEC LE PWPT</a:t>
            </a:r>
          </a:p>
          <a:p>
            <a:pPr marL="0" indent="0">
              <a:buNone/>
            </a:pPr>
            <a:r>
              <a:rPr lang="fr-FR" sz="8800" dirty="0">
                <a:solidFill>
                  <a:srgbClr val="FF0000"/>
                </a:solidFill>
                <a:latin typeface="Arial Rounded MT Bold" panose="020F0704030504030204" pitchFamily="34" charset="77"/>
              </a:rPr>
              <a:t>FAIRE absolument </a:t>
            </a:r>
            <a:r>
              <a:rPr lang="fr-FR" sz="8800" dirty="0">
                <a:latin typeface="Arial Rounded MT Bold" panose="020F0704030504030204" pitchFamily="34" charset="77"/>
              </a:rPr>
              <a:t>« préparation : travail sur le vocabulaire» </a:t>
            </a:r>
            <a:r>
              <a:rPr lang="fr-FR" sz="8800" b="1" dirty="0">
                <a:solidFill>
                  <a:srgbClr val="FF0000"/>
                </a:solidFill>
                <a:latin typeface="Arial Rounded MT Bold" panose="020F0704030504030204" pitchFamily="34" charset="77"/>
                <a:sym typeface="Wingdings" pitchFamily="2" charset="2"/>
              </a:rPr>
              <a:t></a:t>
            </a:r>
            <a:r>
              <a:rPr lang="fr-FR" sz="8800" b="1" dirty="0">
                <a:solidFill>
                  <a:srgbClr val="FF0000"/>
                </a:solidFill>
                <a:latin typeface="Arial Rounded MT Bold" panose="020F0704030504030204" pitchFamily="34" charset="77"/>
              </a:rPr>
              <a:t> NON FACULTATIF</a:t>
            </a:r>
            <a:endParaRPr lang="fr-FR" sz="8800" dirty="0">
              <a:solidFill>
                <a:srgbClr val="FF0000"/>
              </a:solidFill>
              <a:latin typeface="Arial Rounded MT Bold" panose="020F0704030504030204" pitchFamily="34" charset="77"/>
            </a:endParaRPr>
          </a:p>
          <a:p>
            <a:pPr marL="0" indent="0">
              <a:buNone/>
            </a:pPr>
            <a:r>
              <a:rPr lang="fr-FR" sz="8800" dirty="0">
                <a:solidFill>
                  <a:srgbClr val="FF0000"/>
                </a:solidFill>
                <a:latin typeface="Arial Rounded MT Bold" panose="020F0704030504030204" pitchFamily="34" charset="77"/>
              </a:rPr>
              <a:t>FAIRE absolument </a:t>
            </a:r>
            <a:r>
              <a:rPr lang="fr-FR" sz="8800" dirty="0">
                <a:latin typeface="Arial Rounded MT Bold" panose="020F0704030504030204" pitchFamily="34" charset="77"/>
              </a:rPr>
              <a:t>« support du </a:t>
            </a:r>
            <a:r>
              <a:rPr lang="fr-FR" sz="8800" dirty="0" err="1">
                <a:latin typeface="Arial Rounded MT Bold" panose="020F0704030504030204" pitchFamily="34" charset="77"/>
              </a:rPr>
              <a:t>pwpt</a:t>
            </a:r>
            <a:r>
              <a:rPr lang="fr-FR" sz="8800" dirty="0">
                <a:latin typeface="Arial Rounded MT Bold" panose="020F0704030504030204" pitchFamily="34" charset="77"/>
              </a:rPr>
              <a:t> à remplir » </a:t>
            </a:r>
            <a:r>
              <a:rPr lang="fr-FR" sz="8800" b="1" dirty="0">
                <a:solidFill>
                  <a:srgbClr val="FF0000"/>
                </a:solidFill>
                <a:latin typeface="Arial Rounded MT Bold" panose="020F0704030504030204" pitchFamily="34" charset="77"/>
                <a:sym typeface="Wingdings" pitchFamily="2" charset="2"/>
              </a:rPr>
              <a:t></a:t>
            </a:r>
            <a:r>
              <a:rPr lang="fr-FR" sz="8800" b="1" dirty="0">
                <a:solidFill>
                  <a:srgbClr val="FF0000"/>
                </a:solidFill>
                <a:latin typeface="Arial Rounded MT Bold" panose="020F0704030504030204" pitchFamily="34" charset="77"/>
              </a:rPr>
              <a:t> NON FACULTATIF</a:t>
            </a:r>
            <a:endParaRPr lang="fr-FR" sz="2400" dirty="0">
              <a:solidFill>
                <a:srgbClr val="FF0000"/>
              </a:solidFill>
              <a:latin typeface="Arial Rounded MT Bold" panose="020F0704030504030204" pitchFamily="34" charset="77"/>
            </a:endParaRPr>
          </a:p>
          <a:p>
            <a:pPr marL="0" indent="0">
              <a:buNone/>
            </a:pPr>
            <a:r>
              <a:rPr lang="fr-FR" sz="2400" b="1" dirty="0"/>
              <a:t> </a:t>
            </a:r>
            <a:endParaRPr lang="fr-FR" sz="2400" dirty="0"/>
          </a:p>
          <a:p>
            <a:pPr marL="0" indent="0">
              <a:buNone/>
            </a:pPr>
            <a:r>
              <a:rPr lang="fr-FR" sz="9600" dirty="0"/>
              <a:t>V) ABRÉVIATIONS : LIRE ET COMPRENDRE</a:t>
            </a:r>
          </a:p>
          <a:p>
            <a:pPr marL="0" indent="0">
              <a:buNone/>
            </a:pPr>
            <a:r>
              <a:rPr lang="fr-FR" sz="9600" dirty="0"/>
              <a:t> </a:t>
            </a:r>
            <a:r>
              <a:rPr lang="fr-FR" sz="8000" dirty="0">
                <a:latin typeface="Arial Rounded MT Bold" panose="020F0704030504030204" pitchFamily="34" charset="77"/>
              </a:rPr>
              <a:t>Regarder</a:t>
            </a:r>
            <a:endParaRPr lang="fr-FR" sz="2400" dirty="0">
              <a:latin typeface="Arial Rounded MT Bold" panose="020F0704030504030204" pitchFamily="34" charset="77"/>
            </a:endParaRP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9600" dirty="0"/>
              <a:t>VI) Jeux de rôle </a:t>
            </a:r>
          </a:p>
          <a:p>
            <a:pPr marL="0" indent="0">
              <a:buNone/>
            </a:pPr>
            <a:r>
              <a:rPr lang="fr-FR" sz="9600" dirty="0">
                <a:solidFill>
                  <a:schemeClr val="accent6">
                    <a:lumMod val="40000"/>
                    <a:lumOff val="60000"/>
                  </a:schemeClr>
                </a:solidFill>
                <a:latin typeface="Arial Rounded MT Bold" panose="020F0704030504030204" pitchFamily="34" charset="77"/>
              </a:rPr>
              <a:t>Rien à faire </a:t>
            </a:r>
            <a:r>
              <a:rPr lang="fr-FR" sz="9600" dirty="0">
                <a:solidFill>
                  <a:schemeClr val="accent6">
                    <a:lumMod val="40000"/>
                    <a:lumOff val="60000"/>
                  </a:schemeClr>
                </a:solidFill>
                <a:latin typeface="Arial Rounded MT Bold" panose="020F0704030504030204" pitchFamily="34" charset="77"/>
                <a:sym typeface="Wingdings" pitchFamily="2" charset="2"/>
              </a:rPr>
              <a:t></a:t>
            </a:r>
            <a:endParaRPr lang="fr-FR" sz="9600" dirty="0">
              <a:solidFill>
                <a:schemeClr val="accent6">
                  <a:lumMod val="40000"/>
                  <a:lumOff val="60000"/>
                </a:schemeClr>
              </a:solidFill>
              <a:latin typeface="Arial Rounded MT Bold" panose="020F0704030504030204" pitchFamily="34" charset="77"/>
            </a:endParaRPr>
          </a:p>
          <a:p>
            <a:pPr marL="0" indent="0">
              <a:buNone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629019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9D53CB9-7B44-864C-A291-F63446A56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57" y="95914"/>
            <a:ext cx="9895951" cy="1033669"/>
          </a:xfrm>
        </p:spPr>
        <p:txBody>
          <a:bodyPr>
            <a:normAutofit/>
          </a:bodyPr>
          <a:lstStyle/>
          <a:p>
            <a:r>
              <a:rPr lang="fr-FR" sz="4000" dirty="0">
                <a:solidFill>
                  <a:srgbClr val="FFFFFF"/>
                </a:solidFill>
              </a:rPr>
              <a:t>déroulement : 2h20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807F8E5-318F-3844-818D-C3F2AD786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857" y="1622745"/>
            <a:ext cx="12191998" cy="5333226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fr-FR" sz="2400" dirty="0"/>
              <a:t>I) RAPPELS ANATOMIQUES : LIRE ET REMPLIR ☞ </a:t>
            </a:r>
            <a:r>
              <a:rPr lang="fr-FR" sz="2400" b="1" dirty="0"/>
              <a:t>Correction et lecture </a:t>
            </a:r>
            <a:r>
              <a:rPr lang="fr-FR" sz="2400" dirty="0"/>
              <a:t>(</a:t>
            </a:r>
            <a:r>
              <a:rPr lang="fr-FR" sz="2400" dirty="0">
                <a:latin typeface="Broadway" pitchFamily="82" charset="77"/>
              </a:rPr>
              <a:t>10mn</a:t>
            </a:r>
            <a:r>
              <a:rPr lang="fr-FR" sz="2400" dirty="0"/>
              <a:t>)</a:t>
            </a:r>
            <a:endParaRPr lang="fr-FR" sz="600" dirty="0"/>
          </a:p>
          <a:p>
            <a:pPr marL="0" indent="0">
              <a:buNone/>
            </a:pPr>
            <a:r>
              <a:rPr lang="fr-FR" sz="600" dirty="0"/>
              <a:t> </a:t>
            </a:r>
          </a:p>
          <a:p>
            <a:pPr marL="0" indent="0">
              <a:buNone/>
            </a:pPr>
            <a:r>
              <a:rPr lang="fr-FR" sz="2400" dirty="0"/>
              <a:t>II) PATHOLOGIES, SYMPTÔMES ET … ☞ </a:t>
            </a:r>
            <a:r>
              <a:rPr lang="fr-FR" sz="2400" b="1" dirty="0"/>
              <a:t>Correction et discussion </a:t>
            </a:r>
            <a:r>
              <a:rPr lang="fr-FR" sz="2400" dirty="0"/>
              <a:t>(</a:t>
            </a:r>
            <a:r>
              <a:rPr lang="fr-FR" sz="2400" dirty="0">
                <a:latin typeface="Broadway" pitchFamily="82" charset="77"/>
              </a:rPr>
              <a:t>15mn</a:t>
            </a:r>
            <a:r>
              <a:rPr lang="fr-FR" sz="2400" dirty="0"/>
              <a:t>)</a:t>
            </a:r>
            <a:endParaRPr lang="fr-FR" sz="600" dirty="0"/>
          </a:p>
          <a:p>
            <a:pPr marL="0" indent="0">
              <a:buNone/>
            </a:pPr>
            <a:r>
              <a:rPr lang="fr-FR" sz="600" dirty="0"/>
              <a:t> </a:t>
            </a:r>
          </a:p>
          <a:p>
            <a:pPr marL="0" indent="0">
              <a:buNone/>
            </a:pPr>
            <a:r>
              <a:rPr lang="fr-FR" sz="2400" dirty="0"/>
              <a:t>III)QUESTIONS DE MÉDECIN OU RÉPONSE… ☞ </a:t>
            </a:r>
            <a:r>
              <a:rPr lang="fr-FR" sz="2400" b="1" dirty="0"/>
              <a:t>Travail de groupe puis mise en commun </a:t>
            </a:r>
            <a:r>
              <a:rPr lang="fr-FR" sz="2400" dirty="0"/>
              <a:t>(</a:t>
            </a:r>
            <a:r>
              <a:rPr lang="fr-FR" sz="2400" dirty="0">
                <a:latin typeface="Broadway" pitchFamily="82" charset="77"/>
              </a:rPr>
              <a:t>40mn</a:t>
            </a:r>
            <a:r>
              <a:rPr lang="fr-FR" sz="2400" dirty="0"/>
              <a:t>)</a:t>
            </a:r>
            <a:endParaRPr lang="fr-FR" sz="600" dirty="0"/>
          </a:p>
          <a:p>
            <a:pPr marL="0" indent="0">
              <a:buNone/>
            </a:pPr>
            <a:r>
              <a:rPr lang="fr-FR" sz="600" dirty="0"/>
              <a:t> </a:t>
            </a:r>
          </a:p>
          <a:p>
            <a:pPr marL="0" indent="0">
              <a:buNone/>
            </a:pPr>
            <a:r>
              <a:rPr lang="fr-FR" sz="2400" dirty="0"/>
              <a:t>IV) MISE EN COMMUN DU TRAVAIL PRÉCÉDENT … ☞ </a:t>
            </a:r>
            <a:r>
              <a:rPr lang="fr-FR" sz="2400" b="1" dirty="0"/>
              <a:t>Correction et lecture </a:t>
            </a:r>
            <a:r>
              <a:rPr lang="fr-FR" sz="2400" dirty="0"/>
              <a:t>(</a:t>
            </a:r>
            <a:r>
              <a:rPr lang="fr-FR" sz="2400" dirty="0">
                <a:latin typeface="Broadway" pitchFamily="82" charset="77"/>
              </a:rPr>
              <a:t>25mn</a:t>
            </a:r>
            <a:r>
              <a:rPr lang="fr-FR" sz="2400" dirty="0"/>
              <a:t>)</a:t>
            </a:r>
            <a:endParaRPr lang="fr-FR" sz="600" dirty="0"/>
          </a:p>
          <a:p>
            <a:pPr marL="0" indent="0">
              <a:buNone/>
            </a:pPr>
            <a:r>
              <a:rPr lang="fr-FR" sz="600" b="1" dirty="0"/>
              <a:t> </a:t>
            </a:r>
            <a:endParaRPr lang="fr-FR" sz="600" dirty="0"/>
          </a:p>
          <a:p>
            <a:pPr marL="0" indent="0">
              <a:buNone/>
            </a:pPr>
            <a:r>
              <a:rPr lang="fr-FR" sz="2400" dirty="0"/>
              <a:t>V) ABRÉVIATIONS : LIRE ET COMPRENDRE ☞ </a:t>
            </a:r>
            <a:r>
              <a:rPr lang="fr-FR" sz="2400" b="1" dirty="0"/>
              <a:t>Lecture et réponses aux questions </a:t>
            </a:r>
            <a:r>
              <a:rPr lang="fr-FR" sz="2400" dirty="0"/>
              <a:t>(</a:t>
            </a:r>
            <a:r>
              <a:rPr lang="fr-FR" sz="2400" dirty="0">
                <a:latin typeface="Broadway" pitchFamily="82" charset="77"/>
              </a:rPr>
              <a:t>5mn</a:t>
            </a:r>
            <a:r>
              <a:rPr lang="fr-FR" sz="2400" dirty="0"/>
              <a:t>)</a:t>
            </a:r>
            <a:endParaRPr lang="fr-FR" sz="600" dirty="0"/>
          </a:p>
          <a:p>
            <a:pPr marL="0" indent="0">
              <a:buNone/>
            </a:pPr>
            <a:r>
              <a:rPr lang="fr-FR" sz="600" dirty="0"/>
              <a:t> </a:t>
            </a:r>
          </a:p>
          <a:p>
            <a:pPr marL="0" indent="0">
              <a:buNone/>
            </a:pPr>
            <a:r>
              <a:rPr lang="fr-FR" sz="2400" dirty="0"/>
              <a:t>VI) Jeux de rôle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000" dirty="0"/>
              <a:t>☞ </a:t>
            </a:r>
            <a:r>
              <a:rPr lang="fr-FR" sz="2000" b="1" dirty="0"/>
              <a:t>Travail de préparation en deux groupes en phase 1 </a:t>
            </a:r>
            <a:r>
              <a:rPr lang="fr-FR" sz="2000" dirty="0"/>
              <a:t>(</a:t>
            </a:r>
            <a:r>
              <a:rPr lang="fr-FR" sz="2000" dirty="0">
                <a:latin typeface="Broadway" pitchFamily="82" charset="77"/>
              </a:rPr>
              <a:t>40mn</a:t>
            </a:r>
            <a:r>
              <a:rPr lang="fr-FR" sz="2000" dirty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000" dirty="0"/>
              <a:t>(les "médecins" revoient les questions et peuvent s’entraîner sur le cas clinique ouvert)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000" dirty="0"/>
              <a:t>(les patients voient leurs cas cliniques, posent des questions au professeur pour bien le comprendre puis mémorisent en se faisant passer)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000" dirty="0"/>
              <a:t>☞ </a:t>
            </a:r>
            <a:r>
              <a:rPr lang="fr-FR" sz="2000" b="1" dirty="0"/>
              <a:t>Simulation de l’entretien d’urologie par binôme </a:t>
            </a:r>
            <a:r>
              <a:rPr lang="fr-FR" sz="2000" dirty="0"/>
              <a:t>(</a:t>
            </a:r>
            <a:r>
              <a:rPr lang="fr-FR" sz="2000" dirty="0">
                <a:latin typeface="Broadway" pitchFamily="82" charset="77"/>
              </a:rPr>
              <a:t>10mn</a:t>
            </a:r>
            <a:r>
              <a:rPr lang="fr-FR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982835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321</Words>
  <Application>Microsoft Macintosh PowerPoint</Application>
  <PresentationFormat>Grand écran</PresentationFormat>
  <Paragraphs>43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Arial Rounded MT Bold</vt:lpstr>
      <vt:lpstr>Broadway</vt:lpstr>
      <vt:lpstr>Calibri</vt:lpstr>
      <vt:lpstr>Calibri Light</vt:lpstr>
      <vt:lpstr>Thème Office</vt:lpstr>
      <vt:lpstr>urologie-néphrologie</vt:lpstr>
      <vt:lpstr>objectifs </vt:lpstr>
      <vt:lpstr>Consignes :</vt:lpstr>
      <vt:lpstr>déroulement : 2h20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urologie-néphrologie</dc:title>
  <dc:creator>Laurent BOTTIER</dc:creator>
  <cp:lastModifiedBy>Laurent BOTTIER</cp:lastModifiedBy>
  <cp:revision>4</cp:revision>
  <dcterms:created xsi:type="dcterms:W3CDTF">2021-02-26T11:51:02Z</dcterms:created>
  <dcterms:modified xsi:type="dcterms:W3CDTF">2021-02-26T12:01:03Z</dcterms:modified>
</cp:coreProperties>
</file>