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Rg st="1" end="14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FAF"/>
    <a:srgbClr val="C20009"/>
    <a:srgbClr val="969696"/>
    <a:srgbClr val="FF676E"/>
    <a:srgbClr val="FF99CC"/>
    <a:srgbClr val="FF740A"/>
    <a:srgbClr val="959595"/>
    <a:srgbClr val="FF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1"/>
    <p:restoredTop sz="94660"/>
  </p:normalViewPr>
  <p:slideViewPr>
    <p:cSldViewPr showGuides="1">
      <p:cViewPr varScale="1">
        <p:scale>
          <a:sx n="124" d="100"/>
          <a:sy n="124" d="100"/>
        </p:scale>
        <p:origin x="1280" y="168"/>
      </p:cViewPr>
      <p:guideLst>
        <p:guide orient="horz" pos="2064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F66DB-6BD2-A44B-9867-8E942065B6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69ED5-1054-3841-93AB-DBE5A06E21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607D-4C70-DA43-A4D7-BEB7367DDA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E75E6-A783-5E43-97A4-8B0817D560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E7C77-B52E-9A42-9527-FE8D3204A8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23CD-7B88-7942-AC49-A8325C4D47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1CEA-AF36-6746-8551-9A639F9C62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9E9A-46B7-5F4B-A1FB-DEC4FBA6BC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545D-F873-954E-A7BB-C239FA2157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5267-C194-E14B-9D14-1EC15802C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AB69-99C6-4643-BC6F-76C5A0EC93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-10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itchFamily="-10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-108" charset="0"/>
              </a:defRPr>
            </a:lvl1pPr>
          </a:lstStyle>
          <a:p>
            <a:pPr>
              <a:defRPr/>
            </a:pPr>
            <a:fld id="{214E35F0-5D92-114E-8BC5-3965242BD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fr-FR"/>
              <a:t>uro-néphrologie (rappel)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1"/>
          </p:nvPr>
        </p:nvSpPr>
        <p:spPr>
          <a:xfrm>
            <a:off x="-381000" y="1143000"/>
            <a:ext cx="3886200" cy="5105400"/>
          </a:xfrm>
        </p:spPr>
        <p:txBody>
          <a:bodyPr/>
          <a:lstStyle/>
          <a:p>
            <a:pPr algn="r"/>
            <a:r>
              <a:rPr lang="fr-FR" dirty="0"/>
              <a:t>anurie :</a:t>
            </a:r>
          </a:p>
          <a:p>
            <a:pPr algn="r"/>
            <a:r>
              <a:rPr lang="fr-FR" dirty="0"/>
              <a:t>pollakiurie :</a:t>
            </a:r>
          </a:p>
          <a:p>
            <a:pPr algn="r"/>
            <a:r>
              <a:rPr lang="fr-FR" dirty="0"/>
              <a:t>dysurie :</a:t>
            </a:r>
          </a:p>
          <a:p>
            <a:pPr algn="r"/>
            <a:r>
              <a:rPr lang="fr-FR" dirty="0"/>
              <a:t>pyurie :</a:t>
            </a:r>
            <a:endParaRPr lang="fr-FR" sz="500" dirty="0"/>
          </a:p>
          <a:p>
            <a:pPr marL="0" algn="r">
              <a:spcBef>
                <a:spcPts val="0"/>
              </a:spcBef>
            </a:pPr>
            <a:endParaRPr lang="fr-FR" sz="400" dirty="0"/>
          </a:p>
          <a:p>
            <a:pPr indent="-161925" algn="r"/>
            <a:r>
              <a:rPr lang="fr-FR" sz="2000" dirty="0"/>
              <a:t>syndrome </a:t>
            </a:r>
            <a:r>
              <a:rPr lang="fr-FR" sz="2000" dirty="0" err="1"/>
              <a:t>polyuro</a:t>
            </a:r>
            <a:r>
              <a:rPr lang="fr-FR" sz="2000" dirty="0"/>
              <a:t> </a:t>
            </a:r>
            <a:r>
              <a:rPr lang="fr-FR" sz="2000" dirty="0" err="1"/>
              <a:t>polydipsique</a:t>
            </a:r>
            <a:endParaRPr lang="fr-FR" sz="2000" dirty="0"/>
          </a:p>
          <a:p>
            <a:pPr algn="r">
              <a:buNone/>
            </a:pPr>
            <a:endParaRPr lang="fr-FR" sz="100" dirty="0"/>
          </a:p>
          <a:p>
            <a:pPr algn="r"/>
            <a:r>
              <a:rPr lang="fr-FR" dirty="0"/>
              <a:t>pesanteur pelvienne :</a:t>
            </a:r>
          </a:p>
          <a:p>
            <a:pPr algn="r"/>
            <a:r>
              <a:rPr lang="fr-FR" dirty="0"/>
              <a:t>impériosité (une) :</a:t>
            </a:r>
          </a:p>
          <a:p>
            <a:pPr algn="r"/>
            <a:r>
              <a:rPr lang="fr-FR" dirty="0"/>
              <a:t>ténesme vésical :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1143000"/>
            <a:ext cx="5486400" cy="5715000"/>
          </a:xfrm>
        </p:spPr>
        <p:txBody>
          <a:bodyPr/>
          <a:lstStyle/>
          <a:p>
            <a:pPr>
              <a:buFontTx/>
              <a:buNone/>
            </a:pPr>
            <a:r>
              <a:rPr lang="fr-FR" dirty="0"/>
              <a:t>absence de production d’urine</a:t>
            </a:r>
          </a:p>
          <a:p>
            <a:pPr>
              <a:buFontTx/>
              <a:buNone/>
            </a:pPr>
            <a:r>
              <a:rPr lang="fr-FR" dirty="0"/>
              <a:t>fréquence excessive des </a:t>
            </a:r>
            <a:r>
              <a:rPr lang="fr-FR" b="1" u="sng" dirty="0"/>
              <a:t>mictions</a:t>
            </a:r>
          </a:p>
          <a:p>
            <a:pPr>
              <a:buFontTx/>
              <a:buNone/>
            </a:pPr>
            <a:r>
              <a:rPr lang="fr-FR" dirty="0"/>
              <a:t>difficulté à vider sa vessie </a:t>
            </a:r>
          </a:p>
          <a:p>
            <a:pPr>
              <a:buFontTx/>
              <a:buNone/>
            </a:pPr>
            <a:r>
              <a:rPr lang="fr-FR" dirty="0"/>
              <a:t>urines troubles et malodorantes </a:t>
            </a:r>
            <a:r>
              <a:rPr lang="fr-FR" sz="2000" dirty="0"/>
              <a:t>parfois</a:t>
            </a:r>
          </a:p>
          <a:p>
            <a:pPr lvl="0">
              <a:buNone/>
            </a:pPr>
            <a:r>
              <a:rPr lang="fr-FR" sz="2400" dirty="0"/>
              <a:t>symptômes de soif excessive trop d'urine</a:t>
            </a:r>
          </a:p>
          <a:p>
            <a:pPr>
              <a:buFontTx/>
              <a:buNone/>
            </a:pPr>
            <a:r>
              <a:rPr lang="fr-FR" dirty="0"/>
              <a:t>sensation de poids </a:t>
            </a:r>
            <a:r>
              <a:rPr lang="fr-FR" sz="2100" dirty="0"/>
              <a:t>dans la région pelvienne</a:t>
            </a:r>
          </a:p>
          <a:p>
            <a:pPr>
              <a:buFontTx/>
              <a:buNone/>
            </a:pPr>
            <a:r>
              <a:rPr lang="fr-FR" dirty="0"/>
              <a:t>chose pressante et irrésistible</a:t>
            </a:r>
          </a:p>
          <a:p>
            <a:pPr>
              <a:buFontTx/>
              <a:buNone/>
            </a:pPr>
            <a:r>
              <a:rPr lang="fr-FR" sz="2600" dirty="0"/>
              <a:t>envie d’uriner continuelle, tension douloureuse et sensation de brûlure.</a:t>
            </a:r>
            <a:endParaRPr lang="fr-FR" sz="1100" dirty="0"/>
          </a:p>
          <a:p>
            <a:pPr>
              <a:buFontTx/>
              <a:buNone/>
            </a:pPr>
            <a:endParaRPr lang="fr-FR" sz="1100" dirty="0"/>
          </a:p>
          <a:p>
            <a:pPr>
              <a:buFontTx/>
              <a:buNone/>
            </a:pP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72</Words>
  <Application>Microsoft Macintosh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uro-néphrologie (rappel)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77</cp:revision>
  <cp:lastPrinted>2009-07-01T11:26:27Z</cp:lastPrinted>
  <dcterms:created xsi:type="dcterms:W3CDTF">2020-09-01T17:53:32Z</dcterms:created>
  <dcterms:modified xsi:type="dcterms:W3CDTF">2021-02-26T07:54:51Z</dcterms:modified>
</cp:coreProperties>
</file>