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793"/>
  </p:normalViewPr>
  <p:slideViewPr>
    <p:cSldViewPr snapToGrid="0" snapToObjects="1">
      <p:cViewPr varScale="1">
        <p:scale>
          <a:sx n="102" d="100"/>
          <a:sy n="102" d="100"/>
        </p:scale>
        <p:origin x="1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2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0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3/5/21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>
              <a:buFont typeface="+mj-lt"/>
              <a:buAutoNum type="arabicPeriod"/>
              <a:defRPr/>
            </a:lvl1pPr>
            <a:lvl2pPr marL="228600" indent="-228600">
              <a:buFont typeface="+mj-lt"/>
              <a:buAutoNum type="arabicPeriod"/>
              <a:defRPr/>
            </a:lvl2pPr>
            <a:lvl3pPr marL="228600">
              <a:buFont typeface="+mj-lt"/>
              <a:buAutoNum type="arabicPeriod"/>
              <a:defRPr/>
            </a:lvl3pPr>
            <a:lvl4pPr marL="228600" indent="-228600">
              <a:buFont typeface="+mj-lt"/>
              <a:buAutoNum type="arabicPeriod"/>
              <a:defRPr/>
            </a:lvl4pPr>
            <a:lvl5pPr marL="2286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8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3/5/21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8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0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3/5/21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1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3/5/21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7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3/5/21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1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6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3/5/21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71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+mj-lt"/>
        <a:buAutoNum type="arabicPeriod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ileex.xyz/prendre-soin-cervea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cerveau-anatomie-humaine-anatomie-1787622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D3D6E1F-9FE0-47E6-B008-9634F0D0B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" y="4724290"/>
            <a:ext cx="2222198" cy="2133710"/>
          </a:xfrm>
          <a:custGeom>
            <a:avLst/>
            <a:gdLst>
              <a:gd name="connsiteX0" fmla="*/ 0 w 2222198"/>
              <a:gd name="connsiteY0" fmla="*/ 0 h 2133710"/>
              <a:gd name="connsiteX1" fmla="*/ 44227 w 2222198"/>
              <a:gd name="connsiteY1" fmla="*/ 2234 h 2133710"/>
              <a:gd name="connsiteX2" fmla="*/ 2193454 w 2222198"/>
              <a:gd name="connsiteY2" fmla="*/ 1945372 h 2133710"/>
              <a:gd name="connsiteX3" fmla="*/ 2222198 w 2222198"/>
              <a:gd name="connsiteY3" fmla="*/ 2133710 h 2133710"/>
              <a:gd name="connsiteX4" fmla="*/ 1394653 w 2222198"/>
              <a:gd name="connsiteY4" fmla="*/ 2133710 h 2133710"/>
              <a:gd name="connsiteX5" fmla="*/ 1391100 w 2222198"/>
              <a:gd name="connsiteY5" fmla="*/ 2110427 h 2133710"/>
              <a:gd name="connsiteX6" fmla="*/ 122376 w 2222198"/>
              <a:gd name="connsiteY6" fmla="*/ 841704 h 2133710"/>
              <a:gd name="connsiteX7" fmla="*/ 0 w 2222198"/>
              <a:gd name="connsiteY7" fmla="*/ 823027 h 2133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2198" h="2133710">
                <a:moveTo>
                  <a:pt x="0" y="0"/>
                </a:moveTo>
                <a:lnTo>
                  <a:pt x="44227" y="2234"/>
                </a:lnTo>
                <a:cubicBezTo>
                  <a:pt x="1114682" y="110944"/>
                  <a:pt x="1981368" y="908934"/>
                  <a:pt x="2193454" y="1945372"/>
                </a:cubicBezTo>
                <a:lnTo>
                  <a:pt x="2222198" y="2133710"/>
                </a:lnTo>
                <a:lnTo>
                  <a:pt x="1394653" y="2133710"/>
                </a:lnTo>
                <a:lnTo>
                  <a:pt x="1391100" y="2110427"/>
                </a:lnTo>
                <a:cubicBezTo>
                  <a:pt x="1260786" y="1473602"/>
                  <a:pt x="759202" y="972017"/>
                  <a:pt x="122376" y="841704"/>
                </a:cubicBezTo>
                <a:lnTo>
                  <a:pt x="0" y="823027"/>
                </a:lnTo>
                <a:close/>
              </a:path>
            </a:pathLst>
          </a:cu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AE7F575C-EA99-8849-ACC0-D01FD6D9D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42" y="2954226"/>
            <a:ext cx="5555624" cy="2232199"/>
          </a:xfrm>
        </p:spPr>
        <p:txBody>
          <a:bodyPr anchor="t">
            <a:normAutofit/>
          </a:bodyPr>
          <a:lstStyle/>
          <a:p>
            <a:pPr algn="l"/>
            <a:r>
              <a:rPr lang="fr-FR"/>
              <a:t>neurologie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910B56-5F9C-7646-AE4F-BEC638CB8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142" y="725465"/>
            <a:ext cx="5555624" cy="2063925"/>
          </a:xfrm>
        </p:spPr>
        <p:txBody>
          <a:bodyPr anchor="b">
            <a:normAutofit/>
          </a:bodyPr>
          <a:lstStyle/>
          <a:p>
            <a:pPr algn="l"/>
            <a:r>
              <a:rPr lang="fr-FR" dirty="0"/>
              <a:t>OBJECTIFS</a:t>
            </a:r>
          </a:p>
          <a:p>
            <a:pPr algn="l"/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TRAVAIL À FAIRE</a:t>
            </a:r>
          </a:p>
          <a:p>
            <a:pPr algn="l"/>
            <a:r>
              <a:rPr lang="fr-FR" dirty="0"/>
              <a:t>DÉROULEMENT</a:t>
            </a:r>
          </a:p>
        </p:txBody>
      </p:sp>
      <p:pic>
        <p:nvPicPr>
          <p:cNvPr id="47" name="Picture 3" descr="Scanner du cerveau humain dans une clinique de neurologie">
            <a:extLst>
              <a:ext uri="{FF2B5EF4-FFF2-40B4-BE49-F238E27FC236}">
                <a16:creationId xmlns:a16="http://schemas.microsoft.com/office/drawing/2014/main" id="{5BBAF246-55FC-4EAB-B690-FD3B4B2328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44" r="-2" b="-2"/>
          <a:stretch/>
        </p:blipFill>
        <p:spPr>
          <a:xfrm>
            <a:off x="6189156" y="-3439"/>
            <a:ext cx="6015813" cy="68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7678F73-9880-405C-9E21-2CC82BD04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7931" y="1559140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8B14549-58E5-EB4C-AB84-A0DC1DAC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2025"/>
            <a:ext cx="4952999" cy="2247616"/>
          </a:xfrm>
        </p:spPr>
        <p:txBody>
          <a:bodyPr>
            <a:normAutofit/>
          </a:bodyPr>
          <a:lstStyle/>
          <a:p>
            <a:r>
              <a:rPr lang="fr-FR" dirty="0"/>
              <a:t>objectifs: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415237-8F4C-425A-A76C-BE522E6D4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61390"/>
            <a:ext cx="4952999" cy="300949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Je pense pouvoir mener et comprendre un interrogatoire sur des problèmes de neurologie que peut avoir un patient</a:t>
            </a:r>
          </a:p>
          <a:p>
            <a:r>
              <a:rPr lang="fr-FR" dirty="0"/>
              <a:t> Je connais le vocabulaire spécifique relatifs à ces problèmes de neurologie.</a:t>
            </a:r>
          </a:p>
          <a:p>
            <a:endParaRPr lang="en-US" sz="1800" dirty="0"/>
          </a:p>
        </p:txBody>
      </p:sp>
      <p:pic>
        <p:nvPicPr>
          <p:cNvPr id="5" name="Espace réservé du contenu 4" descr="Une image contenant invertébré, cœlentéré, hydrozoaire&#10;&#10;Description générée automatiquement">
            <a:extLst>
              <a:ext uri="{FF2B5EF4-FFF2-40B4-BE49-F238E27FC236}">
                <a16:creationId xmlns:a16="http://schemas.microsoft.com/office/drawing/2014/main" id="{AD641124-8ACE-1A42-BE23-016A315E31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574" r="16589" b="1"/>
          <a:stretch/>
        </p:blipFill>
        <p:spPr>
          <a:xfrm>
            <a:off x="6084873" y="-3440"/>
            <a:ext cx="6129950" cy="686143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D888E40-4156-0047-B652-9D9AE336F2E1}"/>
              </a:ext>
            </a:extLst>
          </p:cNvPr>
          <p:cNvSpPr txBox="1"/>
          <p:nvPr/>
        </p:nvSpPr>
        <p:spPr>
          <a:xfrm>
            <a:off x="9426499" y="6657945"/>
            <a:ext cx="276550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fr-FR" sz="700">
                <a:solidFill>
                  <a:srgbClr val="FFFFFF"/>
                </a:solidFill>
                <a:hlinkClick r:id="rId3" tooltip="https://stileex.xyz/prendre-soin-cerveau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Cette photo</a:t>
            </a:r>
            <a:r>
              <a:rPr lang="fr-FR" sz="700">
                <a:solidFill>
                  <a:srgbClr val="FFFFFF"/>
                </a:solidFill>
              </a:rPr>
              <a:t> par Auteur inconnu est soumise à la licence </a:t>
            </a:r>
            <a:r>
              <a:rPr lang="fr-FR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fr-F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88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39FC30-63C9-4643-98EF-7B1C31BE3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B76B338-5C91-48AF-BFFC-93C8AAD6D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3303" y="4358020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7FE80B3-9970-48B3-8883-81ED2FE4A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007832" y="4676762"/>
            <a:ext cx="2222198" cy="2133710"/>
          </a:xfrm>
          <a:custGeom>
            <a:avLst/>
            <a:gdLst>
              <a:gd name="connsiteX0" fmla="*/ 0 w 2222198"/>
              <a:gd name="connsiteY0" fmla="*/ 0 h 2133710"/>
              <a:gd name="connsiteX1" fmla="*/ 44227 w 2222198"/>
              <a:gd name="connsiteY1" fmla="*/ 2234 h 2133710"/>
              <a:gd name="connsiteX2" fmla="*/ 2193454 w 2222198"/>
              <a:gd name="connsiteY2" fmla="*/ 1945372 h 2133710"/>
              <a:gd name="connsiteX3" fmla="*/ 2222198 w 2222198"/>
              <a:gd name="connsiteY3" fmla="*/ 2133710 h 2133710"/>
              <a:gd name="connsiteX4" fmla="*/ 1394653 w 2222198"/>
              <a:gd name="connsiteY4" fmla="*/ 2133710 h 2133710"/>
              <a:gd name="connsiteX5" fmla="*/ 1391100 w 2222198"/>
              <a:gd name="connsiteY5" fmla="*/ 2110427 h 2133710"/>
              <a:gd name="connsiteX6" fmla="*/ 122376 w 2222198"/>
              <a:gd name="connsiteY6" fmla="*/ 841704 h 2133710"/>
              <a:gd name="connsiteX7" fmla="*/ 0 w 2222198"/>
              <a:gd name="connsiteY7" fmla="*/ 823027 h 2133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2198" h="2133710">
                <a:moveTo>
                  <a:pt x="0" y="0"/>
                </a:moveTo>
                <a:lnTo>
                  <a:pt x="44227" y="2234"/>
                </a:lnTo>
                <a:cubicBezTo>
                  <a:pt x="1114682" y="110944"/>
                  <a:pt x="1981368" y="908934"/>
                  <a:pt x="2193454" y="1945372"/>
                </a:cubicBezTo>
                <a:lnTo>
                  <a:pt x="2222198" y="2133710"/>
                </a:lnTo>
                <a:lnTo>
                  <a:pt x="1394653" y="2133710"/>
                </a:lnTo>
                <a:lnTo>
                  <a:pt x="1391100" y="2110427"/>
                </a:lnTo>
                <a:cubicBezTo>
                  <a:pt x="1260786" y="1473602"/>
                  <a:pt x="759202" y="972017"/>
                  <a:pt x="122376" y="841704"/>
                </a:cubicBezTo>
                <a:lnTo>
                  <a:pt x="0" y="823027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CECC854A-FC7C-DD47-959B-C6A90206D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525808"/>
            <a:ext cx="6548127" cy="2141612"/>
          </a:xfrm>
        </p:spPr>
        <p:txBody>
          <a:bodyPr anchor="ctr"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travail à faire</a:t>
            </a:r>
          </a:p>
        </p:txBody>
      </p:sp>
      <p:pic>
        <p:nvPicPr>
          <p:cNvPr id="5" name="Espace réservé du contenu 4" descr="Une image contenant invertébré&#10;&#10;Description générée automatiquement">
            <a:extLst>
              <a:ext uri="{FF2B5EF4-FFF2-40B4-BE49-F238E27FC236}">
                <a16:creationId xmlns:a16="http://schemas.microsoft.com/office/drawing/2014/main" id="{883868FA-56C9-A940-8B2D-50B8BC4091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9722" b="27768"/>
          <a:stretch/>
        </p:blipFill>
        <p:spPr>
          <a:xfrm>
            <a:off x="-6214" y="2018"/>
            <a:ext cx="12214825" cy="3383384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1F7BC0-BE64-4BA5-9A66-1849BB0BC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76" y="3129382"/>
            <a:ext cx="5611195" cy="3553615"/>
          </a:xfrm>
          <a:solidFill>
            <a:schemeClr val="tx1"/>
          </a:solidFill>
        </p:spPr>
        <p:txBody>
          <a:bodyPr anchor="ctr">
            <a:normAutofit fontScale="85000" lnSpcReduction="20000"/>
          </a:bodyPr>
          <a:lstStyle/>
          <a:p>
            <a:r>
              <a:rPr lang="fr-FR" dirty="0">
                <a:solidFill>
                  <a:schemeClr val="bg1"/>
                </a:solidFill>
              </a:rPr>
              <a:t>Rappels anatomiques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Faire</a:t>
            </a:r>
            <a:r>
              <a:rPr lang="fr-FR" dirty="0">
                <a:solidFill>
                  <a:schemeClr val="bg1"/>
                </a:solidFill>
              </a:rPr>
              <a:t> les deux activités</a:t>
            </a:r>
          </a:p>
          <a:p>
            <a:r>
              <a:rPr lang="fr-FR" dirty="0">
                <a:solidFill>
                  <a:schemeClr val="bg1"/>
                </a:solidFill>
              </a:rPr>
              <a:t>Vocabulaire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Chercher et connaître </a:t>
            </a:r>
            <a:r>
              <a:rPr lang="fr-FR" dirty="0">
                <a:solidFill>
                  <a:schemeClr val="bg1"/>
                </a:solidFill>
              </a:rPr>
              <a:t>le vocabulaire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Faire l’activité </a:t>
            </a:r>
            <a:r>
              <a:rPr lang="fr-FR" dirty="0">
                <a:solidFill>
                  <a:schemeClr val="bg1"/>
                </a:solidFill>
              </a:rPr>
              <a:t>(les 2 dialogues à créer)</a:t>
            </a:r>
          </a:p>
          <a:p>
            <a:r>
              <a:rPr lang="fr-FR" sz="2500" dirty="0">
                <a:solidFill>
                  <a:schemeClr val="bg1"/>
                </a:solidFill>
              </a:rPr>
              <a:t>(NON OBLIGATOIRE) travail sur le </a:t>
            </a:r>
            <a:r>
              <a:rPr lang="fr-FR" sz="2500" dirty="0" err="1">
                <a:solidFill>
                  <a:schemeClr val="bg1"/>
                </a:solidFill>
              </a:rPr>
              <a:t>pwpt</a:t>
            </a:r>
            <a:endParaRPr lang="fr-FR" sz="25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500" dirty="0">
                <a:solidFill>
                  <a:srgbClr val="00B050"/>
                </a:solidFill>
                <a:latin typeface="Arial Rounded MT Bold" panose="020F0704030504030204" pitchFamily="34" charset="77"/>
              </a:rPr>
              <a:t>Rien à faire</a:t>
            </a:r>
          </a:p>
          <a:p>
            <a:pPr marL="0" indent="0">
              <a:buNone/>
            </a:pPr>
            <a:r>
              <a:rPr lang="fr-FR" sz="2500" dirty="0">
                <a:solidFill>
                  <a:schemeClr val="bg1"/>
                </a:solidFill>
              </a:rPr>
              <a:t>4. JEUX DE RÔLE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500" dirty="0">
                <a:solidFill>
                  <a:srgbClr val="00B050"/>
                </a:solidFill>
                <a:latin typeface="Arial Rounded MT Bold" panose="020F0704030504030204" pitchFamily="34" charset="77"/>
              </a:rPr>
              <a:t>Rien à faire</a:t>
            </a:r>
          </a:p>
        </p:txBody>
      </p:sp>
    </p:spTree>
    <p:extLst>
      <p:ext uri="{BB962C8B-B14F-4D97-AF65-F5344CB8AC3E}">
        <p14:creationId xmlns:p14="http://schemas.microsoft.com/office/powerpoint/2010/main" val="222719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7384A-D6AD-8946-B2CE-7CCC7028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9CF655-5371-564D-B5A7-73743F7B6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2811"/>
            <a:ext cx="10722932" cy="514006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r-FR" dirty="0"/>
              <a:t>1-Rappels anatomiques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/>
              <a:t>Correction par lecture et discussion</a:t>
            </a:r>
          </a:p>
          <a:p>
            <a:pPr marL="0" lvl="0" indent="0">
              <a:buNone/>
            </a:pPr>
            <a:r>
              <a:rPr lang="fr-FR" dirty="0"/>
              <a:t>2- Vocabulaire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900" dirty="0"/>
              <a:t>Vérification de la compréhension du vocabulaire et discussion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900" dirty="0"/>
              <a:t>Lecture des exemples de dialogue fait et discussion</a:t>
            </a:r>
          </a:p>
          <a:p>
            <a:pPr marL="0" lvl="0" indent="0">
              <a:buNone/>
            </a:pPr>
            <a:r>
              <a:rPr lang="fr-FR" dirty="0"/>
              <a:t>3- Travail sur le </a:t>
            </a:r>
            <a:r>
              <a:rPr lang="fr-FR" dirty="0" err="1"/>
              <a:t>pwpt</a:t>
            </a:r>
            <a:endParaRPr lang="fr-FR" dirty="0"/>
          </a:p>
          <a:p>
            <a:pPr marL="0" indent="0">
              <a:spcBef>
                <a:spcPts val="0"/>
              </a:spcBef>
              <a:buNone/>
            </a:pPr>
            <a:r>
              <a:rPr lang="fr-FR" sz="2900" dirty="0"/>
              <a:t>Explication du vocabulaire à replacer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900" dirty="0"/>
              <a:t>Travail en binôme pour replacer le vocabulaire expliqué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900" dirty="0" err="1"/>
              <a:t>Pwpt</a:t>
            </a:r>
            <a:r>
              <a:rPr lang="fr-FR" sz="2900" dirty="0"/>
              <a:t> pour corriger et vérifier la prononciation</a:t>
            </a:r>
          </a:p>
          <a:p>
            <a:pPr marL="0" lvl="0" indent="0">
              <a:buNone/>
            </a:pPr>
            <a:r>
              <a:rPr lang="fr-FR" dirty="0"/>
              <a:t>4- JEUX DE RÔLE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/>
              <a:t>Découverte du jeu de rôle : le lire et poser des questions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/>
              <a:t>Rédiger ensemble les questions à rédiger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/>
              <a:t>Passage par binôme</a:t>
            </a:r>
          </a:p>
        </p:txBody>
      </p:sp>
    </p:spTree>
    <p:extLst>
      <p:ext uri="{BB962C8B-B14F-4D97-AF65-F5344CB8AC3E}">
        <p14:creationId xmlns:p14="http://schemas.microsoft.com/office/powerpoint/2010/main" val="2369315086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C34D8C"/>
      </a:accent1>
      <a:accent2>
        <a:srgbClr val="B13BAC"/>
      </a:accent2>
      <a:accent3>
        <a:srgbClr val="974DC3"/>
      </a:accent3>
      <a:accent4>
        <a:srgbClr val="543BB1"/>
      </a:accent4>
      <a:accent5>
        <a:srgbClr val="4D65C3"/>
      </a:accent5>
      <a:accent6>
        <a:srgbClr val="3B84B1"/>
      </a:accent6>
      <a:hlink>
        <a:srgbClr val="5B5FC8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170</Words>
  <Application>Microsoft Macintosh PowerPoint</Application>
  <PresentationFormat>Grand écran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Avenir Next LT Pro</vt:lpstr>
      <vt:lpstr>Posterama</vt:lpstr>
      <vt:lpstr>SineVTI</vt:lpstr>
      <vt:lpstr>neurologie</vt:lpstr>
      <vt:lpstr>objectifs: </vt:lpstr>
      <vt:lpstr>travail à faire</vt:lpstr>
      <vt:lpstr>déroulement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neurologie</dc:title>
  <dc:creator>Laurent BOTTIER</dc:creator>
  <cp:lastModifiedBy>Laurent BOTTIER</cp:lastModifiedBy>
  <cp:revision>1</cp:revision>
  <dcterms:created xsi:type="dcterms:W3CDTF">2021-03-05T14:27:46Z</dcterms:created>
  <dcterms:modified xsi:type="dcterms:W3CDTF">2021-03-05T14:33:57Z</dcterms:modified>
</cp:coreProperties>
</file>