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709"/>
  </p:normalViewPr>
  <p:slideViewPr>
    <p:cSldViewPr snapToGrid="0" snapToObjects="1">
      <p:cViewPr varScale="1">
        <p:scale>
          <a:sx n="102" d="100"/>
          <a:sy n="102" d="100"/>
        </p:scale>
        <p:origin x="19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March 5,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99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Friday, March 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58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Friday, March 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1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March 5,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62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Friday, March 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49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Friday, March 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1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Friday, March 5, 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9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Friday, March 5,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Friday, March 5,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9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Friday, March 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8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Friday, March 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0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March 5,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384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20000"/>
        </a:lnSpc>
        <a:spcBef>
          <a:spcPts val="10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Pea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udilab.bmed.mcgill.ca/HA/html/skin_17_F.htm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Peau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AC9065-C961-45DA-BF0F-07DE2452B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éo 3">
            <a:extLst>
              <a:ext uri="{FF2B5EF4-FFF2-40B4-BE49-F238E27FC236}">
                <a16:creationId xmlns:a16="http://schemas.microsoft.com/office/drawing/2014/main" id="{EFF8853B-3C8F-4479-92AB-E80A03B07C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0000"/>
            <a:ext cx="8256588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6B0746E-9F0A-364F-884B-978B1BDAB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000" y="894969"/>
            <a:ext cx="7380000" cy="2954655"/>
          </a:xfrm>
        </p:spPr>
        <p:txBody>
          <a:bodyPr>
            <a:normAutofit/>
          </a:bodyPr>
          <a:lstStyle/>
          <a:p>
            <a:r>
              <a:rPr lang="fr-FR" dirty="0"/>
              <a:t>dermatologie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5917AB0-4989-FE4B-9C5F-CAF6AF968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000" y="4471416"/>
            <a:ext cx="7380000" cy="129330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FR" sz="2000"/>
              <a:t>OBJECTIFS</a:t>
            </a:r>
          </a:p>
          <a:p>
            <a:pPr>
              <a:lnSpc>
                <a:spcPct val="110000"/>
              </a:lnSpc>
            </a:pPr>
            <a:r>
              <a:rPr lang="fr-FR" sz="2000">
                <a:latin typeface="Arial Rounded MT Bold" panose="020F0704030504030204" pitchFamily="34" charset="77"/>
              </a:rPr>
              <a:t>TRAVAIL À FAIRE</a:t>
            </a:r>
          </a:p>
          <a:p>
            <a:pPr>
              <a:lnSpc>
                <a:spcPct val="110000"/>
              </a:lnSpc>
            </a:pPr>
            <a:r>
              <a:rPr lang="fr-FR" sz="2000"/>
              <a:t>DÉROULEMENT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122000"/>
            <a:ext cx="7380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09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359C723-39B3-47E3-A464-EA81256FF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DAB7C1-D807-0C4A-8AAA-F447A406A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4694400" cy="1141200"/>
          </a:xfrm>
        </p:spPr>
        <p:txBody>
          <a:bodyPr>
            <a:normAutofit/>
          </a:bodyPr>
          <a:lstStyle/>
          <a:p>
            <a:r>
              <a:rPr lang="fr-FR" dirty="0"/>
              <a:t>OBJECTIFS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DB94098-1322-9147-9914-5A09DA2090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416" r="17600" b="-1"/>
          <a:stretch/>
        </p:blipFill>
        <p:spPr>
          <a:xfrm>
            <a:off x="449999" y="1844675"/>
            <a:ext cx="4726800" cy="45705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935FD8-9F2E-4F15-8ED9-1C692DA6F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6000" y="450000"/>
            <a:ext cx="0" cy="59652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85640E-DE8E-46B8-AE00-E9F689756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0" y="323999"/>
            <a:ext cx="5184000" cy="6091200"/>
          </a:xfrm>
        </p:spPr>
        <p:txBody>
          <a:bodyPr>
            <a:noAutofit/>
          </a:bodyPr>
          <a:lstStyle/>
          <a:p>
            <a:r>
              <a:rPr lang="fr-FR" sz="2600" dirty="0"/>
              <a:t>1) Je pense pouvoir mener et comprendre un interrogatoire sur des problèmes de dermatologie que peut avoir un patient</a:t>
            </a:r>
          </a:p>
          <a:p>
            <a:r>
              <a:rPr lang="fr-FR" sz="2600" dirty="0"/>
              <a:t>2) Je connais le vocabulaire spécifique relatifs à ces problèmes de dermatologie.</a:t>
            </a:r>
          </a:p>
          <a:p>
            <a:r>
              <a:rPr lang="fr-FR" sz="2600" dirty="0"/>
              <a:t>3) je (</a:t>
            </a:r>
            <a:r>
              <a:rPr lang="fr-FR" sz="2600" dirty="0" err="1"/>
              <a:t>re</a:t>
            </a:r>
            <a:r>
              <a:rPr lang="fr-FR" sz="2600" dirty="0"/>
              <a:t>)vois la grammaire concernant comment interroger sur la date, la durée, la fréquence, le début et la fin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80526-87F9-724C-87BD-EEAE3DDE4CFA}"/>
              </a:ext>
            </a:extLst>
          </p:cNvPr>
          <p:cNvSpPr txBox="1"/>
          <p:nvPr/>
        </p:nvSpPr>
        <p:spPr>
          <a:xfrm>
            <a:off x="2541142" y="6215145"/>
            <a:ext cx="263565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700">
                <a:solidFill>
                  <a:srgbClr val="FFFFFF"/>
                </a:solidFill>
                <a:hlinkClick r:id="rId3" tooltip="https://fr.wikipedia.org/wiki/Pe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FR" sz="700">
                <a:solidFill>
                  <a:srgbClr val="FFFFFF"/>
                </a:solidFill>
              </a:rPr>
              <a:t> par Auteur inconnu est soumise à la licence </a:t>
            </a:r>
            <a:r>
              <a:rPr lang="fr-FR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fr-F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89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E99AC95-9FC1-42BD-A490-2EDBABE7C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E094BE3-77E1-A943-A025-30544181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7380000" cy="860400"/>
          </a:xfrm>
        </p:spPr>
        <p:txBody>
          <a:bodyPr anchor="b">
            <a:normAutofit/>
          </a:bodyPr>
          <a:lstStyle/>
          <a:p>
            <a:r>
              <a:rPr lang="fr-FR" i="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TRAVAIL À FAIRE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73836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067208-70AE-4A12-BBFB-C21E797D0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943999"/>
            <a:ext cx="7380000" cy="4525197"/>
          </a:xfrm>
        </p:spPr>
        <p:txBody>
          <a:bodyPr>
            <a:normAutofit/>
          </a:bodyPr>
          <a:lstStyle/>
          <a:p>
            <a:pPr marL="1944" lvl="0" indent="0">
              <a:buNone/>
            </a:pPr>
            <a:r>
              <a:rPr lang="fr-FR" sz="3200" dirty="0"/>
              <a:t>1. Planche anatomique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dirty="0">
                <a:solidFill>
                  <a:srgbClr val="FF0000">
                    <a:alpha val="55000"/>
                  </a:srgbClr>
                </a:solidFill>
                <a:latin typeface="Arial Rounded MT Bold" panose="020F0704030504030204" pitchFamily="34" charset="77"/>
              </a:rPr>
              <a:t>Faire</a:t>
            </a:r>
          </a:p>
          <a:p>
            <a:pPr marL="1944" lvl="0" indent="0">
              <a:buNone/>
            </a:pPr>
            <a:r>
              <a:rPr lang="fr-FR" sz="3200" dirty="0"/>
              <a:t>2. Vocabulaire et grammaire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dirty="0">
                <a:solidFill>
                  <a:srgbClr val="FF0000">
                    <a:alpha val="55000"/>
                  </a:srgbClr>
                </a:solidFill>
                <a:latin typeface="Arial Rounded MT Bold" panose="020F0704030504030204" pitchFamily="34" charset="77"/>
              </a:rPr>
              <a:t>Faire les deux travaux </a:t>
            </a:r>
            <a:r>
              <a:rPr lang="fr-FR" sz="2400" dirty="0"/>
              <a:t>de vocabulaire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dirty="0">
                <a:solidFill>
                  <a:srgbClr val="FF0000">
                    <a:alpha val="55000"/>
                  </a:srgbClr>
                </a:solidFill>
                <a:latin typeface="Arial Rounded MT Bold" panose="020F0704030504030204" pitchFamily="34" charset="77"/>
              </a:rPr>
              <a:t>Lire et comprendre </a:t>
            </a:r>
            <a:r>
              <a:rPr lang="fr-FR" sz="2400" dirty="0"/>
              <a:t>la GRAMMAIRE</a:t>
            </a:r>
          </a:p>
          <a:p>
            <a:pPr marL="1944" lvl="0" indent="0">
              <a:buNone/>
            </a:pPr>
            <a:r>
              <a:rPr lang="fr-FR" sz="3200" dirty="0"/>
              <a:t>3. Le </a:t>
            </a:r>
            <a:r>
              <a:rPr lang="fr-FR" sz="3200" dirty="0" err="1"/>
              <a:t>pwpt</a:t>
            </a:r>
            <a:r>
              <a:rPr lang="fr-FR" sz="3200" dirty="0"/>
              <a:t> </a:t>
            </a:r>
            <a:r>
              <a:rPr lang="fr-FR" sz="2400" dirty="0"/>
              <a:t>(</a:t>
            </a:r>
            <a:r>
              <a:rPr lang="fr-FR" sz="2400" dirty="0">
                <a:solidFill>
                  <a:srgbClr val="00B050">
                    <a:alpha val="55000"/>
                  </a:srgbClr>
                </a:solidFill>
                <a:latin typeface="Arial Rounded MT Bold" panose="020F0704030504030204" pitchFamily="34" charset="77"/>
              </a:rPr>
              <a:t>FACULTATIF</a:t>
            </a:r>
            <a:r>
              <a:rPr lang="fr-FR" sz="2400" dirty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dirty="0">
                <a:solidFill>
                  <a:srgbClr val="00B050">
                    <a:alpha val="55000"/>
                  </a:srgbClr>
                </a:solidFill>
                <a:latin typeface="Arial Rounded MT Bold" panose="020F0704030504030204" pitchFamily="34" charset="77"/>
              </a:rPr>
              <a:t>Comprendre</a:t>
            </a:r>
            <a:r>
              <a:rPr lang="fr-FR" sz="2400" dirty="0"/>
              <a:t> le vocabulaire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dirty="0">
                <a:solidFill>
                  <a:srgbClr val="00B050">
                    <a:alpha val="55000"/>
                  </a:srgbClr>
                </a:solidFill>
                <a:latin typeface="Arial Rounded MT Bold" panose="020F0704030504030204" pitchFamily="34" charset="77"/>
              </a:rPr>
              <a:t>Replacer</a:t>
            </a:r>
            <a:r>
              <a:rPr lang="fr-FR" sz="2400" dirty="0"/>
              <a:t> le vocabulaire dans les questions</a:t>
            </a:r>
          </a:p>
          <a:p>
            <a:endParaRPr lang="en-US" dirty="0"/>
          </a:p>
        </p:txBody>
      </p:sp>
      <p:pic>
        <p:nvPicPr>
          <p:cNvPr id="5" name="Espace réservé du contenu 4" descr="Une image contenant intérieur, légume, nappe, violet&#10;&#10;Description générée automatiquement">
            <a:extLst>
              <a:ext uri="{FF2B5EF4-FFF2-40B4-BE49-F238E27FC236}">
                <a16:creationId xmlns:a16="http://schemas.microsoft.com/office/drawing/2014/main" id="{09F09B33-2EED-6F43-8B5C-D4E11AAC4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56588" y="1014658"/>
            <a:ext cx="3492000" cy="43786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97B1892-EB82-184C-AAE1-0905F4CE4946}"/>
              </a:ext>
            </a:extLst>
          </p:cNvPr>
          <p:cNvSpPr txBox="1"/>
          <p:nvPr/>
        </p:nvSpPr>
        <p:spPr>
          <a:xfrm>
            <a:off x="8930189" y="5193286"/>
            <a:ext cx="281839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700">
                <a:solidFill>
                  <a:srgbClr val="FFFFFF"/>
                </a:solidFill>
                <a:hlinkClick r:id="rId3" tooltip="http://audilab.bmed.mcgill.ca/HA/html/skin_17_F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FR" sz="700">
                <a:solidFill>
                  <a:srgbClr val="FFFFFF"/>
                </a:solidFill>
              </a:rPr>
              <a:t> par Auteur inconnu est soumise à la licence </a:t>
            </a:r>
            <a:r>
              <a:rPr lang="fr-FR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fr-F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3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C9D2EB17-7133-49D4-9B24-19D463C31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0CB77D-6BD5-C842-B610-63866269F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0532" cy="986400"/>
          </a:xfrm>
        </p:spPr>
        <p:txBody>
          <a:bodyPr anchor="b">
            <a:normAutofit/>
          </a:bodyPr>
          <a:lstStyle/>
          <a:p>
            <a:r>
              <a:rPr lang="fr-FR" sz="6400" dirty="0"/>
              <a:t>déroulement</a:t>
            </a:r>
          </a:p>
        </p:txBody>
      </p:sp>
      <p:cxnSp>
        <p:nvCxnSpPr>
          <p:cNvPr id="18" name="Straight Connector 14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113004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66D3DDF-0119-F042-A41B-23CDEA42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278" y="2059200"/>
            <a:ext cx="2745443" cy="3891600"/>
          </a:xfrm>
          <a:prstGeom prst="rect">
            <a:avLst/>
          </a:prstGeom>
        </p:spPr>
      </p:pic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A506E428-17DC-4C02-B6B3-CAADABF38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588" y="1943999"/>
            <a:ext cx="7380000" cy="4525199"/>
          </a:xfrm>
        </p:spPr>
        <p:txBody>
          <a:bodyPr>
            <a:normAutofit/>
          </a:bodyPr>
          <a:lstStyle/>
          <a:p>
            <a:pPr marL="1944" lvl="0" indent="0">
              <a:buNone/>
            </a:pPr>
            <a:r>
              <a:rPr lang="fr-FR" sz="3200" dirty="0">
                <a:solidFill>
                  <a:schemeClr val="tx1">
                    <a:alpha val="55000"/>
                  </a:schemeClr>
                </a:solidFill>
              </a:rPr>
              <a:t>1. Planche anatomique </a:t>
            </a:r>
          </a:p>
          <a:p>
            <a:pPr marL="1944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r-FR" sz="2400" dirty="0"/>
              <a:t>Corriger et vérifier la prononciation</a:t>
            </a:r>
          </a:p>
          <a:p>
            <a:pPr marL="1944" lvl="0" indent="0">
              <a:buNone/>
            </a:pPr>
            <a:r>
              <a:rPr lang="fr-FR" sz="3200" dirty="0"/>
              <a:t>2. Vocabulaire et grammaire</a:t>
            </a:r>
          </a:p>
          <a:p>
            <a:pPr marL="1944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r-FR" sz="2400" dirty="0"/>
              <a:t>Corriger les deux travaux de vocabulaire</a:t>
            </a:r>
          </a:p>
          <a:p>
            <a:pPr marL="1944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r-FR" sz="2400" dirty="0"/>
              <a:t>Voir et répondre aux questions sur la GRAMMAIRE</a:t>
            </a:r>
          </a:p>
          <a:p>
            <a:pPr marL="1944" lvl="0" indent="0">
              <a:buNone/>
            </a:pPr>
            <a:r>
              <a:rPr lang="fr-FR" sz="3200" dirty="0"/>
              <a:t>3. Le </a:t>
            </a:r>
            <a:r>
              <a:rPr lang="fr-FR" sz="3200" dirty="0" err="1"/>
              <a:t>pwpt</a:t>
            </a:r>
            <a:r>
              <a:rPr lang="fr-FR" sz="3200" dirty="0"/>
              <a:t> </a:t>
            </a:r>
          </a:p>
          <a:p>
            <a:pPr marL="1944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r-FR" sz="2400" dirty="0"/>
              <a:t>Lire et expliquer le vocabulaire </a:t>
            </a:r>
          </a:p>
          <a:p>
            <a:pPr marL="1944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r-FR" sz="2400" dirty="0"/>
              <a:t>Corriger le </a:t>
            </a:r>
            <a:r>
              <a:rPr lang="fr-FR" sz="2400" dirty="0" err="1"/>
              <a:t>pwpt</a:t>
            </a: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95CA5E9-1C8F-7441-9801-3D60AB998465}"/>
              </a:ext>
            </a:extLst>
          </p:cNvPr>
          <p:cNvSpPr txBox="1"/>
          <p:nvPr/>
        </p:nvSpPr>
        <p:spPr>
          <a:xfrm>
            <a:off x="933063" y="5750745"/>
            <a:ext cx="263565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700">
                <a:solidFill>
                  <a:srgbClr val="FFFFFF"/>
                </a:solidFill>
                <a:hlinkClick r:id="rId3" tooltip="https://fr.wikipedia.org/wiki/Pe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FR" sz="700">
                <a:solidFill>
                  <a:srgbClr val="FFFFFF"/>
                </a:solidFill>
              </a:rPr>
              <a:t> par Auteur inconnu est soumise à la licence </a:t>
            </a:r>
            <a:r>
              <a:rPr lang="fr-FR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fr-F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67261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AnalogousFromDarkSeedLeftStep">
      <a:dk1>
        <a:srgbClr val="000000"/>
      </a:dk1>
      <a:lt1>
        <a:srgbClr val="FFFFFF"/>
      </a:lt1>
      <a:dk2>
        <a:srgbClr val="1C2431"/>
      </a:dk2>
      <a:lt2>
        <a:srgbClr val="F1F3F0"/>
      </a:lt2>
      <a:accent1>
        <a:srgbClr val="CB29E7"/>
      </a:accent1>
      <a:accent2>
        <a:srgbClr val="6D1BD6"/>
      </a:accent2>
      <a:accent3>
        <a:srgbClr val="2D29E7"/>
      </a:accent3>
      <a:accent4>
        <a:srgbClr val="1763D5"/>
      </a:accent4>
      <a:accent5>
        <a:srgbClr val="27BADC"/>
      </a:accent5>
      <a:accent6>
        <a:srgbClr val="15C39B"/>
      </a:accent6>
      <a:hlink>
        <a:srgbClr val="3F92BF"/>
      </a:hlink>
      <a:folHlink>
        <a:srgbClr val="7F7F7F"/>
      </a:folHlink>
    </a:clrScheme>
    <a:fontScheme name="Custom 3">
      <a:majorFont>
        <a:latin typeface="Bell MT"/>
        <a:ea typeface=""/>
        <a:cs typeface=""/>
      </a:majorFont>
      <a:minorFont>
        <a:latin typeface="Bell M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185</Words>
  <Application>Microsoft Macintosh PowerPoint</Application>
  <PresentationFormat>Grand écran</PresentationFormat>
  <Paragraphs>29</Paragraphs>
  <Slides>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9" baseType="lpstr">
      <vt:lpstr>Arial</vt:lpstr>
      <vt:lpstr>Arial Rounded MT Bold</vt:lpstr>
      <vt:lpstr>Bell MT</vt:lpstr>
      <vt:lpstr>Calibri Light</vt:lpstr>
      <vt:lpstr>ThinLineVTI</vt:lpstr>
      <vt:lpstr>dermatologie</vt:lpstr>
      <vt:lpstr>OBJECTIFS</vt:lpstr>
      <vt:lpstr>TRAVAIL À FAIRE</vt:lpstr>
      <vt:lpstr>déroulement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dermatologie</dc:title>
  <dc:creator>Laurent BOTTIER</dc:creator>
  <cp:lastModifiedBy>Laurent BOTTIER</cp:lastModifiedBy>
  <cp:revision>2</cp:revision>
  <dcterms:created xsi:type="dcterms:W3CDTF">2021-03-05T18:15:33Z</dcterms:created>
  <dcterms:modified xsi:type="dcterms:W3CDTF">2021-03-05T18:19:03Z</dcterms:modified>
</cp:coreProperties>
</file>