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2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57AB"/>
    <a:srgbClr val="FFD9EC"/>
    <a:srgbClr val="040000"/>
    <a:srgbClr val="FF99CC"/>
    <a:srgbClr val="FF0000"/>
    <a:srgbClr val="00926C"/>
    <a:srgbClr val="FF6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DBDFA-B4E2-3D49-A19A-56891D2D27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D819D-7285-8640-815A-B7A5DC96A2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3854-7611-6C46-9B2A-55A5B1D8EA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CBC85-4BE7-134E-BA2E-6CED9C647F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BB71D-D73A-1E4E-B091-DADA0F4B25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E0F77-C952-A144-9862-17A1DC582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2E3AA-A4F4-4A47-BF36-8575AF92A5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E51FE-2615-7940-915B-CBB71ADE8B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F47-32DC-1B4E-BDD8-6FEEFD3BAD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73205-3806-E842-943C-C697BAA246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06D5F-2E43-EE4B-B1FB-27728B4271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-10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pitchFamily="-10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-108" charset="0"/>
              </a:defRPr>
            </a:lvl1pPr>
          </a:lstStyle>
          <a:p>
            <a:pPr>
              <a:defRPr/>
            </a:pPr>
            <a:fld id="{7ADB6D3C-B1E1-CA41-AE7C-629788B954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fr-FR"/>
              <a:t>Rappels anatomiques</a:t>
            </a:r>
          </a:p>
        </p:txBody>
      </p:sp>
      <p:pic>
        <p:nvPicPr>
          <p:cNvPr id="13315" name="Picture 3" descr="Skin-no_langu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0" y="1171575"/>
            <a:ext cx="4210050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00600" y="1219200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926C"/>
                </a:solidFill>
              </a:rPr>
              <a:t>d 1 </a:t>
            </a:r>
            <a:r>
              <a:rPr lang="fr-FR">
                <a:solidFill>
                  <a:schemeClr val="tx1"/>
                </a:solidFill>
              </a:rPr>
              <a:t>– le pore de transpiration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05400" y="16764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rgbClr val="00926C"/>
                </a:solidFill>
              </a:rPr>
              <a:t>n 2</a:t>
            </a:r>
            <a:r>
              <a:rPr lang="fr-FR" sz="1800">
                <a:solidFill>
                  <a:schemeClr val="tx1"/>
                </a:solidFill>
              </a:rPr>
              <a:t> – la jonction dermo-épidermique (papille dermique)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291138" y="2286000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rgbClr val="00926C"/>
                </a:solidFill>
              </a:rPr>
              <a:t>p   </a:t>
            </a:r>
            <a:r>
              <a:rPr lang="fr-FR" sz="1800">
                <a:solidFill>
                  <a:schemeClr val="tx1"/>
                </a:solidFill>
              </a:rPr>
              <a:t> – la terminaison nerveuse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96000" y="26511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chemeClr val="tx1"/>
                </a:solidFill>
              </a:rPr>
              <a:t>  </a:t>
            </a:r>
            <a:r>
              <a:rPr lang="fr-FR" sz="1800">
                <a:solidFill>
                  <a:srgbClr val="00926C"/>
                </a:solidFill>
              </a:rPr>
              <a:t>l –  un </a:t>
            </a:r>
            <a:r>
              <a:rPr lang="fr-FR" sz="2000">
                <a:solidFill>
                  <a:schemeClr val="tx1"/>
                </a:solidFill>
              </a:rPr>
              <a:t>épiderme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96000" y="3260725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chemeClr val="tx1"/>
                </a:solidFill>
              </a:rPr>
              <a:t> i – un </a:t>
            </a:r>
            <a:r>
              <a:rPr lang="fr-FR">
                <a:solidFill>
                  <a:schemeClr val="tx1"/>
                </a:solidFill>
              </a:rPr>
              <a:t>derme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96000" y="41910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rgbClr val="00926C"/>
                </a:solidFill>
              </a:rPr>
              <a:t> f– un </a:t>
            </a:r>
            <a:r>
              <a:rPr lang="fr-FR">
                <a:solidFill>
                  <a:schemeClr val="tx1"/>
                </a:solidFill>
              </a:rPr>
              <a:t>hypoderme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019800" y="5105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chemeClr val="tx1"/>
                </a:solidFill>
              </a:rPr>
              <a:t> </a:t>
            </a:r>
            <a:r>
              <a:rPr lang="fr-FR" sz="1800">
                <a:solidFill>
                  <a:srgbClr val="00926C"/>
                </a:solidFill>
              </a:rPr>
              <a:t>u–</a:t>
            </a:r>
            <a:r>
              <a:rPr lang="fr-FR">
                <a:solidFill>
                  <a:schemeClr val="tx1"/>
                </a:solidFill>
              </a:rPr>
              <a:t>veine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019800" y="53943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>
                <a:solidFill>
                  <a:srgbClr val="00926C"/>
                </a:solidFill>
              </a:rPr>
              <a:t> b </a:t>
            </a:r>
            <a:r>
              <a:rPr lang="fr-FR" sz="1800">
                <a:solidFill>
                  <a:schemeClr val="tx1"/>
                </a:solidFill>
              </a:rPr>
              <a:t>–  </a:t>
            </a:r>
            <a:r>
              <a:rPr lang="fr-FR" sz="2000">
                <a:solidFill>
                  <a:schemeClr val="tx1"/>
                </a:solidFill>
              </a:rPr>
              <a:t>artère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692275" y="1447800"/>
            <a:ext cx="196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>
                <a:solidFill>
                  <a:schemeClr val="tx1"/>
                </a:solidFill>
              </a:rPr>
              <a:t>le poil </a:t>
            </a:r>
            <a:r>
              <a:rPr lang="fr-FR">
                <a:solidFill>
                  <a:schemeClr val="tx1"/>
                </a:solidFill>
                <a:sym typeface="Wingdings 3" charset="2"/>
              </a:rPr>
              <a:t>c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676400" y="1958975"/>
            <a:ext cx="13716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</a:pPr>
            <a:r>
              <a:rPr lang="fr-FR">
                <a:solidFill>
                  <a:schemeClr val="tx1"/>
                </a:solidFill>
              </a:rPr>
              <a:t>la cornée </a:t>
            </a:r>
          </a:p>
          <a:p>
            <a:pPr algn="r">
              <a:lnSpc>
                <a:spcPct val="90000"/>
              </a:lnSpc>
            </a:pPr>
            <a:r>
              <a:rPr lang="fr-FR">
                <a:solidFill>
                  <a:schemeClr val="tx1"/>
                </a:solidFill>
                <a:sym typeface="Wingdings" charset="2"/>
              </a:rPr>
              <a:t>g</a:t>
            </a:r>
            <a:r>
              <a:rPr lang="fr-FR">
                <a:solidFill>
                  <a:schemeClr val="tx1"/>
                </a:solidFill>
              </a:rPr>
              <a:t> </a:t>
            </a:r>
            <a:r>
              <a:rPr lang="fr-FR">
                <a:solidFill>
                  <a:schemeClr val="tx1"/>
                </a:solidFill>
                <a:sym typeface="Wingdings" charset="2"/>
              </a:rPr>
              <a:t>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2651125"/>
            <a:ext cx="287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926C"/>
                </a:solidFill>
              </a:rPr>
              <a:t>j 11 </a:t>
            </a:r>
            <a:r>
              <a:rPr lang="fr-FR" sz="2000">
                <a:solidFill>
                  <a:schemeClr val="tx1"/>
                </a:solidFill>
              </a:rPr>
              <a:t>– couche pigmentée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33400" y="29559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m 12 –la kératinocytes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32004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r 13 – la mélanocytes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57200" y="34131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t 14 – le muscle érectile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28600" y="3717925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926C"/>
                </a:solidFill>
              </a:rPr>
              <a:t>s 15 </a:t>
            </a:r>
            <a:r>
              <a:rPr lang="fr-FR" sz="2000">
                <a:solidFill>
                  <a:schemeClr val="tx1"/>
                </a:solidFill>
              </a:rPr>
              <a:t>– la glande sébacée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33400" y="393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q 16 – le folicule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762000" y="4495800"/>
            <a:ext cx="289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o 17 – le </a:t>
            </a:r>
            <a:r>
              <a:rPr lang="fr-FR" sz="2200">
                <a:solidFill>
                  <a:schemeClr val="tx1"/>
                </a:solidFill>
              </a:rPr>
              <a:t>bulbe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900113" y="4906963"/>
            <a:ext cx="2016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k 18 – </a:t>
            </a:r>
            <a:r>
              <a:rPr lang="fr-FR" sz="2200">
                <a:solidFill>
                  <a:schemeClr val="tx1"/>
                </a:solidFill>
              </a:rPr>
              <a:t>nerf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0" y="5318125"/>
            <a:ext cx="2843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926C"/>
                </a:solidFill>
              </a:rPr>
              <a:t>h 19  </a:t>
            </a:r>
            <a:r>
              <a:rPr lang="fr-FR" sz="2000">
                <a:solidFill>
                  <a:schemeClr val="tx1"/>
                </a:solidFill>
              </a:rPr>
              <a:t>système lymphatique et vasculaire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-36513" y="5927725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e 20 -  glande sudoripare eccrine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685800" y="6248400"/>
            <a:ext cx="352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tx1"/>
                </a:solidFill>
              </a:rPr>
              <a:t>a 21 – le corpuscule de Pacini</a:t>
            </a:r>
          </a:p>
        </p:txBody>
      </p:sp>
      <p:sp>
        <p:nvSpPr>
          <p:cNvPr id="13337" name="ZoneTexte 24"/>
          <p:cNvSpPr txBox="1">
            <a:spLocks noChangeArrowheads="1"/>
          </p:cNvSpPr>
          <p:nvPr/>
        </p:nvSpPr>
        <p:spPr bwMode="auto">
          <a:xfrm>
            <a:off x="304800" y="5334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dirty="0"/>
              <a:t>21a–8b–9c–1d–20e–6f–10g–19h–5i–11j–18k–4l–12m–2n–17o–3p– </a:t>
            </a:r>
          </a:p>
        </p:txBody>
      </p:sp>
      <p:sp>
        <p:nvSpPr>
          <p:cNvPr id="13338" name="ZoneTexte 25"/>
          <p:cNvSpPr txBox="1">
            <a:spLocks noChangeArrowheads="1"/>
          </p:cNvSpPr>
          <p:nvPr/>
        </p:nvSpPr>
        <p:spPr bwMode="auto">
          <a:xfrm>
            <a:off x="304800" y="909638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dirty="0"/>
              <a:t>16q–13r–15s–14t–7u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  <p:bldP spid="5134" grpId="0" autoUpdateAnimBg="0"/>
      <p:bldP spid="5135" grpId="0" autoUpdateAnimBg="0"/>
      <p:bldP spid="5136" grpId="0" autoUpdateAnimBg="0"/>
      <p:bldP spid="5137" grpId="0" autoUpdateAnimBg="0"/>
      <p:bldP spid="5138" grpId="0" autoUpdateAnimBg="0"/>
      <p:bldP spid="5139" grpId="0" autoUpdateAnimBg="0"/>
      <p:bldP spid="5140" grpId="0" autoUpdateAnimBg="0"/>
      <p:bldP spid="5142" grpId="0" autoUpdateAnimBg="0"/>
      <p:bldP spid="5144" grpId="0" autoUpdateAnimBg="0"/>
      <p:bldP spid="5145" grpId="0" autoUpdateAnimBg="0"/>
      <p:bldP spid="5146" grpId="0" autoUpdateAnimBg="0"/>
      <p:bldP spid="13337" grpId="0"/>
      <p:bldP spid="13338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CC3399"/>
            </a:gs>
            <a:gs pos="50000">
              <a:schemeClr val="bg1"/>
            </a:gs>
            <a:gs pos="100000">
              <a:srgbClr val="CC3399"/>
            </a:gs>
          </a:gsLst>
          <a:lin ang="189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CC3399"/>
            </a:gs>
            <a:gs pos="50000">
              <a:schemeClr val="bg1"/>
            </a:gs>
            <a:gs pos="100000">
              <a:srgbClr val="CC3399"/>
            </a:gs>
          </a:gsLst>
          <a:lin ang="189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2839</TotalTime>
  <Words>156</Words>
  <Application>Microsoft Macintosh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Times New Roman</vt:lpstr>
      <vt:lpstr>Modèle par défaut</vt:lpstr>
      <vt:lpstr>Rappels anatomiques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Laurent BOTTIER</cp:lastModifiedBy>
  <cp:revision>45</cp:revision>
  <cp:lastPrinted>2009-07-01T11:38:14Z</cp:lastPrinted>
  <dcterms:created xsi:type="dcterms:W3CDTF">2020-03-09T16:52:02Z</dcterms:created>
  <dcterms:modified xsi:type="dcterms:W3CDTF">2021-03-05T18:54:12Z</dcterms:modified>
</cp:coreProperties>
</file>