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2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CC3300"/>
    <a:srgbClr val="FFCC99"/>
    <a:srgbClr val="663300"/>
    <a:srgbClr val="006600"/>
    <a:srgbClr val="000062"/>
    <a:srgbClr val="0000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90" d="100"/>
          <a:sy n="90" d="100"/>
        </p:scale>
        <p:origin x="208" y="5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9C68BE-C688-8443-90B8-3ACA1C2DE30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170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71DA28-F2F9-DB41-8023-CBEF7D83A04F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120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5A14BC-3AC8-6B47-A875-D76FEC18508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04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035E88-9A39-CB46-92F3-36BCE07E7F5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058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5D4394-8FAB-214C-AE7B-D7739134A9D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76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CBC77A-3037-EA42-8B8C-C543D944D35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276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FB921-274C-6446-A474-78B7B5F97CE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032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928189-0A7D-9545-9C49-3F45D4F1F1F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70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40A4F-488A-8B41-9E72-060C914686F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421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DC81A2-B979-DA45-AF0B-EFD7B0B7747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2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641090-842B-6C49-A12E-3F860C023ED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01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03E338-7E0D-7648-B8CE-25917815CFA2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fr-FR" dirty="0"/>
              <a:t>interrogatoire en pneumo</a:t>
            </a:r>
            <a:br>
              <a:rPr lang="fr-FR" dirty="0"/>
            </a:br>
            <a:r>
              <a:rPr lang="fr-FR" sz="2000" dirty="0"/>
              <a:t>d’après CRAME Abrégé de sémio + </a:t>
            </a:r>
            <a:r>
              <a:rPr lang="fr-FR" sz="2000" dirty="0" err="1"/>
              <a:t>carabook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113853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Helvetica"/>
                <a:cs typeface="Helvetica"/>
              </a:rPr>
              <a:t>1) Toux </a:t>
            </a:r>
            <a:r>
              <a:rPr lang="fr-FR" dirty="0"/>
              <a:t>: 5</a:t>
            </a:r>
            <a:r>
              <a:rPr lang="fr-FR" baseline="-25000" dirty="0"/>
              <a:t>inf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752600" y="1143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quand ? 3</a:t>
            </a:r>
            <a:r>
              <a:rPr lang="fr-FR" baseline="-25000" dirty="0"/>
              <a:t>inf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276600" y="11430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ym typeface="Wingdings"/>
              </a:rPr>
              <a:t></a:t>
            </a:r>
            <a:r>
              <a:rPr lang="fr-FR" dirty="0">
                <a:sym typeface="Wingdings"/>
              </a:rPr>
              <a:t> </a:t>
            </a:r>
            <a:r>
              <a:rPr lang="fr-FR" dirty="0"/>
              <a:t>date d’apparition </a:t>
            </a:r>
            <a:endParaRPr lang="fr-FR" baseline="-25000" dirty="0"/>
          </a:p>
        </p:txBody>
      </p:sp>
      <p:sp>
        <p:nvSpPr>
          <p:cNvPr id="6" name="ZoneTexte 5"/>
          <p:cNvSpPr txBox="1"/>
          <p:nvPr/>
        </p:nvSpPr>
        <p:spPr>
          <a:xfrm>
            <a:off x="5791200" y="11430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ym typeface="Wingdings"/>
              </a:rPr>
              <a:t>horaire</a:t>
            </a:r>
            <a:endParaRPr lang="fr-FR" baseline="-25000" dirty="0"/>
          </a:p>
        </p:txBody>
      </p:sp>
      <p:sp>
        <p:nvSpPr>
          <p:cNvPr id="7" name="ZoneTexte 6"/>
          <p:cNvSpPr txBox="1"/>
          <p:nvPr/>
        </p:nvSpPr>
        <p:spPr>
          <a:xfrm>
            <a:off x="7086600" y="1143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ym typeface="Wingdings"/>
              </a:rPr>
              <a:t>fréquence</a:t>
            </a:r>
            <a:endParaRPr lang="fr-FR" baseline="-25000" dirty="0"/>
          </a:p>
        </p:txBody>
      </p:sp>
      <p:sp>
        <p:nvSpPr>
          <p:cNvPr id="8" name="ZoneTexte 7"/>
          <p:cNvSpPr txBox="1"/>
          <p:nvPr/>
        </p:nvSpPr>
        <p:spPr>
          <a:xfrm>
            <a:off x="2286000" y="3657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comment ? </a:t>
            </a:r>
            <a:endParaRPr lang="fr-FR" baseline="-25000" dirty="0"/>
          </a:p>
        </p:txBody>
      </p:sp>
      <p:sp>
        <p:nvSpPr>
          <p:cNvPr id="9" name="ZoneTexte 8"/>
          <p:cNvSpPr txBox="1"/>
          <p:nvPr/>
        </p:nvSpPr>
        <p:spPr>
          <a:xfrm>
            <a:off x="3276600" y="15240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ym typeface="Wingdings"/>
              </a:rPr>
              <a:t></a:t>
            </a:r>
            <a:r>
              <a:rPr lang="fr-FR" dirty="0">
                <a:sym typeface="Wingdings"/>
              </a:rPr>
              <a:t> </a:t>
            </a:r>
            <a:r>
              <a:rPr lang="fr-FR" dirty="0"/>
              <a:t>circonstances </a:t>
            </a:r>
            <a:r>
              <a:rPr lang="fr-FR" dirty="0" err="1"/>
              <a:t>déclenchantes</a:t>
            </a:r>
            <a:r>
              <a:rPr lang="fr-FR" dirty="0"/>
              <a:t> </a:t>
            </a:r>
            <a:endParaRPr lang="fr-FR" baseline="-25000" dirty="0"/>
          </a:p>
        </p:txBody>
      </p:sp>
      <p:sp>
        <p:nvSpPr>
          <p:cNvPr id="10" name="ZoneTexte 9"/>
          <p:cNvSpPr txBox="1"/>
          <p:nvPr/>
        </p:nvSpPr>
        <p:spPr>
          <a:xfrm>
            <a:off x="1828800" y="1905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quoi ? </a:t>
            </a:r>
            <a:endParaRPr lang="fr-FR" baseline="-25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276600" y="1900535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ym typeface="Wingdings"/>
              </a:rPr>
              <a:t></a:t>
            </a:r>
            <a:r>
              <a:rPr lang="fr-FR" dirty="0">
                <a:sym typeface="Wingdings"/>
              </a:rPr>
              <a:t> </a:t>
            </a:r>
            <a:r>
              <a:rPr lang="fr-FR" b="1" u="sng" dirty="0"/>
              <a:t>productive ou sèche</a:t>
            </a:r>
            <a:r>
              <a:rPr lang="fr-FR" b="1" dirty="0"/>
              <a:t> </a:t>
            </a:r>
            <a:r>
              <a:rPr lang="fr-FR" dirty="0"/>
              <a:t>? </a:t>
            </a:r>
            <a:endParaRPr lang="fr-FR" baseline="-25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76200" y="25908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Helvetica"/>
                <a:cs typeface="Helvetica"/>
              </a:rPr>
              <a:t>2) Expectoration </a:t>
            </a:r>
            <a:r>
              <a:rPr lang="fr-FR" dirty="0"/>
              <a:t>: 3</a:t>
            </a:r>
            <a:r>
              <a:rPr lang="fr-FR" baseline="-25000" dirty="0"/>
              <a:t>inf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276600" y="25908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ym typeface="Wingdings"/>
              </a:rPr>
              <a:t></a:t>
            </a:r>
            <a:r>
              <a:rPr lang="fr-FR" dirty="0">
                <a:sym typeface="Wingdings"/>
              </a:rPr>
              <a:t> </a:t>
            </a:r>
            <a:r>
              <a:rPr lang="fr-FR" dirty="0"/>
              <a:t>consistance (3)</a:t>
            </a:r>
            <a:endParaRPr lang="fr-FR" baseline="-25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5562600" y="25908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ym typeface="Wingdings"/>
              </a:rPr>
              <a:t></a:t>
            </a:r>
            <a:r>
              <a:rPr lang="fr-FR" dirty="0">
                <a:sym typeface="Wingdings"/>
              </a:rPr>
              <a:t> </a:t>
            </a:r>
            <a:r>
              <a:rPr lang="fr-FR" dirty="0"/>
              <a:t>couleur (4)</a:t>
            </a:r>
            <a:endParaRPr lang="fr-FR" baseline="-25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7391400" y="25908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ym typeface="Wingdings"/>
              </a:rPr>
              <a:t></a:t>
            </a:r>
            <a:r>
              <a:rPr lang="fr-FR" dirty="0">
                <a:sym typeface="Wingdings"/>
              </a:rPr>
              <a:t> hémoptysie</a:t>
            </a:r>
            <a:endParaRPr lang="fr-FR" baseline="-25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533400" y="29718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Helvetica"/>
                <a:cs typeface="Helvetica"/>
              </a:rPr>
              <a:t>   hémoptysie </a:t>
            </a:r>
            <a:r>
              <a:rPr lang="fr-FR" dirty="0"/>
              <a:t>: 2</a:t>
            </a:r>
            <a:r>
              <a:rPr lang="fr-FR" baseline="-25000" dirty="0"/>
              <a:t>inf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352800" y="29718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ym typeface="Wingdings"/>
              </a:rPr>
              <a:t></a:t>
            </a:r>
            <a:r>
              <a:rPr lang="fr-FR" dirty="0">
                <a:sym typeface="Wingdings"/>
              </a:rPr>
              <a:t> </a:t>
            </a:r>
            <a:r>
              <a:rPr lang="fr-FR" dirty="0"/>
              <a:t>importance</a:t>
            </a:r>
            <a:endParaRPr lang="fr-FR" baseline="-25000" dirty="0"/>
          </a:p>
        </p:txBody>
      </p:sp>
      <p:sp>
        <p:nvSpPr>
          <p:cNvPr id="18" name="ZoneTexte 17"/>
          <p:cNvSpPr txBox="1"/>
          <p:nvPr/>
        </p:nvSpPr>
        <p:spPr>
          <a:xfrm>
            <a:off x="5334000" y="29718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ym typeface="Wingdings"/>
              </a:rPr>
              <a:t></a:t>
            </a:r>
            <a:r>
              <a:rPr lang="fr-FR" dirty="0">
                <a:sym typeface="Wingdings"/>
              </a:rPr>
              <a:t> </a:t>
            </a:r>
            <a:r>
              <a:rPr lang="fr-FR" dirty="0"/>
              <a:t>éliminer autre saignement</a:t>
            </a:r>
            <a:endParaRPr lang="fr-FR" baseline="-25000" dirty="0"/>
          </a:p>
        </p:txBody>
      </p:sp>
      <p:sp>
        <p:nvSpPr>
          <p:cNvPr id="19" name="ZoneTexte 18"/>
          <p:cNvSpPr txBox="1"/>
          <p:nvPr/>
        </p:nvSpPr>
        <p:spPr>
          <a:xfrm>
            <a:off x="76200" y="36576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Helvetica"/>
                <a:cs typeface="Helvetica"/>
              </a:rPr>
              <a:t>3) Dyspnée</a:t>
            </a:r>
            <a:r>
              <a:rPr lang="fr-FR" dirty="0"/>
              <a:t>: 5</a:t>
            </a:r>
            <a:r>
              <a:rPr lang="fr-FR" baseline="-25000" dirty="0"/>
              <a:t>inf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286000" y="5029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quand ? </a:t>
            </a:r>
            <a:endParaRPr lang="fr-FR" baseline="-25000" dirty="0"/>
          </a:p>
        </p:txBody>
      </p:sp>
      <p:sp>
        <p:nvSpPr>
          <p:cNvPr id="21" name="ZoneTexte 20"/>
          <p:cNvSpPr txBox="1"/>
          <p:nvPr/>
        </p:nvSpPr>
        <p:spPr>
          <a:xfrm>
            <a:off x="3429000" y="50292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ym typeface="Wingdings"/>
              </a:rPr>
              <a:t>horaire</a:t>
            </a:r>
            <a:endParaRPr lang="fr-FR" baseline="-25000" dirty="0"/>
          </a:p>
        </p:txBody>
      </p:sp>
      <p:sp>
        <p:nvSpPr>
          <p:cNvPr id="22" name="ZoneTexte 21"/>
          <p:cNvSpPr txBox="1"/>
          <p:nvPr/>
        </p:nvSpPr>
        <p:spPr>
          <a:xfrm>
            <a:off x="3810000" y="3729335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ym typeface="Wingdings"/>
              </a:rPr>
              <a:t></a:t>
            </a:r>
            <a:r>
              <a:rPr lang="fr-FR" dirty="0">
                <a:sym typeface="Wingdings"/>
              </a:rPr>
              <a:t> </a:t>
            </a:r>
            <a:r>
              <a:rPr lang="fr-FR" dirty="0"/>
              <a:t>circonstances de survenue (repos/effort)</a:t>
            </a:r>
            <a:endParaRPr lang="fr-FR" baseline="-25000" dirty="0"/>
          </a:p>
        </p:txBody>
      </p:sp>
      <p:sp>
        <p:nvSpPr>
          <p:cNvPr id="23" name="ZoneTexte 22"/>
          <p:cNvSpPr txBox="1"/>
          <p:nvPr/>
        </p:nvSpPr>
        <p:spPr>
          <a:xfrm>
            <a:off x="3810000" y="40386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ym typeface="Wingdings"/>
              </a:rPr>
              <a:t></a:t>
            </a:r>
            <a:r>
              <a:rPr lang="fr-FR" dirty="0">
                <a:sym typeface="Wingdings"/>
              </a:rPr>
              <a:t> </a:t>
            </a:r>
            <a:r>
              <a:rPr lang="fr-FR" dirty="0"/>
              <a:t>mode d’installation (aigu/chronique )</a:t>
            </a:r>
            <a:endParaRPr lang="fr-FR" baseline="-25000" dirty="0"/>
          </a:p>
        </p:txBody>
      </p:sp>
      <p:sp>
        <p:nvSpPr>
          <p:cNvPr id="24" name="ZoneTexte 23"/>
          <p:cNvSpPr txBox="1"/>
          <p:nvPr/>
        </p:nvSpPr>
        <p:spPr>
          <a:xfrm>
            <a:off x="3810000" y="43434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ym typeface="Wingdings"/>
              </a:rPr>
              <a:t></a:t>
            </a:r>
            <a:r>
              <a:rPr lang="fr-FR" dirty="0">
                <a:sym typeface="Wingdings"/>
              </a:rPr>
              <a:t> </a:t>
            </a:r>
            <a:r>
              <a:rPr lang="fr-FR" dirty="0"/>
              <a:t>circonstances </a:t>
            </a:r>
            <a:r>
              <a:rPr lang="fr-FR" dirty="0" err="1"/>
              <a:t>déclenchantes</a:t>
            </a:r>
            <a:r>
              <a:rPr lang="fr-FR" dirty="0"/>
              <a:t> </a:t>
            </a:r>
            <a:endParaRPr lang="fr-FR" baseline="-25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3810000" y="46482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ym typeface="Wingdings"/>
              </a:rPr>
              <a:t></a:t>
            </a:r>
            <a:r>
              <a:rPr lang="fr-FR" dirty="0">
                <a:sym typeface="Wingdings"/>
              </a:rPr>
              <a:t> </a:t>
            </a:r>
            <a:r>
              <a:rPr lang="fr-FR" dirty="0"/>
              <a:t>type(expiratoire ou inspiratoire) </a:t>
            </a:r>
            <a:endParaRPr lang="fr-FR" baseline="-25000" dirty="0"/>
          </a:p>
        </p:txBody>
      </p:sp>
      <p:sp>
        <p:nvSpPr>
          <p:cNvPr id="26" name="ZoneTexte 25"/>
          <p:cNvSpPr txBox="1"/>
          <p:nvPr/>
        </p:nvSpPr>
        <p:spPr>
          <a:xfrm>
            <a:off x="152400" y="57150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Helvetica"/>
                <a:cs typeface="Helvetica"/>
              </a:rPr>
              <a:t>4) Dlr </a:t>
            </a:r>
            <a:r>
              <a:rPr lang="fr-FR" b="1" dirty="0" err="1">
                <a:latin typeface="Helvetica"/>
                <a:cs typeface="Helvetica"/>
              </a:rPr>
              <a:t>thor</a:t>
            </a:r>
            <a:r>
              <a:rPr lang="fr-FR" dirty="0"/>
              <a:t>:</a:t>
            </a:r>
            <a:endParaRPr lang="fr-FR" baseline="-25000" dirty="0"/>
          </a:p>
        </p:txBody>
      </p:sp>
      <p:sp>
        <p:nvSpPr>
          <p:cNvPr id="27" name="ZoneTexte 26"/>
          <p:cNvSpPr txBox="1"/>
          <p:nvPr/>
        </p:nvSpPr>
        <p:spPr>
          <a:xfrm>
            <a:off x="3200400" y="5634335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Helvetica"/>
                <a:cs typeface="Helvetica"/>
              </a:rPr>
              <a:t>5) le ronflement</a:t>
            </a:r>
            <a:endParaRPr lang="fr-FR" baseline="-25000" dirty="0"/>
          </a:p>
        </p:txBody>
      </p:sp>
      <p:sp>
        <p:nvSpPr>
          <p:cNvPr id="28" name="ZoneTexte 27"/>
          <p:cNvSpPr txBox="1"/>
          <p:nvPr/>
        </p:nvSpPr>
        <p:spPr>
          <a:xfrm>
            <a:off x="152400" y="6091535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Helvetica"/>
                <a:cs typeface="Helvetica"/>
              </a:rPr>
              <a:t>6) le hoquet </a:t>
            </a:r>
            <a:r>
              <a:rPr lang="fr-FR" dirty="0"/>
              <a:t>:</a:t>
            </a:r>
            <a:endParaRPr lang="fr-FR" baseline="-25000" dirty="0"/>
          </a:p>
        </p:txBody>
      </p:sp>
      <p:sp>
        <p:nvSpPr>
          <p:cNvPr id="29" name="ZoneTexte 28"/>
          <p:cNvSpPr txBox="1"/>
          <p:nvPr/>
        </p:nvSpPr>
        <p:spPr>
          <a:xfrm>
            <a:off x="3200400" y="6015335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Helvetica"/>
                <a:cs typeface="Helvetica"/>
              </a:rPr>
              <a:t>7) la </a:t>
            </a:r>
            <a:r>
              <a:rPr lang="fr-FR" b="1">
                <a:latin typeface="Helvetica"/>
                <a:cs typeface="Helvetica"/>
              </a:rPr>
              <a:t>disphonie</a:t>
            </a:r>
            <a:endParaRPr lang="fr-FR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119</Words>
  <Application>Microsoft Macintosh PowerPoint</Application>
  <PresentationFormat>Affichage à l'écran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Helvetica</vt:lpstr>
      <vt:lpstr>Times New Roman</vt:lpstr>
      <vt:lpstr>Modèle par défaut</vt:lpstr>
      <vt:lpstr>interrogatoire en pneumo d’après CRAME Abrégé de sémio + carabook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Laurent BOTTIER</cp:lastModifiedBy>
  <cp:revision>52</cp:revision>
  <cp:lastPrinted>2009-07-01T11:49:33Z</cp:lastPrinted>
  <dcterms:created xsi:type="dcterms:W3CDTF">2018-06-24T08:53:55Z</dcterms:created>
  <dcterms:modified xsi:type="dcterms:W3CDTF">2021-03-22T14:38:06Z</dcterms:modified>
</cp:coreProperties>
</file>