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7" r:id="rId3"/>
    <p:sldId id="268" r:id="rId4"/>
    <p:sldId id="273" r:id="rId5"/>
    <p:sldId id="259" r:id="rId6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50" autoAdjust="0"/>
    <p:restoredTop sz="94660"/>
  </p:normalViewPr>
  <p:slideViewPr>
    <p:cSldViewPr snapToObjects="1">
      <p:cViewPr varScale="1">
        <p:scale>
          <a:sx n="124" d="100"/>
          <a:sy n="124" d="100"/>
        </p:scale>
        <p:origin x="196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68B2-40C4-C446-B529-94B7B1E308E6}" type="datetimeFigureOut">
              <a:rPr lang="fr-FR" smtClean="0"/>
              <a:pPr/>
              <a:t>16/04/2021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F77A-745C-6742-9BF9-5E3F6EAD30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68B2-40C4-C446-B529-94B7B1E308E6}" type="datetimeFigureOut">
              <a:rPr lang="fr-FR" smtClean="0"/>
              <a:pPr/>
              <a:t>16/04/2021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F77A-745C-6742-9BF9-5E3F6EAD30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68B2-40C4-C446-B529-94B7B1E308E6}" type="datetimeFigureOut">
              <a:rPr lang="fr-FR" smtClean="0"/>
              <a:pPr/>
              <a:t>16/04/2021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F77A-745C-6742-9BF9-5E3F6EAD30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68B2-40C4-C446-B529-94B7B1E308E6}" type="datetimeFigureOut">
              <a:rPr lang="fr-FR" smtClean="0"/>
              <a:pPr/>
              <a:t>16/04/2021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F77A-745C-6742-9BF9-5E3F6EAD30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68B2-40C4-C446-B529-94B7B1E308E6}" type="datetimeFigureOut">
              <a:rPr lang="fr-FR" smtClean="0"/>
              <a:pPr/>
              <a:t>16/04/2021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F77A-745C-6742-9BF9-5E3F6EAD30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68B2-40C4-C446-B529-94B7B1E308E6}" type="datetimeFigureOut">
              <a:rPr lang="fr-FR" smtClean="0"/>
              <a:pPr/>
              <a:t>16/04/2021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F77A-745C-6742-9BF9-5E3F6EAD30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68B2-40C4-C446-B529-94B7B1E308E6}" type="datetimeFigureOut">
              <a:rPr lang="fr-FR" smtClean="0"/>
              <a:pPr/>
              <a:t>16/04/2021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F77A-745C-6742-9BF9-5E3F6EAD30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68B2-40C4-C446-B529-94B7B1E308E6}" type="datetimeFigureOut">
              <a:rPr lang="fr-FR" smtClean="0"/>
              <a:pPr/>
              <a:t>16/04/2021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F77A-745C-6742-9BF9-5E3F6EAD30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68B2-40C4-C446-B529-94B7B1E308E6}" type="datetimeFigureOut">
              <a:rPr lang="fr-FR" smtClean="0"/>
              <a:pPr/>
              <a:t>16/04/2021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F77A-745C-6742-9BF9-5E3F6EAD30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68B2-40C4-C446-B529-94B7B1E308E6}" type="datetimeFigureOut">
              <a:rPr lang="fr-FR" smtClean="0"/>
              <a:pPr/>
              <a:t>16/04/2021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F77A-745C-6742-9BF9-5E3F6EAD30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68B2-40C4-C446-B529-94B7B1E308E6}" type="datetimeFigureOut">
              <a:rPr lang="fr-FR" smtClean="0"/>
              <a:pPr/>
              <a:t>16/04/2021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F77A-745C-6742-9BF9-5E3F6EAD30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468B2-40C4-C446-B529-94B7B1E308E6}" type="datetimeFigureOut">
              <a:rPr lang="fr-FR" smtClean="0"/>
              <a:pPr/>
              <a:t>16/04/2021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7F77A-745C-6742-9BF9-5E3F6EAD30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Impératif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WordArt 2"/>
          <p:cNvSpPr>
            <a:spLocks noChangeArrowheads="1" noChangeShapeType="1"/>
          </p:cNvSpPr>
          <p:nvPr/>
        </p:nvSpPr>
        <p:spPr bwMode="auto">
          <a:xfrm>
            <a:off x="1295400" y="195263"/>
            <a:ext cx="6588125" cy="13287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fr-FR" sz="3600" b="1" kern="10" spc="0" dirty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blurRad="63500" dist="46662" dir="2115817" algn="ctr" rotWithShape="0">
                    <a:srgbClr val="C0C0C0">
                      <a:alpha val="74998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Conjugaison de l'impératif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52400" y="1752600"/>
            <a:ext cx="4191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On part du présent pour 99% des verbes.</a:t>
            </a:r>
          </a:p>
          <a:p>
            <a:pPr algn="ctr"/>
            <a:r>
              <a:rPr lang="fr-FR" sz="2400" dirty="0"/>
              <a:t>je finis</a:t>
            </a:r>
          </a:p>
          <a:p>
            <a:pPr algn="ctr"/>
            <a:r>
              <a:rPr lang="fr-FR" sz="2400" dirty="0"/>
              <a:t>tu finis</a:t>
            </a:r>
          </a:p>
          <a:p>
            <a:pPr algn="ctr"/>
            <a:r>
              <a:rPr lang="fr-FR" sz="2400" dirty="0"/>
              <a:t>il finit</a:t>
            </a:r>
          </a:p>
          <a:p>
            <a:pPr algn="ctr"/>
            <a:r>
              <a:rPr lang="fr-FR" sz="2400" dirty="0"/>
              <a:t>nous finissons</a:t>
            </a:r>
          </a:p>
          <a:p>
            <a:pPr algn="ctr"/>
            <a:r>
              <a:rPr lang="fr-FR" sz="2400" dirty="0"/>
              <a:t>vous finissez</a:t>
            </a:r>
          </a:p>
          <a:p>
            <a:pPr algn="ctr"/>
            <a:r>
              <a:rPr lang="fr-FR" sz="2400" dirty="0"/>
              <a:t>elles finissent</a:t>
            </a:r>
          </a:p>
        </p:txBody>
      </p:sp>
      <p:sp>
        <p:nvSpPr>
          <p:cNvPr id="4" name="Flèche vers la droite 3"/>
          <p:cNvSpPr/>
          <p:nvPr/>
        </p:nvSpPr>
        <p:spPr>
          <a:xfrm flipV="1">
            <a:off x="2743200" y="3048000"/>
            <a:ext cx="34290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 vers la droite 5"/>
          <p:cNvSpPr/>
          <p:nvPr/>
        </p:nvSpPr>
        <p:spPr>
          <a:xfrm flipV="1">
            <a:off x="3124200" y="3810000"/>
            <a:ext cx="30480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lèche vers la droite 6"/>
          <p:cNvSpPr/>
          <p:nvPr/>
        </p:nvSpPr>
        <p:spPr>
          <a:xfrm flipV="1">
            <a:off x="3124200" y="4191000"/>
            <a:ext cx="30480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4572000" y="1753612"/>
            <a:ext cx="4191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Impératif:</a:t>
            </a:r>
          </a:p>
          <a:p>
            <a:pPr algn="ctr"/>
            <a:endParaRPr lang="fr-FR" sz="2400" dirty="0"/>
          </a:p>
          <a:p>
            <a:pPr algn="ctr"/>
            <a:endParaRPr lang="fr-FR" sz="2400" dirty="0"/>
          </a:p>
          <a:p>
            <a:pPr algn="ctr"/>
            <a:r>
              <a:rPr lang="fr-FR" sz="2400" dirty="0"/>
              <a:t>finis</a:t>
            </a:r>
          </a:p>
          <a:p>
            <a:pPr algn="ctr"/>
            <a:endParaRPr lang="fr-FR" sz="2400" dirty="0"/>
          </a:p>
          <a:p>
            <a:pPr algn="ctr"/>
            <a:r>
              <a:rPr lang="fr-FR" sz="2400" dirty="0"/>
              <a:t>  finissons</a:t>
            </a:r>
          </a:p>
          <a:p>
            <a:pPr algn="ctr"/>
            <a:r>
              <a:rPr lang="fr-FR" sz="2400" dirty="0"/>
              <a:t> finissez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5105400" y="4799588"/>
            <a:ext cx="3657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rgbClr val="FF0000"/>
                </a:solidFill>
              </a:rPr>
              <a:t>l’impératif est le seul mode en français ou le verbe n’a pas de sujet (d’où les 3 formes)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2"/>
          <p:cNvSpPr>
            <a:spLocks noChangeArrowheads="1" noChangeShapeType="1"/>
          </p:cNvSpPr>
          <p:nvPr/>
        </p:nvSpPr>
        <p:spPr bwMode="auto">
          <a:xfrm>
            <a:off x="1295400" y="228600"/>
            <a:ext cx="6588125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fr-FR" sz="3600" b="1" kern="10" spc="0" dirty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blurRad="63500" dist="46662" dir="2115817" algn="ctr" rotWithShape="0">
                    <a:srgbClr val="C0C0C0">
                      <a:alpha val="74998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Conjugaison de l'impératif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133600" y="1219200"/>
            <a:ext cx="48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quelques difficultés…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52400" y="1676400"/>
            <a:ext cx="4191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pour tous les verbes en –er (du 1</a:t>
            </a:r>
            <a:r>
              <a:rPr lang="fr-FR" sz="2400" b="1" baseline="30000" dirty="0"/>
              <a:t>er</a:t>
            </a:r>
            <a:r>
              <a:rPr lang="fr-FR" sz="2400" b="1" dirty="0"/>
              <a:t> groupe) comme aimer, aller…</a:t>
            </a:r>
          </a:p>
          <a:p>
            <a:pPr algn="ctr"/>
            <a:r>
              <a:rPr lang="fr-FR" sz="2400" dirty="0"/>
              <a:t>j’aime</a:t>
            </a:r>
          </a:p>
          <a:p>
            <a:pPr algn="ctr"/>
            <a:r>
              <a:rPr lang="fr-FR" sz="2400" dirty="0"/>
              <a:t>tu aim</a:t>
            </a:r>
            <a:r>
              <a:rPr lang="fr-FR" sz="2400" dirty="0">
                <a:solidFill>
                  <a:srgbClr val="FF0000"/>
                </a:solidFill>
              </a:rPr>
              <a:t>es</a:t>
            </a:r>
          </a:p>
          <a:p>
            <a:pPr algn="ctr"/>
            <a:r>
              <a:rPr lang="fr-FR" sz="2400" dirty="0"/>
              <a:t>il aime</a:t>
            </a:r>
          </a:p>
          <a:p>
            <a:pPr algn="ctr"/>
            <a:r>
              <a:rPr lang="fr-FR" sz="2400" dirty="0"/>
              <a:t>nous aimons</a:t>
            </a:r>
          </a:p>
          <a:p>
            <a:pPr algn="ctr"/>
            <a:r>
              <a:rPr lang="fr-FR" sz="2400" dirty="0"/>
              <a:t>vous aimez</a:t>
            </a:r>
          </a:p>
          <a:p>
            <a:pPr algn="ctr"/>
            <a:r>
              <a:rPr lang="fr-FR" sz="2400" dirty="0"/>
              <a:t>elles aiment</a:t>
            </a:r>
          </a:p>
        </p:txBody>
      </p:sp>
      <p:sp>
        <p:nvSpPr>
          <p:cNvPr id="5" name="Flèche vers la droite 4"/>
          <p:cNvSpPr/>
          <p:nvPr/>
        </p:nvSpPr>
        <p:spPr>
          <a:xfrm flipV="1">
            <a:off x="2895600" y="3352800"/>
            <a:ext cx="34290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 vers la droite 5"/>
          <p:cNvSpPr/>
          <p:nvPr/>
        </p:nvSpPr>
        <p:spPr>
          <a:xfrm flipV="1">
            <a:off x="3124200" y="4038600"/>
            <a:ext cx="32004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lèche vers la droite 6"/>
          <p:cNvSpPr/>
          <p:nvPr/>
        </p:nvSpPr>
        <p:spPr>
          <a:xfrm flipV="1">
            <a:off x="3048000" y="4343400"/>
            <a:ext cx="32766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4648200" y="1676400"/>
            <a:ext cx="4191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Impératif:</a:t>
            </a:r>
          </a:p>
          <a:p>
            <a:pPr algn="ctr"/>
            <a:endParaRPr lang="fr-FR" sz="2400" dirty="0"/>
          </a:p>
          <a:p>
            <a:pPr algn="ctr"/>
            <a:endParaRPr lang="fr-FR" sz="2400" dirty="0"/>
          </a:p>
          <a:p>
            <a:pPr algn="ctr"/>
            <a:endParaRPr lang="fr-FR" sz="2400" dirty="0"/>
          </a:p>
          <a:p>
            <a:pPr algn="ctr"/>
            <a:r>
              <a:rPr lang="fr-FR" sz="2400" dirty="0">
                <a:solidFill>
                  <a:srgbClr val="FF0000"/>
                </a:solidFill>
              </a:rPr>
              <a:t>aime</a:t>
            </a:r>
          </a:p>
          <a:p>
            <a:pPr algn="ctr"/>
            <a:endParaRPr lang="fr-FR" sz="2400" dirty="0"/>
          </a:p>
          <a:p>
            <a:pPr algn="ctr"/>
            <a:r>
              <a:rPr lang="fr-FR" sz="2400" dirty="0"/>
              <a:t>  aimons</a:t>
            </a:r>
          </a:p>
          <a:p>
            <a:pPr algn="ctr"/>
            <a:r>
              <a:rPr lang="fr-FR" sz="2400" dirty="0"/>
              <a:t> aimez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5029200" y="2076272"/>
            <a:ext cx="3810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FF0000"/>
                </a:solidFill>
              </a:rPr>
              <a:t>ATTENTION LE s disparait !!! erreur souvent faite par </a:t>
            </a:r>
            <a:r>
              <a:rPr lang="fr-FR" sz="2400" u="sng" dirty="0">
                <a:solidFill>
                  <a:srgbClr val="FF0000"/>
                </a:solidFill>
              </a:rPr>
              <a:t>tous </a:t>
            </a:r>
            <a:r>
              <a:rPr lang="fr-FR" sz="2400" dirty="0">
                <a:solidFill>
                  <a:srgbClr val="FF0000"/>
                </a:solidFill>
              </a:rPr>
              <a:t>les apprenants du français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609600" y="5105400"/>
            <a:ext cx="82296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FF0000"/>
                </a:solidFill>
              </a:rPr>
              <a:t>ATTENTION LE s réapparaît </a:t>
            </a:r>
            <a:r>
              <a:rPr lang="fr-FR" sz="2400" dirty="0"/>
              <a:t>si le verbe est suivi par y ou en</a:t>
            </a:r>
          </a:p>
          <a:p>
            <a:r>
              <a:rPr lang="fr-FR" sz="2400" dirty="0"/>
              <a:t>« mange ! -je n’aime pas ça! </a:t>
            </a:r>
            <a:r>
              <a:rPr lang="fr-FR" sz="2400" dirty="0" err="1"/>
              <a:t>-mange</a:t>
            </a:r>
            <a:r>
              <a:rPr lang="fr-FR" sz="2400" dirty="0" err="1">
                <a:solidFill>
                  <a:srgbClr val="FF0000"/>
                </a:solidFill>
              </a:rPr>
              <a:t>s</a:t>
            </a:r>
            <a:r>
              <a:rPr lang="fr-FR" sz="2400" dirty="0">
                <a:solidFill>
                  <a:srgbClr val="FF0000"/>
                </a:solidFill>
              </a:rPr>
              <a:t>-en </a:t>
            </a:r>
            <a:r>
              <a:rPr lang="fr-FR" sz="2400" dirty="0"/>
              <a:t>quand même !!! »</a:t>
            </a:r>
          </a:p>
          <a:p>
            <a:r>
              <a:rPr lang="fr-FR" sz="2400" dirty="0"/>
              <a:t>va / va</a:t>
            </a:r>
            <a:r>
              <a:rPr lang="fr-FR" sz="2400" dirty="0">
                <a:solidFill>
                  <a:srgbClr val="FF0000"/>
                </a:solidFill>
              </a:rPr>
              <a:t>s-y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533400" y="6267272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verbes irréguliers : voir feuille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bordeax darwin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4170" y="0"/>
            <a:ext cx="5155660" cy="6858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3733800" y="6336268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latin typeface="Wingdings"/>
                <a:ea typeface="Wingdings"/>
                <a:cs typeface="Wingdings"/>
              </a:rPr>
              <a:t></a:t>
            </a:r>
            <a:endParaRPr lang="fr-FR" dirty="0"/>
          </a:p>
        </p:txBody>
      </p:sp>
      <p:cxnSp>
        <p:nvCxnSpPr>
          <p:cNvPr id="5" name="Connecteur droit avec flèche 4"/>
          <p:cNvCxnSpPr/>
          <p:nvPr/>
        </p:nvCxnSpPr>
        <p:spPr>
          <a:xfrm rot="16200000" flipV="1">
            <a:off x="2280166" y="5035034"/>
            <a:ext cx="1916668" cy="685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 flipV="1">
            <a:off x="2895600" y="4114800"/>
            <a:ext cx="2057400" cy="304799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rot="16200000" flipH="1">
            <a:off x="4914900" y="4152900"/>
            <a:ext cx="457200" cy="381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 flipV="1">
            <a:off x="5334000" y="3429000"/>
            <a:ext cx="1371600" cy="1143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Forme libre 17"/>
          <p:cNvSpPr/>
          <p:nvPr/>
        </p:nvSpPr>
        <p:spPr>
          <a:xfrm>
            <a:off x="5257007" y="88900"/>
            <a:ext cx="1132585" cy="3416300"/>
          </a:xfrm>
          <a:custGeom>
            <a:avLst/>
            <a:gdLst>
              <a:gd name="connsiteX0" fmla="*/ 1131093 w 1132585"/>
              <a:gd name="connsiteY0" fmla="*/ 3416300 h 3416300"/>
              <a:gd name="connsiteX1" fmla="*/ 1118393 w 1132585"/>
              <a:gd name="connsiteY1" fmla="*/ 3327400 h 3416300"/>
              <a:gd name="connsiteX2" fmla="*/ 965993 w 1132585"/>
              <a:gd name="connsiteY2" fmla="*/ 3200400 h 3416300"/>
              <a:gd name="connsiteX3" fmla="*/ 927893 w 1132585"/>
              <a:gd name="connsiteY3" fmla="*/ 3162300 h 3416300"/>
              <a:gd name="connsiteX4" fmla="*/ 877093 w 1132585"/>
              <a:gd name="connsiteY4" fmla="*/ 3098800 h 3416300"/>
              <a:gd name="connsiteX5" fmla="*/ 851693 w 1132585"/>
              <a:gd name="connsiteY5" fmla="*/ 3060700 h 3416300"/>
              <a:gd name="connsiteX6" fmla="*/ 800893 w 1132585"/>
              <a:gd name="connsiteY6" fmla="*/ 3035300 h 3416300"/>
              <a:gd name="connsiteX7" fmla="*/ 724693 w 1132585"/>
              <a:gd name="connsiteY7" fmla="*/ 2984500 h 3416300"/>
              <a:gd name="connsiteX8" fmla="*/ 699293 w 1132585"/>
              <a:gd name="connsiteY8" fmla="*/ 2946400 h 3416300"/>
              <a:gd name="connsiteX9" fmla="*/ 661193 w 1132585"/>
              <a:gd name="connsiteY9" fmla="*/ 2921000 h 3416300"/>
              <a:gd name="connsiteX10" fmla="*/ 648493 w 1132585"/>
              <a:gd name="connsiteY10" fmla="*/ 2857500 h 3416300"/>
              <a:gd name="connsiteX11" fmla="*/ 623093 w 1132585"/>
              <a:gd name="connsiteY11" fmla="*/ 2819400 h 3416300"/>
              <a:gd name="connsiteX12" fmla="*/ 508793 w 1132585"/>
              <a:gd name="connsiteY12" fmla="*/ 2717800 h 3416300"/>
              <a:gd name="connsiteX13" fmla="*/ 483393 w 1132585"/>
              <a:gd name="connsiteY13" fmla="*/ 2679700 h 3416300"/>
              <a:gd name="connsiteX14" fmla="*/ 470693 w 1132585"/>
              <a:gd name="connsiteY14" fmla="*/ 2616200 h 3416300"/>
              <a:gd name="connsiteX15" fmla="*/ 432593 w 1132585"/>
              <a:gd name="connsiteY15" fmla="*/ 2603500 h 3416300"/>
              <a:gd name="connsiteX16" fmla="*/ 407193 w 1132585"/>
              <a:gd name="connsiteY16" fmla="*/ 2565400 h 3416300"/>
              <a:gd name="connsiteX17" fmla="*/ 369093 w 1132585"/>
              <a:gd name="connsiteY17" fmla="*/ 2527300 h 3416300"/>
              <a:gd name="connsiteX18" fmla="*/ 356393 w 1132585"/>
              <a:gd name="connsiteY18" fmla="*/ 2476500 h 3416300"/>
              <a:gd name="connsiteX19" fmla="*/ 330993 w 1132585"/>
              <a:gd name="connsiteY19" fmla="*/ 2438400 h 3416300"/>
              <a:gd name="connsiteX20" fmla="*/ 318293 w 1132585"/>
              <a:gd name="connsiteY20" fmla="*/ 2400300 h 3416300"/>
              <a:gd name="connsiteX21" fmla="*/ 267493 w 1132585"/>
              <a:gd name="connsiteY21" fmla="*/ 2387600 h 3416300"/>
              <a:gd name="connsiteX22" fmla="*/ 254793 w 1132585"/>
              <a:gd name="connsiteY22" fmla="*/ 2273300 h 3416300"/>
              <a:gd name="connsiteX23" fmla="*/ 242093 w 1132585"/>
              <a:gd name="connsiteY23" fmla="*/ 2235200 h 3416300"/>
              <a:gd name="connsiteX24" fmla="*/ 165893 w 1132585"/>
              <a:gd name="connsiteY24" fmla="*/ 2159000 h 3416300"/>
              <a:gd name="connsiteX25" fmla="*/ 127793 w 1132585"/>
              <a:gd name="connsiteY25" fmla="*/ 2120900 h 3416300"/>
              <a:gd name="connsiteX26" fmla="*/ 102393 w 1132585"/>
              <a:gd name="connsiteY26" fmla="*/ 2082800 h 3416300"/>
              <a:gd name="connsiteX27" fmla="*/ 89693 w 1132585"/>
              <a:gd name="connsiteY27" fmla="*/ 1955800 h 3416300"/>
              <a:gd name="connsiteX28" fmla="*/ 76993 w 1132585"/>
              <a:gd name="connsiteY28" fmla="*/ 1917700 h 3416300"/>
              <a:gd name="connsiteX29" fmla="*/ 64293 w 1132585"/>
              <a:gd name="connsiteY29" fmla="*/ 1841500 h 3416300"/>
              <a:gd name="connsiteX30" fmla="*/ 51593 w 1132585"/>
              <a:gd name="connsiteY30" fmla="*/ 1778000 h 3416300"/>
              <a:gd name="connsiteX31" fmla="*/ 13493 w 1132585"/>
              <a:gd name="connsiteY31" fmla="*/ 1739900 h 3416300"/>
              <a:gd name="connsiteX32" fmla="*/ 793 w 1132585"/>
              <a:gd name="connsiteY32" fmla="*/ 1689100 h 3416300"/>
              <a:gd name="connsiteX33" fmla="*/ 38893 w 1132585"/>
              <a:gd name="connsiteY33" fmla="*/ 1409700 h 3416300"/>
              <a:gd name="connsiteX34" fmla="*/ 51593 w 1132585"/>
              <a:gd name="connsiteY34" fmla="*/ 1371600 h 3416300"/>
              <a:gd name="connsiteX35" fmla="*/ 76993 w 1132585"/>
              <a:gd name="connsiteY35" fmla="*/ 1016000 h 3416300"/>
              <a:gd name="connsiteX36" fmla="*/ 89693 w 1132585"/>
              <a:gd name="connsiteY36" fmla="*/ 977900 h 3416300"/>
              <a:gd name="connsiteX37" fmla="*/ 102393 w 1132585"/>
              <a:gd name="connsiteY37" fmla="*/ 927100 h 3416300"/>
              <a:gd name="connsiteX38" fmla="*/ 127793 w 1132585"/>
              <a:gd name="connsiteY38" fmla="*/ 850900 h 3416300"/>
              <a:gd name="connsiteX39" fmla="*/ 140493 w 1132585"/>
              <a:gd name="connsiteY39" fmla="*/ 812800 h 3416300"/>
              <a:gd name="connsiteX40" fmla="*/ 178593 w 1132585"/>
              <a:gd name="connsiteY40" fmla="*/ 685800 h 3416300"/>
              <a:gd name="connsiteX41" fmla="*/ 229393 w 1132585"/>
              <a:gd name="connsiteY41" fmla="*/ 609600 h 3416300"/>
              <a:gd name="connsiteX42" fmla="*/ 254793 w 1132585"/>
              <a:gd name="connsiteY42" fmla="*/ 533400 h 3416300"/>
              <a:gd name="connsiteX43" fmla="*/ 292893 w 1132585"/>
              <a:gd name="connsiteY43" fmla="*/ 457200 h 3416300"/>
              <a:gd name="connsiteX44" fmla="*/ 381793 w 1132585"/>
              <a:gd name="connsiteY44" fmla="*/ 368300 h 3416300"/>
              <a:gd name="connsiteX45" fmla="*/ 432593 w 1132585"/>
              <a:gd name="connsiteY45" fmla="*/ 292100 h 3416300"/>
              <a:gd name="connsiteX46" fmla="*/ 483393 w 1132585"/>
              <a:gd name="connsiteY46" fmla="*/ 177800 h 3416300"/>
              <a:gd name="connsiteX47" fmla="*/ 559593 w 1132585"/>
              <a:gd name="connsiteY47" fmla="*/ 152400 h 3416300"/>
              <a:gd name="connsiteX48" fmla="*/ 597693 w 1132585"/>
              <a:gd name="connsiteY48" fmla="*/ 139700 h 3416300"/>
              <a:gd name="connsiteX49" fmla="*/ 673893 w 1132585"/>
              <a:gd name="connsiteY49" fmla="*/ 76200 h 3416300"/>
              <a:gd name="connsiteX50" fmla="*/ 750093 w 1132585"/>
              <a:gd name="connsiteY50" fmla="*/ 50800 h 3416300"/>
              <a:gd name="connsiteX51" fmla="*/ 775493 w 1132585"/>
              <a:gd name="connsiteY51" fmla="*/ 12700 h 3416300"/>
              <a:gd name="connsiteX52" fmla="*/ 813593 w 1132585"/>
              <a:gd name="connsiteY52" fmla="*/ 0 h 3416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132585" h="3416300">
                <a:moveTo>
                  <a:pt x="1131093" y="3416300"/>
                </a:moveTo>
                <a:cubicBezTo>
                  <a:pt x="1126860" y="3386667"/>
                  <a:pt x="1132585" y="3353756"/>
                  <a:pt x="1118393" y="3327400"/>
                </a:cubicBezTo>
                <a:cubicBezTo>
                  <a:pt x="1069847" y="3237242"/>
                  <a:pt x="1030236" y="3264643"/>
                  <a:pt x="965993" y="3200400"/>
                </a:cubicBezTo>
                <a:lnTo>
                  <a:pt x="927893" y="3162300"/>
                </a:lnTo>
                <a:cubicBezTo>
                  <a:pt x="903169" y="3088127"/>
                  <a:pt x="934538" y="3156245"/>
                  <a:pt x="877093" y="3098800"/>
                </a:cubicBezTo>
                <a:cubicBezTo>
                  <a:pt x="866300" y="3088007"/>
                  <a:pt x="863419" y="3070471"/>
                  <a:pt x="851693" y="3060700"/>
                </a:cubicBezTo>
                <a:cubicBezTo>
                  <a:pt x="837149" y="3048580"/>
                  <a:pt x="816299" y="3046304"/>
                  <a:pt x="800893" y="3035300"/>
                </a:cubicBezTo>
                <a:cubicBezTo>
                  <a:pt x="717652" y="2975842"/>
                  <a:pt x="806422" y="3011743"/>
                  <a:pt x="724693" y="2984500"/>
                </a:cubicBezTo>
                <a:cubicBezTo>
                  <a:pt x="716226" y="2971800"/>
                  <a:pt x="710086" y="2957193"/>
                  <a:pt x="699293" y="2946400"/>
                </a:cubicBezTo>
                <a:cubicBezTo>
                  <a:pt x="688500" y="2935607"/>
                  <a:pt x="668766" y="2934252"/>
                  <a:pt x="661193" y="2921000"/>
                </a:cubicBezTo>
                <a:cubicBezTo>
                  <a:pt x="650483" y="2902258"/>
                  <a:pt x="656072" y="2877711"/>
                  <a:pt x="648493" y="2857500"/>
                </a:cubicBezTo>
                <a:cubicBezTo>
                  <a:pt x="643134" y="2843208"/>
                  <a:pt x="633234" y="2830808"/>
                  <a:pt x="623093" y="2819400"/>
                </a:cubicBezTo>
                <a:cubicBezTo>
                  <a:pt x="559825" y="2748224"/>
                  <a:pt x="566700" y="2756405"/>
                  <a:pt x="508793" y="2717800"/>
                </a:cubicBezTo>
                <a:cubicBezTo>
                  <a:pt x="500326" y="2705100"/>
                  <a:pt x="488752" y="2693992"/>
                  <a:pt x="483393" y="2679700"/>
                </a:cubicBezTo>
                <a:cubicBezTo>
                  <a:pt x="475814" y="2659489"/>
                  <a:pt x="482667" y="2634161"/>
                  <a:pt x="470693" y="2616200"/>
                </a:cubicBezTo>
                <a:cubicBezTo>
                  <a:pt x="463267" y="2605061"/>
                  <a:pt x="445293" y="2607733"/>
                  <a:pt x="432593" y="2603500"/>
                </a:cubicBezTo>
                <a:cubicBezTo>
                  <a:pt x="424126" y="2590800"/>
                  <a:pt x="416964" y="2577126"/>
                  <a:pt x="407193" y="2565400"/>
                </a:cubicBezTo>
                <a:cubicBezTo>
                  <a:pt x="395695" y="2551602"/>
                  <a:pt x="378004" y="2542894"/>
                  <a:pt x="369093" y="2527300"/>
                </a:cubicBezTo>
                <a:cubicBezTo>
                  <a:pt x="360433" y="2512145"/>
                  <a:pt x="363269" y="2492543"/>
                  <a:pt x="356393" y="2476500"/>
                </a:cubicBezTo>
                <a:cubicBezTo>
                  <a:pt x="350380" y="2462471"/>
                  <a:pt x="337819" y="2452052"/>
                  <a:pt x="330993" y="2438400"/>
                </a:cubicBezTo>
                <a:cubicBezTo>
                  <a:pt x="325006" y="2426426"/>
                  <a:pt x="328746" y="2408663"/>
                  <a:pt x="318293" y="2400300"/>
                </a:cubicBezTo>
                <a:cubicBezTo>
                  <a:pt x="304663" y="2389396"/>
                  <a:pt x="284426" y="2391833"/>
                  <a:pt x="267493" y="2387600"/>
                </a:cubicBezTo>
                <a:cubicBezTo>
                  <a:pt x="263260" y="2349500"/>
                  <a:pt x="261095" y="2311113"/>
                  <a:pt x="254793" y="2273300"/>
                </a:cubicBezTo>
                <a:cubicBezTo>
                  <a:pt x="252592" y="2260095"/>
                  <a:pt x="250312" y="2245767"/>
                  <a:pt x="242093" y="2235200"/>
                </a:cubicBezTo>
                <a:cubicBezTo>
                  <a:pt x="220040" y="2206846"/>
                  <a:pt x="191293" y="2184400"/>
                  <a:pt x="165893" y="2159000"/>
                </a:cubicBezTo>
                <a:cubicBezTo>
                  <a:pt x="153193" y="2146300"/>
                  <a:pt x="137756" y="2135844"/>
                  <a:pt x="127793" y="2120900"/>
                </a:cubicBezTo>
                <a:lnTo>
                  <a:pt x="102393" y="2082800"/>
                </a:lnTo>
                <a:cubicBezTo>
                  <a:pt x="98160" y="2040467"/>
                  <a:pt x="96162" y="1997850"/>
                  <a:pt x="89693" y="1955800"/>
                </a:cubicBezTo>
                <a:cubicBezTo>
                  <a:pt x="87657" y="1942569"/>
                  <a:pt x="79897" y="1930768"/>
                  <a:pt x="76993" y="1917700"/>
                </a:cubicBezTo>
                <a:cubicBezTo>
                  <a:pt x="71407" y="1892563"/>
                  <a:pt x="68899" y="1866835"/>
                  <a:pt x="64293" y="1841500"/>
                </a:cubicBezTo>
                <a:cubicBezTo>
                  <a:pt x="60432" y="1820262"/>
                  <a:pt x="61246" y="1797307"/>
                  <a:pt x="51593" y="1778000"/>
                </a:cubicBezTo>
                <a:cubicBezTo>
                  <a:pt x="43561" y="1761936"/>
                  <a:pt x="26193" y="1752600"/>
                  <a:pt x="13493" y="1739900"/>
                </a:cubicBezTo>
                <a:cubicBezTo>
                  <a:pt x="9260" y="1722967"/>
                  <a:pt x="0" y="1706536"/>
                  <a:pt x="793" y="1689100"/>
                </a:cubicBezTo>
                <a:cubicBezTo>
                  <a:pt x="5202" y="1592098"/>
                  <a:pt x="12816" y="1500971"/>
                  <a:pt x="38893" y="1409700"/>
                </a:cubicBezTo>
                <a:cubicBezTo>
                  <a:pt x="42571" y="1396828"/>
                  <a:pt x="47360" y="1384300"/>
                  <a:pt x="51593" y="1371600"/>
                </a:cubicBezTo>
                <a:cubicBezTo>
                  <a:pt x="53485" y="1343215"/>
                  <a:pt x="71970" y="1056185"/>
                  <a:pt x="76993" y="1016000"/>
                </a:cubicBezTo>
                <a:cubicBezTo>
                  <a:pt x="78653" y="1002716"/>
                  <a:pt x="86015" y="990772"/>
                  <a:pt x="89693" y="977900"/>
                </a:cubicBezTo>
                <a:cubicBezTo>
                  <a:pt x="94488" y="961117"/>
                  <a:pt x="97377" y="943818"/>
                  <a:pt x="102393" y="927100"/>
                </a:cubicBezTo>
                <a:cubicBezTo>
                  <a:pt x="110086" y="901455"/>
                  <a:pt x="119326" y="876300"/>
                  <a:pt x="127793" y="850900"/>
                </a:cubicBezTo>
                <a:cubicBezTo>
                  <a:pt x="132026" y="838200"/>
                  <a:pt x="137246" y="825787"/>
                  <a:pt x="140493" y="812800"/>
                </a:cubicBezTo>
                <a:cubicBezTo>
                  <a:pt x="147592" y="784403"/>
                  <a:pt x="166225" y="704352"/>
                  <a:pt x="178593" y="685800"/>
                </a:cubicBezTo>
                <a:cubicBezTo>
                  <a:pt x="195526" y="660400"/>
                  <a:pt x="219740" y="638560"/>
                  <a:pt x="229393" y="609600"/>
                </a:cubicBezTo>
                <a:lnTo>
                  <a:pt x="254793" y="533400"/>
                </a:lnTo>
                <a:cubicBezTo>
                  <a:pt x="266392" y="498602"/>
                  <a:pt x="266825" y="486164"/>
                  <a:pt x="292893" y="457200"/>
                </a:cubicBezTo>
                <a:cubicBezTo>
                  <a:pt x="320928" y="426050"/>
                  <a:pt x="381793" y="368300"/>
                  <a:pt x="381793" y="368300"/>
                </a:cubicBezTo>
                <a:cubicBezTo>
                  <a:pt x="423808" y="242254"/>
                  <a:pt x="353316" y="434798"/>
                  <a:pt x="432593" y="292100"/>
                </a:cubicBezTo>
                <a:cubicBezTo>
                  <a:pt x="441111" y="276768"/>
                  <a:pt x="455517" y="195222"/>
                  <a:pt x="483393" y="177800"/>
                </a:cubicBezTo>
                <a:cubicBezTo>
                  <a:pt x="506097" y="163610"/>
                  <a:pt x="534193" y="160867"/>
                  <a:pt x="559593" y="152400"/>
                </a:cubicBezTo>
                <a:lnTo>
                  <a:pt x="597693" y="139700"/>
                </a:lnTo>
                <a:cubicBezTo>
                  <a:pt x="621619" y="115774"/>
                  <a:pt x="642067" y="90345"/>
                  <a:pt x="673893" y="76200"/>
                </a:cubicBezTo>
                <a:cubicBezTo>
                  <a:pt x="698359" y="65326"/>
                  <a:pt x="750093" y="50800"/>
                  <a:pt x="750093" y="50800"/>
                </a:cubicBezTo>
                <a:cubicBezTo>
                  <a:pt x="758560" y="38100"/>
                  <a:pt x="763574" y="22235"/>
                  <a:pt x="775493" y="12700"/>
                </a:cubicBezTo>
                <a:cubicBezTo>
                  <a:pt x="785946" y="4337"/>
                  <a:pt x="813593" y="0"/>
                  <a:pt x="813593" y="0"/>
                </a:cubicBezTo>
              </a:path>
            </a:pathLst>
          </a:cu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0" name="Connecteur droit avec flèche 19"/>
          <p:cNvCxnSpPr/>
          <p:nvPr/>
        </p:nvCxnSpPr>
        <p:spPr>
          <a:xfrm>
            <a:off x="6172200" y="88900"/>
            <a:ext cx="381000" cy="368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ZoneTexte 20"/>
          <p:cNvSpPr txBox="1"/>
          <p:nvPr/>
        </p:nvSpPr>
        <p:spPr>
          <a:xfrm>
            <a:off x="6172200" y="4572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>
                <a:latin typeface="Wingdings"/>
                <a:ea typeface="Wingdings"/>
                <a:cs typeface="Wingdings"/>
              </a:rPr>
              <a:t></a:t>
            </a:r>
            <a:endParaRPr lang="fr-FR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4D53CA89-2263-624E-B743-DF59AE16CD74}"/>
              </a:ext>
            </a:extLst>
          </p:cNvPr>
          <p:cNvSpPr txBox="1"/>
          <p:nvPr/>
        </p:nvSpPr>
        <p:spPr>
          <a:xfrm>
            <a:off x="0" y="1219200"/>
            <a:ext cx="2514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400" dirty="0"/>
          </a:p>
          <a:p>
            <a:pPr marL="342900" indent="-342900">
              <a:buAutoNum type="arabicParenBoth"/>
            </a:pPr>
            <a:r>
              <a:rPr lang="fr-FR" sz="2400" dirty="0"/>
              <a:t>Prenez</a:t>
            </a:r>
          </a:p>
          <a:p>
            <a:pPr marL="342900" indent="-342900">
              <a:buAutoNum type="arabicParenBoth"/>
            </a:pPr>
            <a:r>
              <a:rPr lang="fr-FR" sz="2400" dirty="0"/>
              <a:t>Changez</a:t>
            </a:r>
          </a:p>
          <a:p>
            <a:pPr marL="342900" indent="-342900">
              <a:buAutoNum type="arabicParenBoth"/>
            </a:pPr>
            <a:r>
              <a:rPr lang="fr-FR" sz="2400" dirty="0"/>
              <a:t>Montez</a:t>
            </a:r>
          </a:p>
          <a:p>
            <a:pPr marL="342900" indent="-342900">
              <a:buAutoNum type="arabicParenBoth"/>
            </a:pPr>
            <a:r>
              <a:rPr lang="fr-FR" sz="2400" dirty="0"/>
              <a:t>traversez</a:t>
            </a:r>
          </a:p>
          <a:p>
            <a:pPr marL="342900" indent="-342900">
              <a:buAutoNum type="arabicParenBoth"/>
            </a:pPr>
            <a:r>
              <a:rPr lang="fr-FR" sz="2400" dirty="0"/>
              <a:t>Descendez</a:t>
            </a:r>
          </a:p>
          <a:p>
            <a:pPr marL="342900" indent="-342900">
              <a:buAutoNum type="arabicParenBoth"/>
            </a:pPr>
            <a:r>
              <a:rPr lang="fr-FR" sz="2400" dirty="0"/>
              <a:t>Dirigez-vous</a:t>
            </a:r>
          </a:p>
          <a:p>
            <a:pPr marL="342900" indent="-342900">
              <a:buAutoNum type="arabicParenBoth"/>
            </a:pPr>
            <a:r>
              <a:rPr lang="fr-FR" sz="2400" dirty="0"/>
              <a:t>Passez</a:t>
            </a:r>
          </a:p>
          <a:p>
            <a:pPr marL="342900" indent="-342900">
              <a:buAutoNum type="arabicParenBoth"/>
            </a:pPr>
            <a:r>
              <a:rPr lang="fr-FR" sz="2400" dirty="0"/>
              <a:t>regardez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8" grpId="0" animBg="1"/>
      <p:bldP spid="21" grpId="0"/>
      <p:bldP spid="1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l’impératif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594758" y="1341438"/>
            <a:ext cx="29718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Both"/>
            </a:pPr>
            <a:r>
              <a:rPr lang="fr-FR" sz="2400" dirty="0"/>
              <a:t>fais</a:t>
            </a:r>
          </a:p>
          <a:p>
            <a:pPr marL="342900" indent="-342900">
              <a:buAutoNum type="arabicParenBoth"/>
            </a:pPr>
            <a:r>
              <a:rPr lang="fr-FR" sz="2400" dirty="0"/>
              <a:t>Ne sois pas</a:t>
            </a:r>
          </a:p>
          <a:p>
            <a:pPr marL="342900" indent="-342900">
              <a:buAutoNum type="arabicParenBoth"/>
            </a:pPr>
            <a:r>
              <a:rPr lang="fr-FR" sz="2400" dirty="0"/>
              <a:t>écoute-moi</a:t>
            </a:r>
          </a:p>
          <a:p>
            <a:pPr marL="342900" indent="-342900">
              <a:buAutoNum type="arabicParenBoth"/>
            </a:pPr>
            <a:r>
              <a:rPr lang="fr-FR" sz="2400" dirty="0"/>
              <a:t>prends</a:t>
            </a:r>
          </a:p>
          <a:p>
            <a:pPr marL="342900" indent="-342900">
              <a:buAutoNum type="arabicParenBoth"/>
            </a:pPr>
            <a:r>
              <a:rPr lang="fr-FR" sz="2400" dirty="0"/>
              <a:t>ouvre-le</a:t>
            </a:r>
          </a:p>
          <a:p>
            <a:pPr marL="342900" indent="-342900">
              <a:buAutoNum type="arabicParenBoth"/>
            </a:pPr>
            <a:r>
              <a:rPr lang="fr-FR" sz="2400" dirty="0"/>
              <a:t>lis</a:t>
            </a:r>
          </a:p>
          <a:p>
            <a:pPr marL="342900" indent="-342900">
              <a:buAutoNum type="arabicParenBoth"/>
            </a:pPr>
            <a:r>
              <a:rPr lang="fr-FR" sz="2400" dirty="0"/>
              <a:t>étudie</a:t>
            </a:r>
          </a:p>
          <a:p>
            <a:pPr marL="342900" indent="-342900">
              <a:buAutoNum type="arabicParenBoth"/>
            </a:pPr>
            <a:r>
              <a:rPr lang="fr-FR" sz="2400" dirty="0"/>
              <a:t>copie-les</a:t>
            </a:r>
          </a:p>
          <a:p>
            <a:pPr marL="342900" indent="-342900">
              <a:buAutoNum type="arabicParenBoth"/>
            </a:pPr>
            <a:r>
              <a:rPr lang="fr-FR" sz="2400" dirty="0"/>
              <a:t>Ne parle pas</a:t>
            </a:r>
          </a:p>
          <a:p>
            <a:pPr marL="342900" indent="-342900">
              <a:buAutoNum type="arabicParenBoth"/>
            </a:pPr>
            <a:r>
              <a:rPr lang="fr-FR" sz="2400" dirty="0"/>
              <a:t>Ne le regarde pas</a:t>
            </a:r>
          </a:p>
          <a:p>
            <a:pPr marL="342900" indent="-342900">
              <a:buAutoNum type="arabicParenBoth"/>
            </a:pPr>
            <a:r>
              <a:rPr lang="fr-FR" sz="2400" dirty="0"/>
              <a:t>essaie/essaye</a:t>
            </a:r>
          </a:p>
          <a:p>
            <a:pPr marL="342900" indent="-342900">
              <a:buAutoNum type="arabicParenBoth"/>
            </a:pPr>
            <a:r>
              <a:rPr lang="fr-FR" sz="2400" dirty="0"/>
              <a:t>faites</a:t>
            </a:r>
          </a:p>
          <a:p>
            <a:pPr marL="342900" indent="-342900">
              <a:buAutoNum type="arabicParenBoth"/>
            </a:pPr>
            <a:endParaRPr lang="fr-FR" sz="2400" dirty="0"/>
          </a:p>
        </p:txBody>
      </p:sp>
      <p:sp>
        <p:nvSpPr>
          <p:cNvPr id="5" name="ZoneTexte 4"/>
          <p:cNvSpPr txBox="1"/>
          <p:nvPr/>
        </p:nvSpPr>
        <p:spPr>
          <a:xfrm>
            <a:off x="5580112" y="2274838"/>
            <a:ext cx="2971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400" dirty="0"/>
          </a:p>
          <a:p>
            <a:pPr marL="457200" indent="-457200">
              <a:buFont typeface="Wingdings" pitchFamily="2" charset="2"/>
              <a:buAutoNum type="arabicParenBoth" startAt="13"/>
            </a:pPr>
            <a:r>
              <a:rPr lang="fr-FR" sz="2400" dirty="0"/>
              <a:t>prenons</a:t>
            </a:r>
          </a:p>
          <a:p>
            <a:pPr marL="457200" indent="-457200">
              <a:buFont typeface="Wingdings" pitchFamily="2" charset="2"/>
              <a:buAutoNum type="arabicParenBoth" startAt="13"/>
            </a:pPr>
            <a:r>
              <a:rPr lang="fr-FR" sz="2400" dirty="0"/>
              <a:t>donnons</a:t>
            </a:r>
          </a:p>
          <a:p>
            <a:pPr marL="457200" indent="-457200">
              <a:buFont typeface="Wingdings" pitchFamily="2" charset="2"/>
              <a:buAutoNum type="arabicParenBoth" startAt="13"/>
            </a:pPr>
            <a:r>
              <a:rPr lang="fr-FR" sz="2400" dirty="0"/>
              <a:t>rejoignez</a:t>
            </a:r>
          </a:p>
          <a:p>
            <a:pPr marL="457200" indent="-457200">
              <a:buFont typeface="Wingdings" pitchFamily="2" charset="2"/>
              <a:buAutoNum type="arabicParenBoth" startAt="13"/>
            </a:pPr>
            <a:r>
              <a:rPr lang="fr-FR" sz="2400" dirty="0"/>
              <a:t>N’oubliez pas</a:t>
            </a:r>
          </a:p>
          <a:p>
            <a:pPr marL="457200" indent="-457200">
              <a:buFont typeface="Wingdings" pitchFamily="2" charset="2"/>
              <a:buAutoNum type="arabicParenBoth" startAt="13"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576193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1338</TotalTime>
  <Words>181</Words>
  <Application>Microsoft Macintosh PowerPoint</Application>
  <PresentationFormat>Affichage à l'écran (4:3)</PresentationFormat>
  <Paragraphs>68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Wingdings</vt:lpstr>
      <vt:lpstr>Thème Office</vt:lpstr>
      <vt:lpstr>Impératif</vt:lpstr>
      <vt:lpstr>Présentation PowerPoint</vt:lpstr>
      <vt:lpstr>Présentation PowerPoint</vt:lpstr>
      <vt:lpstr>Présentation PowerPoint</vt:lpstr>
      <vt:lpstr>l’impératif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Bruno le Mière</dc:creator>
  <cp:lastModifiedBy>Laurent BOTTIER</cp:lastModifiedBy>
  <cp:revision>30</cp:revision>
  <dcterms:created xsi:type="dcterms:W3CDTF">2020-04-09T12:41:07Z</dcterms:created>
  <dcterms:modified xsi:type="dcterms:W3CDTF">2021-04-16T07:01:30Z</dcterms:modified>
</cp:coreProperties>
</file>