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62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0" autoAdjust="0"/>
    <p:restoredTop sz="94660"/>
  </p:normalViewPr>
  <p:slideViewPr>
    <p:cSldViewPr snapToObjects="1">
      <p:cViewPr varScale="1">
        <p:scale>
          <a:sx n="124" d="100"/>
          <a:sy n="124" d="100"/>
        </p:scale>
        <p:origin x="196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conditionnel présent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/>
          </p:cNvSpPr>
          <p:nvPr/>
        </p:nvSpPr>
        <p:spPr bwMode="auto">
          <a:xfrm>
            <a:off x="1828800" y="228600"/>
            <a:ext cx="55626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4000" b="1" kern="10" spc="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6662" dir="2115817" algn="ctr" rotWithShape="0">
                    <a:srgbClr val="C0C0C0">
                      <a:alpha val="74998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Conjugaison du conditionnel présent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81000" y="752475"/>
            <a:ext cx="8382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la conjugaison du conditionnel présent pour le radical (base) verbal est EXACTEMENT la même que pour le futur simple (verbes irrégulier aussi.)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62000" y="2561034"/>
            <a:ext cx="21336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prendre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finir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aimer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aller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partir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mettre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6200" y="1952803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on part de l’infinitif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819400" y="2637234"/>
            <a:ext cx="29718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 err="1">
                <a:solidFill>
                  <a:srgbClr val="FF0000"/>
                </a:solidFill>
                <a:latin typeface="Arial Rounded MT Bold" panose="020F0704030504030204" pitchFamily="34" charset="77"/>
              </a:rPr>
              <a:t>prendr</a:t>
            </a:r>
            <a:endParaRPr lang="fr-FR" sz="24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Arial Rounded MT Bold" panose="020F0704030504030204" pitchFamily="34" charset="77"/>
              </a:rPr>
              <a:t>finir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Arial Rounded MT Bold" panose="020F0704030504030204" pitchFamily="34" charset="77"/>
              </a:rPr>
              <a:t>aimer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 err="1">
                <a:solidFill>
                  <a:srgbClr val="FF0000"/>
                </a:solidFill>
                <a:latin typeface="Arial Rounded MT Bold" panose="020F0704030504030204" pitchFamily="34" charset="77"/>
              </a:rPr>
              <a:t>ir</a:t>
            </a:r>
            <a:endParaRPr lang="fr-FR" sz="24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Arial Rounded MT Bold" panose="020F0704030504030204" pitchFamily="34" charset="77"/>
              </a:rPr>
              <a:t>partir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 err="1">
                <a:solidFill>
                  <a:srgbClr val="FF0000"/>
                </a:solidFill>
                <a:latin typeface="Arial Rounded MT Bold" panose="020F0704030504030204" pitchFamily="34" charset="77"/>
              </a:rPr>
              <a:t>mettr</a:t>
            </a:r>
            <a:endParaRPr lang="fr-FR" sz="24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43600" y="2713434"/>
            <a:ext cx="24384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je </a:t>
            </a:r>
            <a:r>
              <a:rPr lang="fr-FR" sz="2400" dirty="0">
                <a:latin typeface="Arial Rounded MT Bold" panose="020F0704030504030204" pitchFamily="34" charset="77"/>
              </a:rPr>
              <a:t>prendr</a:t>
            </a:r>
            <a:r>
              <a:rPr lang="fr-FR" sz="2400" dirty="0">
                <a:solidFill>
                  <a:srgbClr val="008000"/>
                </a:solidFill>
              </a:rPr>
              <a:t>ais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tu </a:t>
            </a:r>
            <a:r>
              <a:rPr lang="fr-FR" sz="2400" dirty="0">
                <a:latin typeface="Arial Rounded MT Bold" panose="020F0704030504030204" pitchFamily="34" charset="77"/>
              </a:rPr>
              <a:t>finir</a:t>
            </a:r>
            <a:r>
              <a:rPr lang="fr-FR" sz="2400" dirty="0">
                <a:solidFill>
                  <a:srgbClr val="008000"/>
                </a:solidFill>
              </a:rPr>
              <a:t>ais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il </a:t>
            </a:r>
            <a:r>
              <a:rPr lang="fr-FR" sz="2400" dirty="0">
                <a:latin typeface="Arial Rounded MT Bold" panose="020F0704030504030204" pitchFamily="34" charset="77"/>
              </a:rPr>
              <a:t>aimer</a:t>
            </a:r>
            <a:r>
              <a:rPr lang="fr-FR" sz="2400" dirty="0">
                <a:solidFill>
                  <a:srgbClr val="008000"/>
                </a:solidFill>
              </a:rPr>
              <a:t>ait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nous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>
                <a:latin typeface="Arial Rounded MT Bold" panose="020F0704030504030204" pitchFamily="34" charset="77"/>
              </a:rPr>
              <a:t>ir</a:t>
            </a:r>
            <a:r>
              <a:rPr lang="fr-FR" sz="2400" dirty="0">
                <a:solidFill>
                  <a:srgbClr val="008000"/>
                </a:solidFill>
              </a:rPr>
              <a:t>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vous </a:t>
            </a:r>
            <a:r>
              <a:rPr lang="fr-FR" sz="2400" dirty="0">
                <a:latin typeface="Arial Rounded MT Bold" panose="020F0704030504030204" pitchFamily="34" charset="77"/>
              </a:rPr>
              <a:t>partir</a:t>
            </a:r>
            <a:r>
              <a:rPr lang="fr-FR" sz="2400" dirty="0">
                <a:solidFill>
                  <a:srgbClr val="008000"/>
                </a:solidFill>
              </a:rPr>
              <a:t>iez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elles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>
                <a:latin typeface="Arial Rounded MT Bold" panose="020F0704030504030204" pitchFamily="34" charset="77"/>
              </a:rPr>
              <a:t>mettr</a:t>
            </a:r>
            <a:r>
              <a:rPr lang="fr-FR" sz="2400" dirty="0">
                <a:solidFill>
                  <a:srgbClr val="008000"/>
                </a:solidFill>
              </a:rPr>
              <a:t>aient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590800" y="228153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on obtient les bases: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791200" y="1676400"/>
            <a:ext cx="3352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et on ajoute les terminaisons de </a:t>
            </a:r>
            <a:r>
              <a:rPr lang="fr-FR" sz="2400" dirty="0">
                <a:solidFill>
                  <a:srgbClr val="008000"/>
                </a:solidFill>
              </a:rPr>
              <a:t>l’imparfait</a:t>
            </a:r>
            <a:r>
              <a:rPr lang="fr-FR" sz="2400" dirty="0"/>
              <a:t>.</a:t>
            </a:r>
          </a:p>
        </p:txBody>
      </p:sp>
      <p:sp>
        <p:nvSpPr>
          <p:cNvPr id="10" name="Chevron 9"/>
          <p:cNvSpPr/>
          <p:nvPr/>
        </p:nvSpPr>
        <p:spPr>
          <a:xfrm>
            <a:off x="1828800" y="3505200"/>
            <a:ext cx="990600" cy="1676400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4572000" y="3657600"/>
            <a:ext cx="990600" cy="1676400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403648" y="1862584"/>
            <a:ext cx="4648200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ATTENTION A NE PAS CONFONDRE AVEC LE FUTUR SIMPLE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je </a:t>
            </a:r>
            <a:r>
              <a:rPr lang="fr-FR" sz="2400" dirty="0">
                <a:latin typeface="Arial Rounded MT Bold" panose="020F0704030504030204" pitchFamily="34" charset="77"/>
              </a:rPr>
              <a:t>prendr</a:t>
            </a:r>
            <a:r>
              <a:rPr lang="fr-FR" sz="2400" dirty="0">
                <a:solidFill>
                  <a:srgbClr val="008000"/>
                </a:solidFill>
              </a:rPr>
              <a:t>ai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tu </a:t>
            </a:r>
            <a:r>
              <a:rPr lang="fr-FR" sz="2400" dirty="0">
                <a:latin typeface="Arial Rounded MT Bold" panose="020F0704030504030204" pitchFamily="34" charset="77"/>
              </a:rPr>
              <a:t>finir</a:t>
            </a:r>
            <a:r>
              <a:rPr lang="fr-FR" sz="2400" dirty="0">
                <a:solidFill>
                  <a:srgbClr val="008000"/>
                </a:solidFill>
              </a:rPr>
              <a:t>as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il </a:t>
            </a:r>
            <a:r>
              <a:rPr lang="fr-FR" sz="2400" dirty="0">
                <a:latin typeface="Arial Rounded MT Bold" panose="020F0704030504030204" pitchFamily="34" charset="77"/>
              </a:rPr>
              <a:t>aimer</a:t>
            </a:r>
            <a:r>
              <a:rPr lang="fr-FR" sz="2400" dirty="0">
                <a:solidFill>
                  <a:srgbClr val="008000"/>
                </a:solidFill>
              </a:rPr>
              <a:t>a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nous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>
                <a:latin typeface="Arial Rounded MT Bold" panose="020F0704030504030204" pitchFamily="34" charset="77"/>
              </a:rPr>
              <a:t>ir</a:t>
            </a:r>
            <a:r>
              <a:rPr lang="fr-FR" sz="2400" dirty="0">
                <a:solidFill>
                  <a:srgbClr val="008000"/>
                </a:solidFill>
              </a:rPr>
              <a:t>ons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vous </a:t>
            </a:r>
            <a:r>
              <a:rPr lang="fr-FR" sz="2400" dirty="0">
                <a:latin typeface="Arial Rounded MT Bold" panose="020F0704030504030204" pitchFamily="34" charset="77"/>
              </a:rPr>
              <a:t>partir</a:t>
            </a:r>
            <a:r>
              <a:rPr lang="fr-FR" sz="2400" dirty="0">
                <a:solidFill>
                  <a:srgbClr val="008000"/>
                </a:solidFill>
              </a:rPr>
              <a:t>ez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/>
              <a:t>elles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>
                <a:latin typeface="Arial Rounded MT Bold" panose="020F0704030504030204" pitchFamily="34" charset="77"/>
              </a:rPr>
              <a:t>mettr</a:t>
            </a:r>
            <a:r>
              <a:rPr lang="fr-FR" sz="2400" dirty="0">
                <a:solidFill>
                  <a:srgbClr val="008000"/>
                </a:solidFill>
              </a:rPr>
              <a:t>ont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43600" y="2801956"/>
            <a:ext cx="2590800" cy="29144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76200" y="5874603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 Rounded MT Bold"/>
                <a:cs typeface="Arial Rounded MT Bold"/>
              </a:rPr>
              <a:t>Quelques verbes à conjuguer en direct ! </a:t>
            </a:r>
            <a:r>
              <a:rPr lang="fr-FR" sz="2400" dirty="0"/>
              <a:t>attendre, partir, jouer, </a:t>
            </a:r>
            <a:r>
              <a:rPr lang="fr-FR" sz="2400" i="1" dirty="0"/>
              <a:t>vouloir, </a:t>
            </a:r>
            <a:r>
              <a:rPr lang="fr-FR" sz="2400" dirty="0"/>
              <a:t>connaître, entrer, débattre, montrer, disparaître et rencontrer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1"/>
      <p:bldP spid="9" grpId="0"/>
      <p:bldP spid="10" grpId="0" animBg="1"/>
      <p:bldP spid="11" grpId="0" animBg="1"/>
      <p:bldP spid="12" grpId="0" animBg="1"/>
      <p:bldP spid="12" grpId="1" animBg="1"/>
      <p:bldP spid="13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685800"/>
            <a:ext cx="9144000" cy="594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b="1" dirty="0"/>
              <a:t>Pouvoir </a:t>
            </a:r>
            <a:r>
              <a:rPr lang="fr-FR" sz="1600" dirty="0" err="1"/>
              <a:t>-___________vous</a:t>
            </a:r>
            <a:r>
              <a:rPr lang="fr-FR" sz="1600" dirty="0"/>
              <a:t> avoir la gentillesse de ne pas garer votre voiture devant mon garage ?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b="1" dirty="0"/>
              <a:t>Avoir ______________</a:t>
            </a:r>
            <a:r>
              <a:rPr lang="fr-FR" sz="1600" dirty="0"/>
              <a:t>-vous l’amabilité de répéter ce que vous m’avez dit ?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J’</a:t>
            </a:r>
            <a:r>
              <a:rPr lang="fr-FR" sz="1600" b="1" dirty="0"/>
              <a:t>aimer ___________________</a:t>
            </a:r>
            <a:r>
              <a:rPr lang="fr-FR" sz="1600" dirty="0"/>
              <a:t> tellement être médecin !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Je </a:t>
            </a:r>
            <a:r>
              <a:rPr lang="fr-FR" sz="1600" b="1" dirty="0"/>
              <a:t>vouloir ______________</a:t>
            </a:r>
            <a:r>
              <a:rPr lang="fr-FR" sz="1600" dirty="0"/>
              <a:t> 1 kilo de carottes et 3 litres de lait, s’il vous plaît.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Si j’étais riche, je m’</a:t>
            </a:r>
            <a:r>
              <a:rPr lang="fr-FR" sz="1600" b="1" dirty="0"/>
              <a:t>arrêter</a:t>
            </a:r>
            <a:r>
              <a:rPr lang="fr-FR" sz="1600" dirty="0"/>
              <a:t> __________de travailler et je </a:t>
            </a:r>
            <a:r>
              <a:rPr lang="fr-FR" sz="1600" b="1" dirty="0"/>
              <a:t>partir ___________</a:t>
            </a:r>
            <a:r>
              <a:rPr lang="fr-FR" sz="1600" dirty="0"/>
              <a:t> en voyage.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Sans vos lunettes, vous </a:t>
            </a:r>
            <a:r>
              <a:rPr lang="fr-FR" sz="1600" b="1" dirty="0"/>
              <a:t>paraître</a:t>
            </a:r>
            <a:r>
              <a:rPr lang="fr-FR" sz="1600" dirty="0"/>
              <a:t> ___________________ plus jeune. 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Après le dîner, on </a:t>
            </a:r>
            <a:r>
              <a:rPr lang="fr-FR" sz="1600" b="1" dirty="0"/>
              <a:t>pouvoir ________</a:t>
            </a:r>
            <a:r>
              <a:rPr lang="fr-FR" sz="1600" dirty="0"/>
              <a:t> aller au cinéma, qu’est-ce que tu en penses ? »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Si les poissons pouvaient parler, ils vous </a:t>
            </a:r>
            <a:r>
              <a:rPr lang="fr-FR" sz="1600" b="1" dirty="0"/>
              <a:t>conseiller ______________</a:t>
            </a:r>
            <a:r>
              <a:rPr lang="fr-FR" sz="1600" dirty="0"/>
              <a:t> HYKRO ! (publicité)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Avec une meilleure prononciation, elle </a:t>
            </a:r>
            <a:r>
              <a:rPr lang="fr-FR" sz="1600" b="1" dirty="0"/>
              <a:t>pouvoir ____________</a:t>
            </a:r>
            <a:r>
              <a:rPr lang="fr-FR" sz="1600" dirty="0"/>
              <a:t> devenir secrétaire bilingue.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Votre santé ne s’améliore pas : vous </a:t>
            </a:r>
            <a:r>
              <a:rPr lang="fr-FR" sz="1600" b="1" dirty="0"/>
              <a:t>devoir _____________</a:t>
            </a:r>
            <a:r>
              <a:rPr lang="fr-FR" sz="1600" dirty="0"/>
              <a:t> essayer un autre médicament.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Demain, si tu voulais, nous </a:t>
            </a:r>
            <a:r>
              <a:rPr lang="fr-FR" sz="1600" b="1" dirty="0"/>
              <a:t>aller _________________</a:t>
            </a:r>
            <a:r>
              <a:rPr lang="fr-FR" sz="1600" dirty="0"/>
              <a:t> à Bordeaux.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Ce </a:t>
            </a:r>
            <a:r>
              <a:rPr lang="fr-FR" sz="1600" b="1" dirty="0"/>
              <a:t>être ______________</a:t>
            </a:r>
            <a:r>
              <a:rPr lang="fr-FR" sz="1600" dirty="0"/>
              <a:t> bien si tu téléphonais à tes parents, non ?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b="1" dirty="0"/>
              <a:t>être ________________</a:t>
            </a:r>
            <a:r>
              <a:rPr lang="fr-FR" sz="1600" dirty="0"/>
              <a:t>-vous assez aimable pour m’apporter le courrier ?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Les chats </a:t>
            </a:r>
            <a:r>
              <a:rPr lang="fr-FR" sz="1600" b="1" dirty="0"/>
              <a:t>acheter ________________</a:t>
            </a:r>
            <a:r>
              <a:rPr lang="fr-FR" sz="1600" dirty="0" err="1"/>
              <a:t>Whiskas</a:t>
            </a:r>
            <a:r>
              <a:rPr lang="fr-FR" sz="1600" dirty="0"/>
              <a:t>… </a:t>
            </a:r>
            <a:r>
              <a:rPr lang="fr-FR" sz="1200" dirty="0"/>
              <a:t>(publicité pour un produit alimentaire pour chats)</a:t>
            </a:r>
          </a:p>
          <a:p>
            <a:pPr marL="457200" lvl="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fr-FR" sz="1600" dirty="0"/>
              <a:t>Dimanche, nous </a:t>
            </a:r>
            <a:r>
              <a:rPr lang="fr-FR" sz="1600" b="1" dirty="0"/>
              <a:t>pouvoir ___________</a:t>
            </a:r>
            <a:r>
              <a:rPr lang="fr-FR" sz="1600" dirty="0"/>
              <a:t> repeindre la chambre, qu’est-ce que tu en penses 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295400" y="59049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Pourriez</a:t>
            </a:r>
          </a:p>
        </p:txBody>
      </p:sp>
      <p:sp>
        <p:nvSpPr>
          <p:cNvPr id="22531" name="WordArt 3"/>
          <p:cNvSpPr>
            <a:spLocks noChangeArrowheads="1" noChangeShapeType="1"/>
          </p:cNvSpPr>
          <p:nvPr/>
        </p:nvSpPr>
        <p:spPr bwMode="auto">
          <a:xfrm>
            <a:off x="227012" y="665163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D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295400" y="98613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Auriez</a:t>
            </a:r>
          </a:p>
        </p:txBody>
      </p:sp>
      <p:sp>
        <p:nvSpPr>
          <p:cNvPr id="9" name="WordArt 3"/>
          <p:cNvSpPr>
            <a:spLocks noChangeArrowheads="1" noChangeShapeType="1"/>
          </p:cNvSpPr>
          <p:nvPr/>
        </p:nvSpPr>
        <p:spPr bwMode="auto">
          <a:xfrm>
            <a:off x="228600" y="10668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C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447800" y="136713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aimerais</a:t>
            </a:r>
          </a:p>
        </p:txBody>
      </p:sp>
      <p:sp>
        <p:nvSpPr>
          <p:cNvPr id="11" name="WordArt 3"/>
          <p:cNvSpPr>
            <a:spLocks noChangeArrowheads="1" noChangeShapeType="1"/>
          </p:cNvSpPr>
          <p:nvPr/>
        </p:nvSpPr>
        <p:spPr bwMode="auto">
          <a:xfrm>
            <a:off x="228600" y="14478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B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600200" y="174813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voudrais</a:t>
            </a:r>
          </a:p>
        </p:txBody>
      </p:sp>
      <p:sp>
        <p:nvSpPr>
          <p:cNvPr id="13" name="WordArt 3"/>
          <p:cNvSpPr>
            <a:spLocks noChangeArrowheads="1" noChangeShapeType="1"/>
          </p:cNvSpPr>
          <p:nvPr/>
        </p:nvSpPr>
        <p:spPr bwMode="auto">
          <a:xfrm>
            <a:off x="228600" y="18288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C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667000" y="2205335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arrêterais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791200" y="219069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partirais</a:t>
            </a:r>
          </a:p>
        </p:txBody>
      </p:sp>
      <p:sp>
        <p:nvSpPr>
          <p:cNvPr id="16" name="WordArt 3"/>
          <p:cNvSpPr>
            <a:spLocks noChangeArrowheads="1" noChangeShapeType="1"/>
          </p:cNvSpPr>
          <p:nvPr/>
        </p:nvSpPr>
        <p:spPr bwMode="auto">
          <a:xfrm>
            <a:off x="228600" y="22860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A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276600" y="258633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paraîtriez </a:t>
            </a:r>
          </a:p>
        </p:txBody>
      </p:sp>
      <p:sp>
        <p:nvSpPr>
          <p:cNvPr id="18" name="WordArt 3"/>
          <p:cNvSpPr>
            <a:spLocks noChangeArrowheads="1" noChangeShapeType="1"/>
          </p:cNvSpPr>
          <p:nvPr/>
        </p:nvSpPr>
        <p:spPr bwMode="auto">
          <a:xfrm>
            <a:off x="6170612" y="2667000"/>
            <a:ext cx="993776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A et D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590800" y="302889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pourrait</a:t>
            </a:r>
          </a:p>
        </p:txBody>
      </p:sp>
      <p:sp>
        <p:nvSpPr>
          <p:cNvPr id="20" name="WordArt 3"/>
          <p:cNvSpPr>
            <a:spLocks noChangeArrowheads="1" noChangeShapeType="1"/>
          </p:cNvSpPr>
          <p:nvPr/>
        </p:nvSpPr>
        <p:spPr bwMode="auto">
          <a:xfrm>
            <a:off x="304800" y="30480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D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572000" y="3348335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conseilleraient</a:t>
            </a:r>
          </a:p>
        </p:txBody>
      </p:sp>
      <p:sp>
        <p:nvSpPr>
          <p:cNvPr id="22" name="WordArt 3"/>
          <p:cNvSpPr>
            <a:spLocks noChangeArrowheads="1" noChangeShapeType="1"/>
          </p:cNvSpPr>
          <p:nvPr/>
        </p:nvSpPr>
        <p:spPr bwMode="auto">
          <a:xfrm>
            <a:off x="304800" y="34290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A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4495800" y="37338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pourrait</a:t>
            </a:r>
          </a:p>
        </p:txBody>
      </p:sp>
      <p:sp>
        <p:nvSpPr>
          <p:cNvPr id="25" name="WordArt 3"/>
          <p:cNvSpPr>
            <a:spLocks noChangeArrowheads="1" noChangeShapeType="1"/>
          </p:cNvSpPr>
          <p:nvPr/>
        </p:nvSpPr>
        <p:spPr bwMode="auto">
          <a:xfrm>
            <a:off x="7997824" y="3810000"/>
            <a:ext cx="993776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A et D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4191000" y="41148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devriez</a:t>
            </a:r>
          </a:p>
        </p:txBody>
      </p:sp>
      <p:sp>
        <p:nvSpPr>
          <p:cNvPr id="27" name="WordArt 3"/>
          <p:cNvSpPr>
            <a:spLocks noChangeArrowheads="1" noChangeShapeType="1"/>
          </p:cNvSpPr>
          <p:nvPr/>
        </p:nvSpPr>
        <p:spPr bwMode="auto">
          <a:xfrm>
            <a:off x="304800" y="41910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D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429000" y="456753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irions</a:t>
            </a:r>
          </a:p>
        </p:txBody>
      </p:sp>
      <p:sp>
        <p:nvSpPr>
          <p:cNvPr id="29" name="WordArt 3"/>
          <p:cNvSpPr>
            <a:spLocks noChangeArrowheads="1" noChangeShapeType="1"/>
          </p:cNvSpPr>
          <p:nvPr/>
        </p:nvSpPr>
        <p:spPr bwMode="auto">
          <a:xfrm>
            <a:off x="304800" y="45720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D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295400" y="494853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serait</a:t>
            </a:r>
          </a:p>
        </p:txBody>
      </p:sp>
      <p:sp>
        <p:nvSpPr>
          <p:cNvPr id="31" name="WordArt 3"/>
          <p:cNvSpPr>
            <a:spLocks noChangeArrowheads="1" noChangeShapeType="1"/>
          </p:cNvSpPr>
          <p:nvPr/>
        </p:nvSpPr>
        <p:spPr bwMode="auto">
          <a:xfrm>
            <a:off x="304800" y="50292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D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1447800" y="532953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Seriez</a:t>
            </a:r>
          </a:p>
        </p:txBody>
      </p:sp>
      <p:sp>
        <p:nvSpPr>
          <p:cNvPr id="33" name="WordArt 3"/>
          <p:cNvSpPr>
            <a:spLocks noChangeArrowheads="1" noChangeShapeType="1"/>
          </p:cNvSpPr>
          <p:nvPr/>
        </p:nvSpPr>
        <p:spPr bwMode="auto">
          <a:xfrm>
            <a:off x="304800" y="54102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C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2057400" y="5791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achèteraient</a:t>
            </a:r>
          </a:p>
        </p:txBody>
      </p:sp>
      <p:sp>
        <p:nvSpPr>
          <p:cNvPr id="35" name="WordArt 3"/>
          <p:cNvSpPr>
            <a:spLocks noChangeArrowheads="1" noChangeShapeType="1"/>
          </p:cNvSpPr>
          <p:nvPr/>
        </p:nvSpPr>
        <p:spPr bwMode="auto">
          <a:xfrm>
            <a:off x="304800" y="57912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A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2438400" y="60960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pourrions</a:t>
            </a:r>
          </a:p>
        </p:txBody>
      </p:sp>
      <p:sp>
        <p:nvSpPr>
          <p:cNvPr id="37" name="WordArt 3"/>
          <p:cNvSpPr>
            <a:spLocks noChangeArrowheads="1" noChangeShapeType="1"/>
          </p:cNvSpPr>
          <p:nvPr/>
        </p:nvSpPr>
        <p:spPr bwMode="auto">
          <a:xfrm>
            <a:off x="304800" y="6172200"/>
            <a:ext cx="2301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kern="10" spc="0" dirty="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Cambria"/>
                <a:ea typeface="Cambria"/>
                <a:cs typeface="Cambria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531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357</Words>
  <Application>Microsoft Macintosh PowerPoint</Application>
  <PresentationFormat>Affichage à l'écran (4:3)</PresentationFormat>
  <Paragraphs>78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Arial Rounded MT Bold</vt:lpstr>
      <vt:lpstr>Calibri</vt:lpstr>
      <vt:lpstr>Cambria</vt:lpstr>
      <vt:lpstr>Times New Roman</vt:lpstr>
      <vt:lpstr>Thème Office</vt:lpstr>
      <vt:lpstr>conditionnel présent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Bruno le Mière</dc:creator>
  <cp:lastModifiedBy>Laurent BOTTIER</cp:lastModifiedBy>
  <cp:revision>29</cp:revision>
  <dcterms:created xsi:type="dcterms:W3CDTF">2020-04-09T12:41:07Z</dcterms:created>
  <dcterms:modified xsi:type="dcterms:W3CDTF">2021-04-16T07:13:01Z</dcterms:modified>
</cp:coreProperties>
</file>