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1" r:id="rId2"/>
    <p:sldId id="272" r:id="rId3"/>
    <p:sldId id="273" r:id="rId4"/>
    <p:sldId id="262" r:id="rId5"/>
  </p:sldIdLst>
  <p:sldSz cx="9144000" cy="6858000" type="screen4x3"/>
  <p:notesSz cx="6858000" cy="9144000"/>
  <p:defaultTextStyle>
    <a:defPPr>
      <a:defRPr lang="fr-FR"/>
    </a:defPPr>
    <a:lvl1pPr algn="l" rtl="0" fontAlgn="base">
      <a:spcBef>
        <a:spcPct val="0"/>
      </a:spcBef>
      <a:spcAft>
        <a:spcPct val="0"/>
      </a:spcAft>
      <a:defRPr sz="2400" kern="1200">
        <a:solidFill>
          <a:schemeClr val="tx1"/>
        </a:solidFill>
        <a:latin typeface="Times New Roman"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Times New Roman"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Times New Roman"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Times New Roman"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Times New Roman"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Times New Roman"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Times New Roman"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Times New Roman"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Times New Roman"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4" end="18"/>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94"/>
  </p:normalViewPr>
  <p:slideViewPr>
    <p:cSldViewPr showGuides="1">
      <p:cViewPr varScale="1">
        <p:scale>
          <a:sx n="124" d="100"/>
          <a:sy n="124" d="100"/>
        </p:scale>
        <p:origin x="1728"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BF7196C-4CF5-EA47-A0C9-66FA95145D1F}"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51158E1-CDED-254D-ACAB-EFD8154AACAE}"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928133D7-9387-EC4B-8A0C-C70A497AD9B2}"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FA6E0F62-0164-7140-AA58-CADD5E374EE8}"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8FAA3A0D-EBBD-8542-8F9B-D38F743A377C}"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B87E82E6-4602-8042-B6D4-DCA51BAF000C}"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9240AFBD-6203-0B44-B12F-65223CF95D4E}"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8ECA626F-22F1-3544-9C1B-3BD7835AD8BD}"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5AB4A957-DCA7-E845-BD7A-BF3CBD8D063F}"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CC1E8C5B-B45B-C34E-8EE3-982B2FB3A94F}"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CCF6FF31-9169-C643-B73E-0D0A26C5EF1F}"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et modifiez le titre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08" charset="0"/>
                <a:ea typeface="+mn-ea"/>
                <a:cs typeface="+mn-cs"/>
              </a:defRPr>
            </a:lvl1pPr>
          </a:lstStyle>
          <a:p>
            <a:pPr>
              <a:defRPr/>
            </a:pPr>
            <a:endParaRPr lang="fr-F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08" charset="0"/>
                <a:ea typeface="+mn-ea"/>
                <a:cs typeface="+mn-cs"/>
              </a:defRPr>
            </a:lvl1pPr>
          </a:lstStyle>
          <a:p>
            <a:pPr>
              <a:defRPr/>
            </a:pPr>
            <a:endParaRPr lang="fr-F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08" charset="0"/>
                <a:ea typeface="ＭＳ Ｐゴシック" pitchFamily="-108" charset="-128"/>
                <a:cs typeface="ＭＳ Ｐゴシック" pitchFamily="-108" charset="-128"/>
              </a:defRPr>
            </a:lvl1pPr>
          </a:lstStyle>
          <a:p>
            <a:pPr>
              <a:defRPr/>
            </a:pPr>
            <a:fld id="{9A826A21-56CB-314E-B645-DBC51DC6E2B3}"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4"/>
          <p:cNvSpPr txBox="1">
            <a:spLocks noChangeArrowheads="1"/>
          </p:cNvSpPr>
          <p:nvPr/>
        </p:nvSpPr>
        <p:spPr bwMode="auto">
          <a:xfrm>
            <a:off x="0" y="476250"/>
            <a:ext cx="1582738" cy="822325"/>
          </a:xfrm>
          <a:prstGeom prst="rect">
            <a:avLst/>
          </a:prstGeom>
          <a:noFill/>
          <a:ln w="9525">
            <a:noFill/>
            <a:miter lim="800000"/>
            <a:headEnd/>
            <a:tailEnd/>
          </a:ln>
        </p:spPr>
        <p:txBody>
          <a:bodyPr>
            <a:prstTxWarp prst="textNoShape">
              <a:avLst/>
            </a:prstTxWarp>
            <a:spAutoFit/>
          </a:bodyPr>
          <a:lstStyle/>
          <a:p>
            <a:pPr algn="ctr">
              <a:spcBef>
                <a:spcPct val="50000"/>
              </a:spcBef>
            </a:pPr>
            <a:r>
              <a:rPr lang="fr-FR"/>
              <a:t>Après examens…</a:t>
            </a:r>
          </a:p>
        </p:txBody>
      </p:sp>
      <p:pic>
        <p:nvPicPr>
          <p:cNvPr id="27651" name="Picture 5" descr="résultat 1"/>
          <p:cNvPicPr>
            <a:picLocks noChangeAspect="1" noChangeArrowheads="1"/>
          </p:cNvPicPr>
          <p:nvPr/>
        </p:nvPicPr>
        <p:blipFill>
          <a:blip r:embed="rId2"/>
          <a:srcRect/>
          <a:stretch>
            <a:fillRect/>
          </a:stretch>
        </p:blipFill>
        <p:spPr bwMode="auto">
          <a:xfrm>
            <a:off x="1835150" y="100013"/>
            <a:ext cx="7308850" cy="6757987"/>
          </a:xfrm>
          <a:prstGeom prst="rect">
            <a:avLst/>
          </a:prstGeom>
          <a:noFill/>
          <a:ln w="9525">
            <a:noFill/>
            <a:miter lim="800000"/>
            <a:headEnd/>
            <a:tailEnd/>
          </a:ln>
        </p:spPr>
      </p:pic>
      <p:cxnSp>
        <p:nvCxnSpPr>
          <p:cNvPr id="5" name="Connecteur droit avec flèche 4"/>
          <p:cNvCxnSpPr/>
          <p:nvPr/>
        </p:nvCxnSpPr>
        <p:spPr>
          <a:xfrm rot="10800000">
            <a:off x="2362200" y="3200400"/>
            <a:ext cx="1981200" cy="83820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pic>
        <p:nvPicPr>
          <p:cNvPr id="6" name="Image 5" descr="marbrure.tiff"/>
          <p:cNvPicPr>
            <a:picLocks noChangeAspect="1"/>
          </p:cNvPicPr>
          <p:nvPr/>
        </p:nvPicPr>
        <p:blipFill>
          <a:blip r:embed="rId3"/>
          <a:stretch>
            <a:fillRect/>
          </a:stretch>
        </p:blipFill>
        <p:spPr>
          <a:xfrm>
            <a:off x="0" y="1524000"/>
            <a:ext cx="2743200" cy="2041398"/>
          </a:xfrm>
          <a:prstGeom prst="rect">
            <a:avLst/>
          </a:prstGeom>
        </p:spPr>
      </p:pic>
      <p:sp>
        <p:nvSpPr>
          <p:cNvPr id="7" name="ZoneTexte 6"/>
          <p:cNvSpPr txBox="1"/>
          <p:nvPr/>
        </p:nvSpPr>
        <p:spPr>
          <a:xfrm>
            <a:off x="-152400" y="1828800"/>
            <a:ext cx="2514600" cy="4339650"/>
          </a:xfrm>
          <a:prstGeom prst="rect">
            <a:avLst/>
          </a:prstGeom>
          <a:noFill/>
        </p:spPr>
        <p:txBody>
          <a:bodyPr wrap="square" rtlCol="0">
            <a:spAutoFit/>
          </a:bodyPr>
          <a:lstStyle/>
          <a:p>
            <a:pPr algn="ctr"/>
            <a:r>
              <a:rPr lang="fr-FR" sz="2300" dirty="0"/>
              <a:t>marbrure souvent causée par une </a:t>
            </a:r>
            <a:r>
              <a:rPr lang="fr-FR" sz="2300" dirty="0" err="1"/>
              <a:t>hypoperfusion</a:t>
            </a:r>
            <a:r>
              <a:rPr lang="fr-FR" sz="2300" dirty="0"/>
              <a:t> sanguine. Les ischémies aiguës des membres ont deux causes principales : les embolies artérielles et les thromboses artérielles localisées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2" nodeType="clickEffect">
                                  <p:stCondLst>
                                    <p:cond delay="0"/>
                                  </p:stCondLst>
                                  <p:childTnLst>
                                    <p:set>
                                      <p:cBhvr>
                                        <p:cTn id="2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résultat 2"/>
          <p:cNvPicPr>
            <a:picLocks noChangeAspect="1" noChangeArrowheads="1"/>
          </p:cNvPicPr>
          <p:nvPr/>
        </p:nvPicPr>
        <p:blipFill>
          <a:blip r:embed="rId2"/>
          <a:srcRect/>
          <a:stretch>
            <a:fillRect/>
          </a:stretch>
        </p:blipFill>
        <p:spPr bwMode="auto">
          <a:xfrm>
            <a:off x="1038225" y="161925"/>
            <a:ext cx="7065963" cy="653415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résultat 3"/>
          <p:cNvPicPr>
            <a:picLocks noChangeAspect="1" noChangeArrowheads="1"/>
          </p:cNvPicPr>
          <p:nvPr/>
        </p:nvPicPr>
        <p:blipFill>
          <a:blip r:embed="rId2"/>
          <a:srcRect/>
          <a:stretch>
            <a:fillRect/>
          </a:stretch>
        </p:blipFill>
        <p:spPr bwMode="auto">
          <a:xfrm>
            <a:off x="76200" y="225425"/>
            <a:ext cx="7058025" cy="6157913"/>
          </a:xfrm>
          <a:prstGeom prst="rect">
            <a:avLst/>
          </a:prstGeom>
          <a:noFill/>
          <a:ln w="9525">
            <a:noFill/>
            <a:miter lim="800000"/>
            <a:headEnd/>
            <a:tailEnd/>
          </a:ln>
        </p:spPr>
      </p:pic>
      <p:cxnSp>
        <p:nvCxnSpPr>
          <p:cNvPr id="4" name="Connecteur droit avec flèche 3"/>
          <p:cNvCxnSpPr/>
          <p:nvPr/>
        </p:nvCxnSpPr>
        <p:spPr>
          <a:xfrm flipV="1">
            <a:off x="4343400" y="1676400"/>
            <a:ext cx="2667000" cy="83820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 name="ZoneTexte 4"/>
          <p:cNvSpPr txBox="1"/>
          <p:nvPr/>
        </p:nvSpPr>
        <p:spPr>
          <a:xfrm>
            <a:off x="6934200" y="1066800"/>
            <a:ext cx="2209800" cy="4708981"/>
          </a:xfrm>
          <a:prstGeom prst="rect">
            <a:avLst/>
          </a:prstGeom>
          <a:noFill/>
        </p:spPr>
        <p:txBody>
          <a:bodyPr wrap="square" rtlCol="0">
            <a:spAutoFit/>
          </a:bodyPr>
          <a:lstStyle/>
          <a:p>
            <a:r>
              <a:rPr lang="fr-FR" sz="2000" dirty="0"/>
              <a:t>numération et formule sanguine examen hématologique complet, formule sanguine complète (FSC) ou hémato complet est l'analyse quantitative </a:t>
            </a:r>
            <a:r>
              <a:rPr lang="fr-FR" sz="1600" baseline="-25000" dirty="0"/>
              <a:t>(numération) </a:t>
            </a:r>
            <a:r>
              <a:rPr lang="fr-FR" sz="2000" dirty="0"/>
              <a:t>et qualitative </a:t>
            </a:r>
            <a:r>
              <a:rPr lang="fr-FR" sz="2000" baseline="-25000" dirty="0"/>
              <a:t>(formule) </a:t>
            </a:r>
            <a:r>
              <a:rPr lang="fr-FR" sz="2000" dirty="0"/>
              <a:t>des éléments figurés du sang : globules rouges, blancs, plaquette</a:t>
            </a:r>
          </a:p>
        </p:txBody>
      </p:sp>
      <p:cxnSp>
        <p:nvCxnSpPr>
          <p:cNvPr id="8" name="Connecteur droit avec flèche 7"/>
          <p:cNvCxnSpPr/>
          <p:nvPr/>
        </p:nvCxnSpPr>
        <p:spPr>
          <a:xfrm flipV="1">
            <a:off x="5029200" y="1524000"/>
            <a:ext cx="1981200" cy="99060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2" name="ZoneTexte 11"/>
          <p:cNvSpPr txBox="1"/>
          <p:nvPr/>
        </p:nvSpPr>
        <p:spPr>
          <a:xfrm>
            <a:off x="7086600" y="990600"/>
            <a:ext cx="2057400" cy="5324535"/>
          </a:xfrm>
          <a:prstGeom prst="rect">
            <a:avLst/>
          </a:prstGeom>
          <a:solidFill>
            <a:schemeClr val="bg1"/>
          </a:solidFill>
        </p:spPr>
        <p:txBody>
          <a:bodyPr wrap="square" rtlCol="0">
            <a:spAutoFit/>
          </a:bodyPr>
          <a:lstStyle/>
          <a:p>
            <a:r>
              <a:rPr lang="fr-FR" sz="2000" dirty="0"/>
              <a:t>La protéine C réactive (abrégée , de l'anglais </a:t>
            </a:r>
            <a:r>
              <a:rPr lang="fr-FR" sz="2000" dirty="0" err="1"/>
              <a:t>C-reactive</a:t>
            </a:r>
            <a:r>
              <a:rPr lang="fr-FR" sz="2000" dirty="0"/>
              <a:t> </a:t>
            </a:r>
            <a:r>
              <a:rPr lang="fr-FR" sz="2000" dirty="0" err="1"/>
              <a:t>protein</a:t>
            </a:r>
            <a:r>
              <a:rPr lang="fr-FR" sz="2000" dirty="0"/>
              <a:t>) est une protéine de phase aiguë synthétisée principalement par le foie mais aussi par le tissus adipeux. Elle joue un rôle important dans les réactions inflammatoires, et sert de marqueur biologique à celles-ci </a:t>
            </a:r>
          </a:p>
        </p:txBody>
      </p:sp>
      <p:cxnSp>
        <p:nvCxnSpPr>
          <p:cNvPr id="13" name="Connecteur droit avec flèche 12"/>
          <p:cNvCxnSpPr/>
          <p:nvPr/>
        </p:nvCxnSpPr>
        <p:spPr>
          <a:xfrm flipV="1">
            <a:off x="3352800" y="2895600"/>
            <a:ext cx="3581400" cy="30480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5" name="ZoneTexte 14"/>
          <p:cNvSpPr txBox="1"/>
          <p:nvPr/>
        </p:nvSpPr>
        <p:spPr>
          <a:xfrm>
            <a:off x="6934200" y="914400"/>
            <a:ext cx="2057400" cy="5632310"/>
          </a:xfrm>
          <a:prstGeom prst="rect">
            <a:avLst/>
          </a:prstGeom>
          <a:solidFill>
            <a:schemeClr val="bg1"/>
          </a:solidFill>
        </p:spPr>
        <p:txBody>
          <a:bodyPr wrap="square" rtlCol="0">
            <a:spAutoFit/>
          </a:bodyPr>
          <a:lstStyle/>
          <a:p>
            <a:r>
              <a:rPr lang="fr-FR" b="1" dirty="0"/>
              <a:t>GDS</a:t>
            </a:r>
            <a:r>
              <a:rPr lang="fr-FR" dirty="0"/>
              <a:t> L'analyse des gaz du sang est une analyse de laboratoire qui permet d'évaluer la fonction respiratoire et métabolique d'un patient. Elle est très utilisée en pneumo et en réa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15"/>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2" grpId="0" animBg="1"/>
      <p:bldP spid="12" grpId="1" animBg="1"/>
      <p:bldP spid="15" grpId="0" animBg="1"/>
      <p:bldP spid="1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secouriste001"/>
          <p:cNvPicPr>
            <a:picLocks noChangeAspect="1" noChangeArrowheads="1" noCrop="1"/>
          </p:cNvPicPr>
          <p:nvPr/>
        </p:nvPicPr>
        <p:blipFill>
          <a:blip r:embed="rId2"/>
          <a:srcRect/>
          <a:stretch>
            <a:fillRect/>
          </a:stretch>
        </p:blipFill>
        <p:spPr bwMode="auto">
          <a:xfrm>
            <a:off x="4038600" y="2667000"/>
            <a:ext cx="2917825" cy="3005138"/>
          </a:xfrm>
          <a:prstGeom prst="rect">
            <a:avLst/>
          </a:prstGeom>
          <a:noFill/>
          <a:ln w="9525">
            <a:noFill/>
            <a:miter lim="800000"/>
            <a:headEnd/>
            <a:tailEnd/>
          </a:ln>
        </p:spPr>
      </p:pic>
      <p:sp>
        <p:nvSpPr>
          <p:cNvPr id="8195" name="AutoShape 3"/>
          <p:cNvSpPr>
            <a:spLocks noChangeArrowheads="1"/>
          </p:cNvSpPr>
          <p:nvPr/>
        </p:nvSpPr>
        <p:spPr bwMode="auto">
          <a:xfrm>
            <a:off x="762000" y="609600"/>
            <a:ext cx="4267200" cy="2438400"/>
          </a:xfrm>
          <a:prstGeom prst="wedgeEllipseCallout">
            <a:avLst>
              <a:gd name="adj1" fmla="val 46056"/>
              <a:gd name="adj2" fmla="val 73306"/>
            </a:avLst>
          </a:prstGeom>
          <a:solidFill>
            <a:schemeClr val="bg1"/>
          </a:solidFill>
          <a:ln w="9525">
            <a:solidFill>
              <a:schemeClr val="tx1"/>
            </a:solidFill>
            <a:miter lim="800000"/>
            <a:headEnd/>
            <a:tailEnd/>
          </a:ln>
        </p:spPr>
        <p:txBody>
          <a:bodyPr>
            <a:prstTxWarp prst="textNoShape">
              <a:avLst/>
            </a:prstTxWarp>
          </a:bodyPr>
          <a:lstStyle/>
          <a:p>
            <a:pPr algn="ctr"/>
            <a:endParaRPr lang="fr-FR"/>
          </a:p>
          <a:p>
            <a:pPr algn="ctr"/>
            <a:r>
              <a:rPr lang="fr-FR"/>
              <a:t>Là c’est vraiment la …</a:t>
            </a:r>
          </a:p>
        </p:txBody>
      </p:sp>
      <p:sp>
        <p:nvSpPr>
          <p:cNvPr id="8196" name="WordArt 4"/>
          <p:cNvSpPr>
            <a:spLocks noChangeArrowheads="1" noChangeShapeType="1" noTextEdit="1"/>
          </p:cNvSpPr>
          <p:nvPr/>
        </p:nvSpPr>
        <p:spPr bwMode="auto">
          <a:xfrm>
            <a:off x="381000" y="533400"/>
            <a:ext cx="7696200" cy="5943600"/>
          </a:xfrm>
          <a:prstGeom prst="rect">
            <a:avLst/>
          </a:prstGeom>
        </p:spPr>
        <p:txBody>
          <a:bodyPr wrap="none" fromWordArt="1">
            <a:prstTxWarp prst="textWave1">
              <a:avLst>
                <a:gd name="adj1" fmla="val 13005"/>
                <a:gd name="adj2" fmla="val 0"/>
              </a:avLst>
            </a:prstTxWarp>
          </a:bodyPr>
          <a:lstStyle/>
          <a:p>
            <a:pPr algn="ctr"/>
            <a:r>
              <a:rPr lang="fr-FR" sz="9600" kern="10">
                <a:ln w="9525">
                  <a:noFill/>
                  <a:round/>
                  <a:headEnd/>
                  <a:tailEnd/>
                </a:ln>
                <a:gradFill rotWithShape="1">
                  <a:gsLst>
                    <a:gs pos="0">
                      <a:srgbClr val="9999FF"/>
                    </a:gs>
                    <a:gs pos="100000">
                      <a:srgbClr val="009999"/>
                    </a:gs>
                  </a:gsLst>
                  <a:lin ang="5400000" scaled="1"/>
                </a:gradFill>
                <a:effectLst>
                  <a:outerShdw blurRad="63500" dist="53882" dir="2700000" algn="ctr" rotWithShape="0">
                    <a:srgbClr val="C0C0C0">
                      <a:alpha val="74997"/>
                    </a:srgbClr>
                  </a:outerShdw>
                </a:effectLst>
                <a:latin typeface="Times New Roman"/>
                <a:ea typeface="Times New Roman"/>
                <a:cs typeface="Times New Roman"/>
              </a:rPr>
              <a:t>FIN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2"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p:cTn id="7" dur="500" fill="hold"/>
                                        <p:tgtEl>
                                          <p:spTgt spid="8195"/>
                                        </p:tgtEl>
                                        <p:attrNameLst>
                                          <p:attrName>ppt_x</p:attrName>
                                        </p:attrNameLst>
                                      </p:cBhvr>
                                      <p:tavLst>
                                        <p:tav tm="0">
                                          <p:val>
                                            <p:strVal val="#ppt_x+#ppt_w/2"/>
                                          </p:val>
                                        </p:tav>
                                        <p:tav tm="100000">
                                          <p:val>
                                            <p:strVal val="#ppt_x"/>
                                          </p:val>
                                        </p:tav>
                                      </p:tavLst>
                                    </p:anim>
                                    <p:anim calcmode="lin" valueType="num">
                                      <p:cBhvr>
                                        <p:cTn id="8" dur="500" fill="hold"/>
                                        <p:tgtEl>
                                          <p:spTgt spid="8195"/>
                                        </p:tgtEl>
                                        <p:attrNameLst>
                                          <p:attrName>ppt_y</p:attrName>
                                        </p:attrNameLst>
                                      </p:cBhvr>
                                      <p:tavLst>
                                        <p:tav tm="0">
                                          <p:val>
                                            <p:strVal val="#ppt_y"/>
                                          </p:val>
                                        </p:tav>
                                        <p:tav tm="100000">
                                          <p:val>
                                            <p:strVal val="#ppt_y"/>
                                          </p:val>
                                        </p:tav>
                                      </p:tavLst>
                                    </p:anim>
                                    <p:anim calcmode="lin" valueType="num">
                                      <p:cBhvr>
                                        <p:cTn id="9" dur="500" fill="hold"/>
                                        <p:tgtEl>
                                          <p:spTgt spid="8195"/>
                                        </p:tgtEl>
                                        <p:attrNameLst>
                                          <p:attrName>ppt_w</p:attrName>
                                        </p:attrNameLst>
                                      </p:cBhvr>
                                      <p:tavLst>
                                        <p:tav tm="0">
                                          <p:val>
                                            <p:fltVal val="0"/>
                                          </p:val>
                                        </p:tav>
                                        <p:tav tm="100000">
                                          <p:val>
                                            <p:strVal val="#ppt_w"/>
                                          </p:val>
                                        </p:tav>
                                      </p:tavLst>
                                    </p:anim>
                                    <p:anim calcmode="lin" valueType="num">
                                      <p:cBhvr>
                                        <p:cTn id="10" dur="500" fill="hold"/>
                                        <p:tgtEl>
                                          <p:spTgt spid="8195"/>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8196"/>
                                        </p:tgtEl>
                                        <p:attrNameLst>
                                          <p:attrName>style.visibility</p:attrName>
                                        </p:attrNameLst>
                                      </p:cBhvr>
                                      <p:to>
                                        <p:strVal val="visible"/>
                                      </p:to>
                                    </p:set>
                                    <p:anim calcmode="lin" valueType="num">
                                      <p:cBhvr>
                                        <p:cTn id="15" dur="500" fill="hold"/>
                                        <p:tgtEl>
                                          <p:spTgt spid="8196"/>
                                        </p:tgtEl>
                                        <p:attrNameLst>
                                          <p:attrName>ppt_w</p:attrName>
                                        </p:attrNameLst>
                                      </p:cBhvr>
                                      <p:tavLst>
                                        <p:tav tm="0">
                                          <p:val>
                                            <p:fltVal val="0"/>
                                          </p:val>
                                        </p:tav>
                                        <p:tav tm="100000">
                                          <p:val>
                                            <p:strVal val="#ppt_w"/>
                                          </p:val>
                                        </p:tav>
                                      </p:tavLst>
                                    </p:anim>
                                    <p:anim calcmode="lin" valueType="num">
                                      <p:cBhvr>
                                        <p:cTn id="16" dur="500" fill="hold"/>
                                        <p:tgtEl>
                                          <p:spTgt spid="819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nimBg="1" autoUpdateAnimBg="0"/>
      <p:bldP spid="8196" grpId="0" animBg="1"/>
    </p:bldLst>
  </p:timing>
</p:sld>
</file>

<file path=ppt/theme/theme1.xml><?xml version="1.0" encoding="utf-8"?>
<a:theme xmlns:a="http://schemas.openxmlformats.org/drawingml/2006/main" name="Modèle par défaut">
  <a:themeElements>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Times New Roman"/>
        <a:ea typeface=""/>
        <a:cs typeface=""/>
      </a:majorFont>
      <a:minorFont>
        <a:latin typeface="Times New Roman"/>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Modèle par défau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2079</TotalTime>
  <Words>153</Words>
  <Application>Microsoft Macintosh PowerPoint</Application>
  <PresentationFormat>Affichage à l'écran (4:3)</PresentationFormat>
  <Paragraphs>8</Paragraphs>
  <Slides>4</Slides>
  <Notes>0</Notes>
  <HiddenSlides>0</HiddenSlides>
  <MMClips>0</MMClips>
  <ScaleCrop>false</ScaleCrop>
  <HeadingPairs>
    <vt:vector size="6" baseType="variant">
      <vt:variant>
        <vt:lpstr>Polices utilisées</vt:lpstr>
      </vt:variant>
      <vt:variant>
        <vt:i4>1</vt:i4>
      </vt:variant>
      <vt:variant>
        <vt:lpstr>Thème</vt:lpstr>
      </vt:variant>
      <vt:variant>
        <vt:i4>1</vt:i4>
      </vt:variant>
      <vt:variant>
        <vt:lpstr>Titres des diapositives</vt:lpstr>
      </vt:variant>
      <vt:variant>
        <vt:i4>4</vt:i4>
      </vt:variant>
    </vt:vector>
  </HeadingPairs>
  <TitlesOfParts>
    <vt:vector size="6" baseType="lpstr">
      <vt:lpstr>Times New Roman</vt:lpstr>
      <vt:lpstr>Modèle par défaut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L’auscultation : se déshabiller ? </dc:title>
  <dc:creator>bottier</dc:creator>
  <cp:lastModifiedBy>Laurent BOTTIER</cp:lastModifiedBy>
  <cp:revision>80</cp:revision>
  <cp:lastPrinted>2014-04-26T09:34:07Z</cp:lastPrinted>
  <dcterms:created xsi:type="dcterms:W3CDTF">2018-06-11T09:59:33Z</dcterms:created>
  <dcterms:modified xsi:type="dcterms:W3CDTF">2021-02-16T11:07:22Z</dcterms:modified>
</cp:coreProperties>
</file>