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Objects="1" showGuides="1">
      <p:cViewPr varScale="1">
        <p:scale>
          <a:sx n="117" d="100"/>
          <a:sy n="117" d="100"/>
        </p:scale>
        <p:origin x="192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A59C-E934-3A43-BA8C-D4C289928DD2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1F24B-74F3-8C4E-ACDF-D52D0B7C503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A59C-E934-3A43-BA8C-D4C289928DD2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1F24B-74F3-8C4E-ACDF-D52D0B7C503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A59C-E934-3A43-BA8C-D4C289928DD2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1F24B-74F3-8C4E-ACDF-D52D0B7C503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A59C-E934-3A43-BA8C-D4C289928DD2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1F24B-74F3-8C4E-ACDF-D52D0B7C503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A59C-E934-3A43-BA8C-D4C289928DD2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1F24B-74F3-8C4E-ACDF-D52D0B7C503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A59C-E934-3A43-BA8C-D4C289928DD2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1F24B-74F3-8C4E-ACDF-D52D0B7C503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A59C-E934-3A43-BA8C-D4C289928DD2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1F24B-74F3-8C4E-ACDF-D52D0B7C503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A59C-E934-3A43-BA8C-D4C289928DD2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1F24B-74F3-8C4E-ACDF-D52D0B7C503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A59C-E934-3A43-BA8C-D4C289928DD2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1F24B-74F3-8C4E-ACDF-D52D0B7C503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A59C-E934-3A43-BA8C-D4C289928DD2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1F24B-74F3-8C4E-ACDF-D52D0B7C503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A59C-E934-3A43-BA8C-D4C289928DD2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1F24B-74F3-8C4E-ACDF-D52D0B7C503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AA59C-E934-3A43-BA8C-D4C289928DD2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1F24B-74F3-8C4E-ACDF-D52D0B7C503A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éo 4" descr="Une image contenant intérieur, fenêtre&#10;&#10;Description générée automatiquement">
            <a:extLst>
              <a:ext uri="{FF2B5EF4-FFF2-40B4-BE49-F238E27FC236}">
                <a16:creationId xmlns:a16="http://schemas.microsoft.com/office/drawing/2014/main" id="{DB428DA6-CA76-4818-9CF4-C8896708A4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787" r="1" b="1"/>
          <a:stretch/>
        </p:blipFill>
        <p:spPr>
          <a:xfrm>
            <a:off x="20" y="-22"/>
            <a:ext cx="9143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684783" y="1682484"/>
            <a:ext cx="6858003" cy="3493010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2599" y="643467"/>
            <a:ext cx="4089397" cy="3569242"/>
          </a:xfrm>
        </p:spPr>
        <p:txBody>
          <a:bodyPr anchor="t">
            <a:normAutofit/>
          </a:bodyPr>
          <a:lstStyle/>
          <a:p>
            <a:pPr algn="l"/>
            <a:r>
              <a:rPr lang="fr-FR" sz="4500" b="0" i="0" dirty="0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rapporter un discours au passé </a:t>
            </a:r>
            <a:endParaRPr lang="fr-FR" sz="4500" dirty="0">
              <a:solidFill>
                <a:srgbClr val="FFFFFF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82599" y="4551037"/>
            <a:ext cx="4087109" cy="1578054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fr-FR" sz="3000" dirty="0">
                <a:solidFill>
                  <a:srgbClr val="FFFFFF"/>
                </a:solidFill>
              </a:rPr>
              <a:t>Objectifs</a:t>
            </a:r>
          </a:p>
          <a:p>
            <a:pPr algn="l">
              <a:lnSpc>
                <a:spcPct val="90000"/>
              </a:lnSpc>
            </a:pPr>
            <a:r>
              <a:rPr lang="fr-FR" sz="3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Travail à faire</a:t>
            </a:r>
          </a:p>
          <a:p>
            <a:pPr algn="l">
              <a:lnSpc>
                <a:spcPct val="90000"/>
              </a:lnSpc>
            </a:pPr>
            <a:r>
              <a:rPr lang="fr-FR" sz="3000" dirty="0">
                <a:solidFill>
                  <a:srgbClr val="FFFFFF"/>
                </a:solidFill>
              </a:rPr>
              <a:t>déroulement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797890" y="2511887"/>
            <a:ext cx="6858003" cy="1834218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fr-FR"/>
              <a:t>objectifs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r>
              <a:rPr lang="fr-FR" sz="1700"/>
              <a:t>Je sais ce qu’est un discours rapporté au passé et je sais en créer un si j’ai besoin.</a:t>
            </a:r>
          </a:p>
          <a:p>
            <a:r>
              <a:rPr lang="fr-FR" sz="1700"/>
              <a:t>je connais la règle de concordance des temps.</a:t>
            </a:r>
          </a:p>
          <a:p>
            <a:pPr>
              <a:buNone/>
            </a:pPr>
            <a:endParaRPr lang="fr-FR" sz="1700"/>
          </a:p>
        </p:txBody>
      </p:sp>
      <p:pic>
        <p:nvPicPr>
          <p:cNvPr id="5" name="Picture 4" descr="Flèches pointant vers la lumière">
            <a:extLst>
              <a:ext uri="{FF2B5EF4-FFF2-40B4-BE49-F238E27FC236}">
                <a16:creationId xmlns:a16="http://schemas.microsoft.com/office/drawing/2014/main" id="{C24B420F-E825-4356-9D81-B51BB794F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17" r="52944" b="-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FEF8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936" y="548640"/>
            <a:ext cx="2700645" cy="5431536"/>
          </a:xfrm>
        </p:spPr>
        <p:txBody>
          <a:bodyPr>
            <a:normAutofit/>
          </a:bodyPr>
          <a:lstStyle/>
          <a:p>
            <a:r>
              <a:rPr lang="fr-FR" sz="4700" dirty="0">
                <a:solidFill>
                  <a:srgbClr val="FF0000"/>
                </a:solidFill>
                <a:latin typeface="Arial Rounded MT Bold"/>
                <a:cs typeface="Arial Rounded MT Bold"/>
              </a:rPr>
              <a:t>Travail à faire</a:t>
            </a:r>
            <a:br>
              <a:rPr lang="fr-FR" sz="4700" dirty="0"/>
            </a:br>
            <a:endParaRPr lang="fr-FR" sz="47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47917" y="3261001"/>
            <a:ext cx="4480560" cy="13716"/>
          </a:xfrm>
          <a:custGeom>
            <a:avLst/>
            <a:gdLst>
              <a:gd name="connsiteX0" fmla="*/ 0 w 4480560"/>
              <a:gd name="connsiteY0" fmla="*/ 0 h 13716"/>
              <a:gd name="connsiteX1" fmla="*/ 595274 w 4480560"/>
              <a:gd name="connsiteY1" fmla="*/ 0 h 13716"/>
              <a:gd name="connsiteX2" fmla="*/ 1100938 w 4480560"/>
              <a:gd name="connsiteY2" fmla="*/ 0 h 13716"/>
              <a:gd name="connsiteX3" fmla="*/ 1651406 w 4480560"/>
              <a:gd name="connsiteY3" fmla="*/ 0 h 13716"/>
              <a:gd name="connsiteX4" fmla="*/ 2336292 w 4480560"/>
              <a:gd name="connsiteY4" fmla="*/ 0 h 13716"/>
              <a:gd name="connsiteX5" fmla="*/ 2931566 w 4480560"/>
              <a:gd name="connsiteY5" fmla="*/ 0 h 13716"/>
              <a:gd name="connsiteX6" fmla="*/ 3482035 w 4480560"/>
              <a:gd name="connsiteY6" fmla="*/ 0 h 13716"/>
              <a:gd name="connsiteX7" fmla="*/ 4480560 w 4480560"/>
              <a:gd name="connsiteY7" fmla="*/ 0 h 13716"/>
              <a:gd name="connsiteX8" fmla="*/ 4480560 w 4480560"/>
              <a:gd name="connsiteY8" fmla="*/ 13716 h 13716"/>
              <a:gd name="connsiteX9" fmla="*/ 3840480 w 4480560"/>
              <a:gd name="connsiteY9" fmla="*/ 13716 h 13716"/>
              <a:gd name="connsiteX10" fmla="*/ 3290011 w 4480560"/>
              <a:gd name="connsiteY10" fmla="*/ 13716 h 13716"/>
              <a:gd name="connsiteX11" fmla="*/ 2560320 w 4480560"/>
              <a:gd name="connsiteY11" fmla="*/ 13716 h 13716"/>
              <a:gd name="connsiteX12" fmla="*/ 1965046 w 4480560"/>
              <a:gd name="connsiteY12" fmla="*/ 13716 h 13716"/>
              <a:gd name="connsiteX13" fmla="*/ 1459382 w 4480560"/>
              <a:gd name="connsiteY13" fmla="*/ 13716 h 13716"/>
              <a:gd name="connsiteX14" fmla="*/ 774497 w 4480560"/>
              <a:gd name="connsiteY14" fmla="*/ 13716 h 13716"/>
              <a:gd name="connsiteX15" fmla="*/ 0 w 4480560"/>
              <a:gd name="connsiteY15" fmla="*/ 13716 h 13716"/>
              <a:gd name="connsiteX16" fmla="*/ 0 w 4480560"/>
              <a:gd name="connsiteY16" fmla="*/ 0 h 13716"/>
              <a:gd name="connsiteX0" fmla="*/ 0 w 4480560"/>
              <a:gd name="connsiteY0" fmla="*/ 0 h 13716"/>
              <a:gd name="connsiteX1" fmla="*/ 595274 w 4480560"/>
              <a:gd name="connsiteY1" fmla="*/ 0 h 13716"/>
              <a:gd name="connsiteX2" fmla="*/ 1100938 w 4480560"/>
              <a:gd name="connsiteY2" fmla="*/ 0 h 13716"/>
              <a:gd name="connsiteX3" fmla="*/ 1830629 w 4480560"/>
              <a:gd name="connsiteY3" fmla="*/ 0 h 13716"/>
              <a:gd name="connsiteX4" fmla="*/ 2425903 w 4480560"/>
              <a:gd name="connsiteY4" fmla="*/ 0 h 13716"/>
              <a:gd name="connsiteX5" fmla="*/ 3021178 w 4480560"/>
              <a:gd name="connsiteY5" fmla="*/ 0 h 13716"/>
              <a:gd name="connsiteX6" fmla="*/ 3750869 w 4480560"/>
              <a:gd name="connsiteY6" fmla="*/ 0 h 13716"/>
              <a:gd name="connsiteX7" fmla="*/ 4480560 w 4480560"/>
              <a:gd name="connsiteY7" fmla="*/ 0 h 13716"/>
              <a:gd name="connsiteX8" fmla="*/ 4480560 w 4480560"/>
              <a:gd name="connsiteY8" fmla="*/ 13716 h 13716"/>
              <a:gd name="connsiteX9" fmla="*/ 3930091 w 4480560"/>
              <a:gd name="connsiteY9" fmla="*/ 13716 h 13716"/>
              <a:gd name="connsiteX10" fmla="*/ 3290011 w 4480560"/>
              <a:gd name="connsiteY10" fmla="*/ 13716 h 13716"/>
              <a:gd name="connsiteX11" fmla="*/ 2649931 w 4480560"/>
              <a:gd name="connsiteY11" fmla="*/ 13716 h 13716"/>
              <a:gd name="connsiteX12" fmla="*/ 2054657 w 4480560"/>
              <a:gd name="connsiteY12" fmla="*/ 13716 h 13716"/>
              <a:gd name="connsiteX13" fmla="*/ 1324966 w 4480560"/>
              <a:gd name="connsiteY13" fmla="*/ 13716 h 13716"/>
              <a:gd name="connsiteX14" fmla="*/ 595274 w 4480560"/>
              <a:gd name="connsiteY14" fmla="*/ 13716 h 13716"/>
              <a:gd name="connsiteX15" fmla="*/ 0 w 4480560"/>
              <a:gd name="connsiteY15" fmla="*/ 13716 h 13716"/>
              <a:gd name="connsiteX16" fmla="*/ 0 w 4480560"/>
              <a:gd name="connsiteY1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3716" fill="none" extrusionOk="0">
                <a:moveTo>
                  <a:pt x="0" y="0"/>
                </a:moveTo>
                <a:cubicBezTo>
                  <a:pt x="267574" y="14606"/>
                  <a:pt x="338605" y="-40"/>
                  <a:pt x="595274" y="0"/>
                </a:cubicBezTo>
                <a:cubicBezTo>
                  <a:pt x="856171" y="-2198"/>
                  <a:pt x="863435" y="-13333"/>
                  <a:pt x="1100938" y="0"/>
                </a:cubicBezTo>
                <a:cubicBezTo>
                  <a:pt x="1340270" y="17713"/>
                  <a:pt x="1418448" y="-18893"/>
                  <a:pt x="1651406" y="0"/>
                </a:cubicBezTo>
                <a:cubicBezTo>
                  <a:pt x="1875387" y="1627"/>
                  <a:pt x="2153037" y="22688"/>
                  <a:pt x="2336292" y="0"/>
                </a:cubicBezTo>
                <a:cubicBezTo>
                  <a:pt x="2522206" y="-4211"/>
                  <a:pt x="2718333" y="34959"/>
                  <a:pt x="2931566" y="0"/>
                </a:cubicBezTo>
                <a:cubicBezTo>
                  <a:pt x="3137043" y="-17106"/>
                  <a:pt x="3304331" y="1415"/>
                  <a:pt x="3482035" y="0"/>
                </a:cubicBezTo>
                <a:cubicBezTo>
                  <a:pt x="3649837" y="-24078"/>
                  <a:pt x="4010577" y="-51921"/>
                  <a:pt x="4480560" y="0"/>
                </a:cubicBezTo>
                <a:cubicBezTo>
                  <a:pt x="4480642" y="3611"/>
                  <a:pt x="4480510" y="9346"/>
                  <a:pt x="4480560" y="13716"/>
                </a:cubicBezTo>
                <a:cubicBezTo>
                  <a:pt x="4305601" y="36948"/>
                  <a:pt x="4025154" y="21890"/>
                  <a:pt x="3840480" y="13716"/>
                </a:cubicBezTo>
                <a:cubicBezTo>
                  <a:pt x="3668919" y="-16903"/>
                  <a:pt x="3556555" y="-17246"/>
                  <a:pt x="3290011" y="13716"/>
                </a:cubicBezTo>
                <a:cubicBezTo>
                  <a:pt x="2991827" y="13600"/>
                  <a:pt x="2862038" y="-27094"/>
                  <a:pt x="2560320" y="13716"/>
                </a:cubicBezTo>
                <a:cubicBezTo>
                  <a:pt x="2273396" y="32804"/>
                  <a:pt x="2159701" y="35426"/>
                  <a:pt x="1965046" y="13716"/>
                </a:cubicBezTo>
                <a:cubicBezTo>
                  <a:pt x="1785994" y="24616"/>
                  <a:pt x="1686680" y="47748"/>
                  <a:pt x="1459382" y="13716"/>
                </a:cubicBezTo>
                <a:cubicBezTo>
                  <a:pt x="1260610" y="398"/>
                  <a:pt x="913962" y="26960"/>
                  <a:pt x="774497" y="13716"/>
                </a:cubicBezTo>
                <a:cubicBezTo>
                  <a:pt x="689426" y="-2719"/>
                  <a:pt x="378264" y="1751"/>
                  <a:pt x="0" y="13716"/>
                </a:cubicBezTo>
                <a:cubicBezTo>
                  <a:pt x="-173" y="8371"/>
                  <a:pt x="-387" y="6213"/>
                  <a:pt x="0" y="0"/>
                </a:cubicBezTo>
                <a:close/>
              </a:path>
              <a:path w="4480560" h="13716" stroke="0" extrusionOk="0">
                <a:moveTo>
                  <a:pt x="0" y="0"/>
                </a:moveTo>
                <a:cubicBezTo>
                  <a:pt x="290844" y="5546"/>
                  <a:pt x="318443" y="10543"/>
                  <a:pt x="595274" y="0"/>
                </a:cubicBezTo>
                <a:cubicBezTo>
                  <a:pt x="862223" y="-10630"/>
                  <a:pt x="1008164" y="-6970"/>
                  <a:pt x="1100938" y="0"/>
                </a:cubicBezTo>
                <a:cubicBezTo>
                  <a:pt x="1231751" y="-9052"/>
                  <a:pt x="1563421" y="-55931"/>
                  <a:pt x="1830629" y="0"/>
                </a:cubicBezTo>
                <a:cubicBezTo>
                  <a:pt x="2081843" y="38764"/>
                  <a:pt x="2181743" y="16966"/>
                  <a:pt x="2425903" y="0"/>
                </a:cubicBezTo>
                <a:cubicBezTo>
                  <a:pt x="2657412" y="-20059"/>
                  <a:pt x="2795431" y="8423"/>
                  <a:pt x="3021178" y="0"/>
                </a:cubicBezTo>
                <a:cubicBezTo>
                  <a:pt x="3275119" y="-4749"/>
                  <a:pt x="3480943" y="2522"/>
                  <a:pt x="3750869" y="0"/>
                </a:cubicBezTo>
                <a:cubicBezTo>
                  <a:pt x="4005211" y="16055"/>
                  <a:pt x="4302144" y="-2969"/>
                  <a:pt x="4480560" y="0"/>
                </a:cubicBezTo>
                <a:cubicBezTo>
                  <a:pt x="4480397" y="3458"/>
                  <a:pt x="4481383" y="8632"/>
                  <a:pt x="4480560" y="13716"/>
                </a:cubicBezTo>
                <a:cubicBezTo>
                  <a:pt x="4261480" y="-10003"/>
                  <a:pt x="4206199" y="28529"/>
                  <a:pt x="3930091" y="13716"/>
                </a:cubicBezTo>
                <a:cubicBezTo>
                  <a:pt x="3666932" y="-15474"/>
                  <a:pt x="3493645" y="14804"/>
                  <a:pt x="3290011" y="13716"/>
                </a:cubicBezTo>
                <a:cubicBezTo>
                  <a:pt x="3137078" y="-41032"/>
                  <a:pt x="2894690" y="-17948"/>
                  <a:pt x="2649931" y="13716"/>
                </a:cubicBezTo>
                <a:cubicBezTo>
                  <a:pt x="2413020" y="21294"/>
                  <a:pt x="2225991" y="-10559"/>
                  <a:pt x="2054657" y="13716"/>
                </a:cubicBezTo>
                <a:cubicBezTo>
                  <a:pt x="1886877" y="37541"/>
                  <a:pt x="1548763" y="45390"/>
                  <a:pt x="1324966" y="13716"/>
                </a:cubicBezTo>
                <a:cubicBezTo>
                  <a:pt x="1040995" y="1897"/>
                  <a:pt x="786929" y="-17655"/>
                  <a:pt x="595274" y="13716"/>
                </a:cubicBezTo>
                <a:cubicBezTo>
                  <a:pt x="371401" y="32831"/>
                  <a:pt x="168483" y="23167"/>
                  <a:pt x="0" y="13716"/>
                </a:cubicBezTo>
                <a:cubicBezTo>
                  <a:pt x="-740" y="8467"/>
                  <a:pt x="-279" y="4434"/>
                  <a:pt x="0" y="0"/>
                </a:cubicBezTo>
                <a:close/>
              </a:path>
              <a:path w="4480560" h="13716" fill="none" stroke="0" extrusionOk="0">
                <a:moveTo>
                  <a:pt x="0" y="0"/>
                </a:moveTo>
                <a:cubicBezTo>
                  <a:pt x="254633" y="596"/>
                  <a:pt x="318854" y="8353"/>
                  <a:pt x="595274" y="0"/>
                </a:cubicBezTo>
                <a:cubicBezTo>
                  <a:pt x="857042" y="-2503"/>
                  <a:pt x="863005" y="-13327"/>
                  <a:pt x="1100938" y="0"/>
                </a:cubicBezTo>
                <a:cubicBezTo>
                  <a:pt x="1322315" y="28736"/>
                  <a:pt x="1429801" y="-15572"/>
                  <a:pt x="1651406" y="0"/>
                </a:cubicBezTo>
                <a:cubicBezTo>
                  <a:pt x="1861310" y="20479"/>
                  <a:pt x="2199002" y="36173"/>
                  <a:pt x="2336292" y="0"/>
                </a:cubicBezTo>
                <a:cubicBezTo>
                  <a:pt x="2504451" y="-23230"/>
                  <a:pt x="2735943" y="-3451"/>
                  <a:pt x="2931566" y="0"/>
                </a:cubicBezTo>
                <a:cubicBezTo>
                  <a:pt x="3109081" y="-33272"/>
                  <a:pt x="3310374" y="39503"/>
                  <a:pt x="3482035" y="0"/>
                </a:cubicBezTo>
                <a:cubicBezTo>
                  <a:pt x="3630968" y="-117346"/>
                  <a:pt x="3975789" y="30358"/>
                  <a:pt x="4480560" y="0"/>
                </a:cubicBezTo>
                <a:cubicBezTo>
                  <a:pt x="4480546" y="3532"/>
                  <a:pt x="4481771" y="9530"/>
                  <a:pt x="4480560" y="13716"/>
                </a:cubicBezTo>
                <a:cubicBezTo>
                  <a:pt x="4299745" y="8025"/>
                  <a:pt x="4055484" y="54224"/>
                  <a:pt x="3840480" y="13716"/>
                </a:cubicBezTo>
                <a:cubicBezTo>
                  <a:pt x="3665362" y="14404"/>
                  <a:pt x="3548412" y="6532"/>
                  <a:pt x="3290011" y="13716"/>
                </a:cubicBezTo>
                <a:cubicBezTo>
                  <a:pt x="3037450" y="36923"/>
                  <a:pt x="2862123" y="43167"/>
                  <a:pt x="2560320" y="13716"/>
                </a:cubicBezTo>
                <a:cubicBezTo>
                  <a:pt x="2308793" y="7156"/>
                  <a:pt x="2153402" y="-25971"/>
                  <a:pt x="1965046" y="13716"/>
                </a:cubicBezTo>
                <a:cubicBezTo>
                  <a:pt x="1778601" y="25944"/>
                  <a:pt x="1672011" y="23840"/>
                  <a:pt x="1459382" y="13716"/>
                </a:cubicBezTo>
                <a:cubicBezTo>
                  <a:pt x="1212351" y="-9856"/>
                  <a:pt x="906131" y="12859"/>
                  <a:pt x="774497" y="13716"/>
                </a:cubicBezTo>
                <a:cubicBezTo>
                  <a:pt x="636671" y="-47283"/>
                  <a:pt x="331670" y="1705"/>
                  <a:pt x="0" y="13716"/>
                </a:cubicBezTo>
                <a:cubicBezTo>
                  <a:pt x="-561" y="8546"/>
                  <a:pt x="-377" y="61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480560"/>
                      <a:gd name="connsiteY0" fmla="*/ 0 h 13716"/>
                      <a:gd name="connsiteX1" fmla="*/ 595274 w 4480560"/>
                      <a:gd name="connsiteY1" fmla="*/ 0 h 13716"/>
                      <a:gd name="connsiteX2" fmla="*/ 1100938 w 4480560"/>
                      <a:gd name="connsiteY2" fmla="*/ 0 h 13716"/>
                      <a:gd name="connsiteX3" fmla="*/ 1651406 w 4480560"/>
                      <a:gd name="connsiteY3" fmla="*/ 0 h 13716"/>
                      <a:gd name="connsiteX4" fmla="*/ 2336292 w 4480560"/>
                      <a:gd name="connsiteY4" fmla="*/ 0 h 13716"/>
                      <a:gd name="connsiteX5" fmla="*/ 2931566 w 4480560"/>
                      <a:gd name="connsiteY5" fmla="*/ 0 h 13716"/>
                      <a:gd name="connsiteX6" fmla="*/ 3482035 w 4480560"/>
                      <a:gd name="connsiteY6" fmla="*/ 0 h 13716"/>
                      <a:gd name="connsiteX7" fmla="*/ 4480560 w 4480560"/>
                      <a:gd name="connsiteY7" fmla="*/ 0 h 13716"/>
                      <a:gd name="connsiteX8" fmla="*/ 4480560 w 4480560"/>
                      <a:gd name="connsiteY8" fmla="*/ 13716 h 13716"/>
                      <a:gd name="connsiteX9" fmla="*/ 3840480 w 4480560"/>
                      <a:gd name="connsiteY9" fmla="*/ 13716 h 13716"/>
                      <a:gd name="connsiteX10" fmla="*/ 3290011 w 4480560"/>
                      <a:gd name="connsiteY10" fmla="*/ 13716 h 13716"/>
                      <a:gd name="connsiteX11" fmla="*/ 2560320 w 4480560"/>
                      <a:gd name="connsiteY11" fmla="*/ 13716 h 13716"/>
                      <a:gd name="connsiteX12" fmla="*/ 1965046 w 4480560"/>
                      <a:gd name="connsiteY12" fmla="*/ 13716 h 13716"/>
                      <a:gd name="connsiteX13" fmla="*/ 1459382 w 4480560"/>
                      <a:gd name="connsiteY13" fmla="*/ 13716 h 13716"/>
                      <a:gd name="connsiteX14" fmla="*/ 774497 w 4480560"/>
                      <a:gd name="connsiteY14" fmla="*/ 13716 h 13716"/>
                      <a:gd name="connsiteX15" fmla="*/ 0 w 4480560"/>
                      <a:gd name="connsiteY15" fmla="*/ 13716 h 13716"/>
                      <a:gd name="connsiteX16" fmla="*/ 0 w 4480560"/>
                      <a:gd name="connsiteY1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480560" h="13716" fill="none" extrusionOk="0">
                        <a:moveTo>
                          <a:pt x="0" y="0"/>
                        </a:moveTo>
                        <a:cubicBezTo>
                          <a:pt x="267821" y="8731"/>
                          <a:pt x="334105" y="2629"/>
                          <a:pt x="595274" y="0"/>
                        </a:cubicBezTo>
                        <a:cubicBezTo>
                          <a:pt x="856443" y="-2629"/>
                          <a:pt x="863808" y="-13353"/>
                          <a:pt x="1100938" y="0"/>
                        </a:cubicBezTo>
                        <a:cubicBezTo>
                          <a:pt x="1338068" y="13353"/>
                          <a:pt x="1431663" y="-25862"/>
                          <a:pt x="1651406" y="0"/>
                        </a:cubicBezTo>
                        <a:cubicBezTo>
                          <a:pt x="1871149" y="25862"/>
                          <a:pt x="2173163" y="23827"/>
                          <a:pt x="2336292" y="0"/>
                        </a:cubicBezTo>
                        <a:cubicBezTo>
                          <a:pt x="2499421" y="-23827"/>
                          <a:pt x="2720589" y="28148"/>
                          <a:pt x="2931566" y="0"/>
                        </a:cubicBezTo>
                        <a:cubicBezTo>
                          <a:pt x="3142543" y="-28148"/>
                          <a:pt x="3323630" y="27022"/>
                          <a:pt x="3482035" y="0"/>
                        </a:cubicBezTo>
                        <a:cubicBezTo>
                          <a:pt x="3640440" y="-27022"/>
                          <a:pt x="4012110" y="-20118"/>
                          <a:pt x="4480560" y="0"/>
                        </a:cubicBezTo>
                        <a:cubicBezTo>
                          <a:pt x="4480273" y="3379"/>
                          <a:pt x="4480768" y="9289"/>
                          <a:pt x="4480560" y="13716"/>
                        </a:cubicBezTo>
                        <a:cubicBezTo>
                          <a:pt x="4314132" y="10352"/>
                          <a:pt x="4028383" y="32060"/>
                          <a:pt x="3840480" y="13716"/>
                        </a:cubicBezTo>
                        <a:cubicBezTo>
                          <a:pt x="3652577" y="-4628"/>
                          <a:pt x="3547615" y="-1724"/>
                          <a:pt x="3290011" y="13716"/>
                        </a:cubicBezTo>
                        <a:cubicBezTo>
                          <a:pt x="3032407" y="29156"/>
                          <a:pt x="2830268" y="4147"/>
                          <a:pt x="2560320" y="13716"/>
                        </a:cubicBezTo>
                        <a:cubicBezTo>
                          <a:pt x="2290372" y="23285"/>
                          <a:pt x="2147422" y="2156"/>
                          <a:pt x="1965046" y="13716"/>
                        </a:cubicBezTo>
                        <a:cubicBezTo>
                          <a:pt x="1782670" y="25276"/>
                          <a:pt x="1689791" y="36108"/>
                          <a:pt x="1459382" y="13716"/>
                        </a:cubicBezTo>
                        <a:cubicBezTo>
                          <a:pt x="1228973" y="-8676"/>
                          <a:pt x="915486" y="31929"/>
                          <a:pt x="774497" y="13716"/>
                        </a:cubicBezTo>
                        <a:cubicBezTo>
                          <a:pt x="633508" y="-4497"/>
                          <a:pt x="361442" y="-15679"/>
                          <a:pt x="0" y="13716"/>
                        </a:cubicBezTo>
                        <a:cubicBezTo>
                          <a:pt x="-362" y="8190"/>
                          <a:pt x="-434" y="6098"/>
                          <a:pt x="0" y="0"/>
                        </a:cubicBezTo>
                        <a:close/>
                      </a:path>
                      <a:path w="4480560" h="13716" stroke="0" extrusionOk="0">
                        <a:moveTo>
                          <a:pt x="0" y="0"/>
                        </a:moveTo>
                        <a:cubicBezTo>
                          <a:pt x="285465" y="225"/>
                          <a:pt x="322691" y="16223"/>
                          <a:pt x="595274" y="0"/>
                        </a:cubicBezTo>
                        <a:cubicBezTo>
                          <a:pt x="867857" y="-16223"/>
                          <a:pt x="989129" y="-11242"/>
                          <a:pt x="1100938" y="0"/>
                        </a:cubicBezTo>
                        <a:cubicBezTo>
                          <a:pt x="1212747" y="11242"/>
                          <a:pt x="1574350" y="-36410"/>
                          <a:pt x="1830629" y="0"/>
                        </a:cubicBezTo>
                        <a:cubicBezTo>
                          <a:pt x="2086908" y="36410"/>
                          <a:pt x="2180922" y="4645"/>
                          <a:pt x="2425903" y="0"/>
                        </a:cubicBezTo>
                        <a:cubicBezTo>
                          <a:pt x="2670884" y="-4645"/>
                          <a:pt x="2782024" y="22929"/>
                          <a:pt x="3021178" y="0"/>
                        </a:cubicBezTo>
                        <a:cubicBezTo>
                          <a:pt x="3260332" y="-22929"/>
                          <a:pt x="3456982" y="-1586"/>
                          <a:pt x="3750869" y="0"/>
                        </a:cubicBezTo>
                        <a:cubicBezTo>
                          <a:pt x="4044756" y="1586"/>
                          <a:pt x="4302726" y="17043"/>
                          <a:pt x="4480560" y="0"/>
                        </a:cubicBezTo>
                        <a:cubicBezTo>
                          <a:pt x="4480360" y="3832"/>
                          <a:pt x="4481152" y="9314"/>
                          <a:pt x="4480560" y="13716"/>
                        </a:cubicBezTo>
                        <a:cubicBezTo>
                          <a:pt x="4279652" y="-11422"/>
                          <a:pt x="4200762" y="36994"/>
                          <a:pt x="3930091" y="13716"/>
                        </a:cubicBezTo>
                        <a:cubicBezTo>
                          <a:pt x="3659420" y="-9562"/>
                          <a:pt x="3456052" y="17722"/>
                          <a:pt x="3290011" y="13716"/>
                        </a:cubicBezTo>
                        <a:cubicBezTo>
                          <a:pt x="3123970" y="9710"/>
                          <a:pt x="2882392" y="28246"/>
                          <a:pt x="2649931" y="13716"/>
                        </a:cubicBezTo>
                        <a:cubicBezTo>
                          <a:pt x="2417470" y="-814"/>
                          <a:pt x="2238426" y="2765"/>
                          <a:pt x="2054657" y="13716"/>
                        </a:cubicBezTo>
                        <a:cubicBezTo>
                          <a:pt x="1870888" y="24667"/>
                          <a:pt x="1566368" y="40468"/>
                          <a:pt x="1324966" y="13716"/>
                        </a:cubicBezTo>
                        <a:cubicBezTo>
                          <a:pt x="1083564" y="-13036"/>
                          <a:pt x="787410" y="6374"/>
                          <a:pt x="595274" y="13716"/>
                        </a:cubicBezTo>
                        <a:cubicBezTo>
                          <a:pt x="403138" y="21058"/>
                          <a:pt x="169622" y="5927"/>
                          <a:pt x="0" y="13716"/>
                        </a:cubicBezTo>
                        <a:cubicBezTo>
                          <a:pt x="-475" y="8699"/>
                          <a:pt x="-565" y="44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44813" y="552091"/>
            <a:ext cx="4668251" cy="5431536"/>
          </a:xfrm>
        </p:spPr>
        <p:txBody>
          <a:bodyPr anchor="ctr"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fr-FR" sz="1900" dirty="0"/>
              <a:t>Texte</a:t>
            </a:r>
          </a:p>
          <a:p>
            <a:pPr lvl="1"/>
            <a:r>
              <a:rPr lang="fr-FR" sz="1900" dirty="0">
                <a:solidFill>
                  <a:srgbClr val="FF0000"/>
                </a:solidFill>
                <a:latin typeface="Arial Rounded MT Bold"/>
                <a:cs typeface="Arial Rounded MT Bold"/>
              </a:rPr>
              <a:t>Lire</a:t>
            </a:r>
          </a:p>
          <a:p>
            <a:pPr lvl="1"/>
            <a:r>
              <a:rPr lang="fr-FR" sz="1900" dirty="0">
                <a:solidFill>
                  <a:srgbClr val="FF0000"/>
                </a:solidFill>
                <a:latin typeface="Arial Rounded MT Bold"/>
                <a:cs typeface="Arial Rounded MT Bold"/>
              </a:rPr>
              <a:t>Faire</a:t>
            </a:r>
            <a:r>
              <a:rPr lang="fr-FR" sz="1900" dirty="0"/>
              <a:t> les 3 activités sur le texte</a:t>
            </a:r>
          </a:p>
          <a:p>
            <a:pPr lvl="1"/>
            <a:r>
              <a:rPr lang="fr-FR" sz="1900" dirty="0"/>
              <a:t> </a:t>
            </a:r>
            <a:r>
              <a:rPr lang="fr-FR" sz="1900" dirty="0">
                <a:solidFill>
                  <a:srgbClr val="FF0000"/>
                </a:solidFill>
                <a:latin typeface="Arial Rounded MT Bold"/>
                <a:cs typeface="Arial Rounded MT Bold"/>
              </a:rPr>
              <a:t>Faire</a:t>
            </a:r>
            <a:r>
              <a:rPr lang="fr-FR" sz="1900" dirty="0"/>
              <a:t> l’activité « rétablissez le discours direct »</a:t>
            </a:r>
          </a:p>
          <a:p>
            <a:pPr lvl="1">
              <a:buNone/>
            </a:pPr>
            <a:endParaRPr lang="fr-FR" sz="1900" dirty="0"/>
          </a:p>
          <a:p>
            <a:pPr marL="514350" lvl="0" indent="-514350">
              <a:buFont typeface="+mj-lt"/>
              <a:buAutoNum type="arabicPeriod"/>
            </a:pPr>
            <a:r>
              <a:rPr lang="fr-FR" sz="1900" dirty="0"/>
              <a:t>Grammaire : Discours direct et indirect</a:t>
            </a:r>
          </a:p>
          <a:p>
            <a:pPr lvl="1"/>
            <a:r>
              <a:rPr lang="fr-FR" sz="1900" dirty="0"/>
              <a:t> </a:t>
            </a:r>
            <a:r>
              <a:rPr lang="fr-FR" sz="1900" dirty="0">
                <a:solidFill>
                  <a:srgbClr val="92D050"/>
                </a:solidFill>
                <a:latin typeface="Arial Rounded MT Bold"/>
                <a:cs typeface="Arial Rounded MT Bold"/>
              </a:rPr>
              <a:t>Faire en partie seulement </a:t>
            </a:r>
            <a:r>
              <a:rPr lang="fr-FR" sz="1900" dirty="0"/>
              <a:t>l’activité « je connais la règle de concordance de temps »</a:t>
            </a:r>
          </a:p>
          <a:p>
            <a:pPr>
              <a:buNone/>
            </a:pPr>
            <a:endParaRPr lang="fr-FR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fr-FR">
                <a:latin typeface="Times New Roman"/>
                <a:cs typeface="Times New Roman"/>
              </a:rPr>
              <a:t>déroulement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4014935"/>
          </a:xfrm>
        </p:spPr>
        <p:txBody>
          <a:bodyPr>
            <a:normAutofit/>
          </a:bodyPr>
          <a:lstStyle/>
          <a:p>
            <a:pPr marL="0" lvl="0" indent="0">
              <a:lnSpc>
                <a:spcPct val="90000"/>
              </a:lnSpc>
              <a:buNone/>
            </a:pPr>
            <a:r>
              <a:rPr lang="fr-FR" sz="2400" dirty="0">
                <a:solidFill>
                  <a:srgbClr val="009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Texte</a:t>
            </a:r>
          </a:p>
          <a:p>
            <a:pPr lvl="1">
              <a:lnSpc>
                <a:spcPct val="90000"/>
              </a:lnSpc>
            </a:pPr>
            <a:r>
              <a:rPr lang="fr-F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Mise en commun des réponses et discussions</a:t>
            </a:r>
          </a:p>
          <a:p>
            <a:pPr lvl="1">
              <a:lnSpc>
                <a:spcPct val="90000"/>
              </a:lnSpc>
            </a:pPr>
            <a:r>
              <a:rPr lang="fr-F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Correction ensemble de l’activité « rétablissez le discours direct »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fr-FR" sz="2400" dirty="0">
                <a:solidFill>
                  <a:srgbClr val="009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Discours direct et indirect</a:t>
            </a:r>
          </a:p>
          <a:p>
            <a:pPr lvl="1">
              <a:lnSpc>
                <a:spcPct val="90000"/>
              </a:lnSpc>
            </a:pPr>
            <a:r>
              <a:rPr lang="fr-F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Correction et discussion de l’activité « je connais la règle de concordance de temps »</a:t>
            </a:r>
          </a:p>
          <a:p>
            <a:pPr lvl="1">
              <a:lnSpc>
                <a:spcPct val="90000"/>
              </a:lnSpc>
            </a:pPr>
            <a:r>
              <a:rPr lang="fr-F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(par groupe de deux) faire : « EXERCICE essai. » puis discussion et correction ensemble.</a:t>
            </a:r>
          </a:p>
          <a:p>
            <a:pPr lvl="1">
              <a:lnSpc>
                <a:spcPct val="90000"/>
              </a:lnSpc>
            </a:pPr>
            <a:r>
              <a:rPr lang="fr-F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ensemble de la leçon</a:t>
            </a:r>
          </a:p>
          <a:p>
            <a:pPr lvl="1">
              <a:lnSpc>
                <a:spcPct val="90000"/>
              </a:lnSpc>
            </a:pPr>
            <a:r>
              <a:rPr lang="fr-F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(par groupe de deux) faire : « trois exercices d'application » puis discussion et correction ensemble.</a:t>
            </a:r>
          </a:p>
        </p:txBody>
      </p:sp>
      <p:pic>
        <p:nvPicPr>
          <p:cNvPr id="5" name="Picture 4" descr="Lunettes au-dessus d’un livre">
            <a:extLst>
              <a:ext uri="{FF2B5EF4-FFF2-40B4-BE49-F238E27FC236}">
                <a16:creationId xmlns:a16="http://schemas.microsoft.com/office/drawing/2014/main" id="{D5680A42-EA3F-48D1-9C4D-E15FE03A8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41" r="45873" b="-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CE9E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164</Words>
  <Application>Microsoft Macintosh PowerPoint</Application>
  <PresentationFormat>Affichage à l'écran (4:3)</PresentationFormat>
  <Paragraphs>24</Paragraphs>
  <Slides>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0" baseType="lpstr">
      <vt:lpstr>Arial</vt:lpstr>
      <vt:lpstr>Arial Rounded MT Bold</vt:lpstr>
      <vt:lpstr>Calibri</vt:lpstr>
      <vt:lpstr>Lucida Grande</vt:lpstr>
      <vt:lpstr>Times New Roman</vt:lpstr>
      <vt:lpstr>Thème Office</vt:lpstr>
      <vt:lpstr>rapporter un discours au passé </vt:lpstr>
      <vt:lpstr>objectifs</vt:lpstr>
      <vt:lpstr>Travail à faire </vt:lpstr>
      <vt:lpstr>déroulement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rapporter un discours au passé </dc:title>
  <dc:creator>Laurent BOTTIER</dc:creator>
  <cp:lastModifiedBy>Laurent BOTTIER</cp:lastModifiedBy>
  <cp:revision>1</cp:revision>
  <dcterms:created xsi:type="dcterms:W3CDTF">2021-03-12T07:36:31Z</dcterms:created>
  <dcterms:modified xsi:type="dcterms:W3CDTF">2021-03-12T07:37:59Z</dcterms:modified>
</cp:coreProperties>
</file>