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  <p:sldId id="268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4674"/>
  </p:normalViewPr>
  <p:slideViewPr>
    <p:cSldViewPr snapToObjects="1">
      <p:cViewPr varScale="1">
        <p:scale>
          <a:sx n="124" d="100"/>
          <a:sy n="124" d="100"/>
        </p:scale>
        <p:origin x="2480" y="168"/>
      </p:cViewPr>
      <p:guideLst>
        <p:guide orient="horz" pos="2160"/>
        <p:guide pos="2928"/>
      </p:guideLst>
    </p:cSldViewPr>
  </p:slideViewPr>
  <p:outlineViewPr>
    <p:cViewPr>
      <p:scale>
        <a:sx n="33" d="100"/>
        <a:sy n="33" d="100"/>
      </p:scale>
      <p:origin x="0" y="-164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C2EE-09FA-494B-99B4-3838B645A460}" type="datetimeFigureOut">
              <a:rPr lang="fr-FR" smtClean="0"/>
              <a:pPr/>
              <a:t>02/02/2021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FC71-3C9E-E248-BA94-7F4719502E7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C2EE-09FA-494B-99B4-3838B645A460}" type="datetimeFigureOut">
              <a:rPr lang="fr-FR" smtClean="0"/>
              <a:pPr/>
              <a:t>02/02/2021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FC71-3C9E-E248-BA94-7F4719502E7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C2EE-09FA-494B-99B4-3838B645A460}" type="datetimeFigureOut">
              <a:rPr lang="fr-FR" smtClean="0"/>
              <a:pPr/>
              <a:t>02/02/2021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FC71-3C9E-E248-BA94-7F4719502E7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C2EE-09FA-494B-99B4-3838B645A460}" type="datetimeFigureOut">
              <a:rPr lang="fr-FR" smtClean="0"/>
              <a:pPr/>
              <a:t>02/02/2021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FC71-3C9E-E248-BA94-7F4719502E7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C2EE-09FA-494B-99B4-3838B645A460}" type="datetimeFigureOut">
              <a:rPr lang="fr-FR" smtClean="0"/>
              <a:pPr/>
              <a:t>02/02/2021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FC71-3C9E-E248-BA94-7F4719502E7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C2EE-09FA-494B-99B4-3838B645A460}" type="datetimeFigureOut">
              <a:rPr lang="fr-FR" smtClean="0"/>
              <a:pPr/>
              <a:t>02/02/2021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FC71-3C9E-E248-BA94-7F4719502E7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C2EE-09FA-494B-99B4-3838B645A460}" type="datetimeFigureOut">
              <a:rPr lang="fr-FR" smtClean="0"/>
              <a:pPr/>
              <a:t>02/02/2021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FC71-3C9E-E248-BA94-7F4719502E7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C2EE-09FA-494B-99B4-3838B645A460}" type="datetimeFigureOut">
              <a:rPr lang="fr-FR" smtClean="0"/>
              <a:pPr/>
              <a:t>02/02/2021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FC71-3C9E-E248-BA94-7F4719502E7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C2EE-09FA-494B-99B4-3838B645A460}" type="datetimeFigureOut">
              <a:rPr lang="fr-FR" smtClean="0"/>
              <a:pPr/>
              <a:t>02/02/2021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FC71-3C9E-E248-BA94-7F4719502E7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C2EE-09FA-494B-99B4-3838B645A460}" type="datetimeFigureOut">
              <a:rPr lang="fr-FR" smtClean="0"/>
              <a:pPr/>
              <a:t>02/02/2021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FC71-3C9E-E248-BA94-7F4719502E7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C2EE-09FA-494B-99B4-3838B645A460}" type="datetimeFigureOut">
              <a:rPr lang="fr-FR" smtClean="0"/>
              <a:pPr/>
              <a:t>02/02/2021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FC71-3C9E-E248-BA94-7F4719502E7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3C2EE-09FA-494B-99B4-3838B645A460}" type="datetimeFigureOut">
              <a:rPr lang="fr-FR" smtClean="0"/>
              <a:pPr/>
              <a:t>02/02/2021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2FC71-3C9E-E248-BA94-7F4719502E73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1">
            <a:extLst>
              <a:ext uri="{FF2B5EF4-FFF2-40B4-BE49-F238E27FC236}">
                <a16:creationId xmlns:a16="http://schemas.microsoft.com/office/drawing/2014/main" xmlns="" id="{E039B1BA-DFAE-214A-B82A-2788F7AB0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919" y="719119"/>
            <a:ext cx="8604448" cy="467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Il y a deux heures, j’ai regardé la télé.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4020202020204" pitchFamily="34" charset="0"/>
                <a:ea typeface="Times New Roman" panose="02020603050405020304" pitchFamily="18" charset="0"/>
              </a:rPr>
              <a:t>regarder la télé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Je regarde la télé depuis deux heures.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4020202020204" pitchFamily="34" charset="0"/>
                <a:ea typeface="Times New Roman" panose="02020603050405020304" pitchFamily="18" charset="0"/>
              </a:rPr>
              <a:t>regarder la télé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Voilà deux heures qu’il a parlé.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4020202020204" pitchFamily="34" charset="0"/>
                <a:ea typeface="Times New Roman" panose="02020603050405020304" pitchFamily="18" charset="0"/>
              </a:rPr>
              <a:t>Parler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Il a arrêté de chanter depuis une heure.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4020202020204" pitchFamily="34" charset="0"/>
                <a:ea typeface="Times New Roman" panose="02020603050405020304" pitchFamily="18" charset="0"/>
              </a:rPr>
              <a:t>arrêter de chanter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ça fait deux heures qu’il a chanté.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4020202020204" pitchFamily="34" charset="0"/>
                <a:ea typeface="Times New Roman" panose="02020603050405020304" pitchFamily="18" charset="0"/>
              </a:rPr>
              <a:t>chanter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et il y a une heure que tu es sorti.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4020202020204" pitchFamily="34" charset="0"/>
                <a:ea typeface="Times New Roman" panose="02020603050405020304" pitchFamily="18" charset="0"/>
              </a:rPr>
              <a:t>sortir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xmlns="" id="{A82F8B8A-7024-B34D-AB0E-98A4428562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312712"/>
              </p:ext>
            </p:extLst>
          </p:nvPr>
        </p:nvGraphicFramePr>
        <p:xfrm>
          <a:off x="827584" y="1124744"/>
          <a:ext cx="60504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4144">
                  <a:extLst>
                    <a:ext uri="{9D8B030D-6E8A-4147-A177-3AD203B41FA5}">
                      <a16:colId xmlns:a16="http://schemas.microsoft.com/office/drawing/2014/main" xmlns="" val="2433486988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1673231355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7846660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continue dans le présent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terminé dans le passé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4141892"/>
                  </a:ext>
                </a:extLst>
              </a:tr>
            </a:tbl>
          </a:graphicData>
        </a:graphic>
      </p:graphicFrame>
      <p:graphicFrame>
        <p:nvGraphicFramePr>
          <p:cNvPr id="6" name="Tableau 3">
            <a:extLst>
              <a:ext uri="{FF2B5EF4-FFF2-40B4-BE49-F238E27FC236}">
                <a16:creationId xmlns:a16="http://schemas.microsoft.com/office/drawing/2014/main" xmlns="" id="{55951EBE-DE75-DD47-BF67-0EB9AF3AC8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112517"/>
              </p:ext>
            </p:extLst>
          </p:nvPr>
        </p:nvGraphicFramePr>
        <p:xfrm>
          <a:off x="801985" y="1880632"/>
          <a:ext cx="60504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4144">
                  <a:extLst>
                    <a:ext uri="{9D8B030D-6E8A-4147-A177-3AD203B41FA5}">
                      <a16:colId xmlns:a16="http://schemas.microsoft.com/office/drawing/2014/main" xmlns="" val="2433486988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1673231355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7846660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continue dans le présent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terminé dans le passé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4141892"/>
                  </a:ext>
                </a:extLst>
              </a:tr>
            </a:tbl>
          </a:graphicData>
        </a:graphic>
      </p:graphicFrame>
      <p:graphicFrame>
        <p:nvGraphicFramePr>
          <p:cNvPr id="7" name="Tableau 3">
            <a:extLst>
              <a:ext uri="{FF2B5EF4-FFF2-40B4-BE49-F238E27FC236}">
                <a16:creationId xmlns:a16="http://schemas.microsoft.com/office/drawing/2014/main" xmlns="" id="{CC83CAFE-AED5-0F45-9FB5-A49170C8C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919677"/>
              </p:ext>
            </p:extLst>
          </p:nvPr>
        </p:nvGraphicFramePr>
        <p:xfrm>
          <a:off x="971600" y="2600712"/>
          <a:ext cx="60504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4144">
                  <a:extLst>
                    <a:ext uri="{9D8B030D-6E8A-4147-A177-3AD203B41FA5}">
                      <a16:colId xmlns:a16="http://schemas.microsoft.com/office/drawing/2014/main" xmlns="" val="2433486988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1673231355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7846660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continue dans le présent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terminé dans le passé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4141892"/>
                  </a:ext>
                </a:extLst>
              </a:tr>
            </a:tbl>
          </a:graphicData>
        </a:graphic>
      </p:graphicFrame>
      <p:graphicFrame>
        <p:nvGraphicFramePr>
          <p:cNvPr id="8" name="Tableau 3">
            <a:extLst>
              <a:ext uri="{FF2B5EF4-FFF2-40B4-BE49-F238E27FC236}">
                <a16:creationId xmlns:a16="http://schemas.microsoft.com/office/drawing/2014/main" xmlns="" id="{9AAF554C-60F7-3945-B0B2-A6178E646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791620"/>
              </p:ext>
            </p:extLst>
          </p:nvPr>
        </p:nvGraphicFramePr>
        <p:xfrm>
          <a:off x="1041792" y="3501008"/>
          <a:ext cx="60504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4144">
                  <a:extLst>
                    <a:ext uri="{9D8B030D-6E8A-4147-A177-3AD203B41FA5}">
                      <a16:colId xmlns:a16="http://schemas.microsoft.com/office/drawing/2014/main" xmlns="" val="2433486988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1673231355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7846660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continue dans le présent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terminé dans le passé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4141892"/>
                  </a:ext>
                </a:extLst>
              </a:tr>
            </a:tbl>
          </a:graphicData>
        </a:graphic>
      </p:graphicFrame>
      <p:graphicFrame>
        <p:nvGraphicFramePr>
          <p:cNvPr id="9" name="Tableau 3">
            <a:extLst>
              <a:ext uri="{FF2B5EF4-FFF2-40B4-BE49-F238E27FC236}">
                <a16:creationId xmlns:a16="http://schemas.microsoft.com/office/drawing/2014/main" xmlns="" id="{32049F8E-F349-8440-8E44-D9BAEB1D58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833295"/>
              </p:ext>
            </p:extLst>
          </p:nvPr>
        </p:nvGraphicFramePr>
        <p:xfrm>
          <a:off x="753760" y="4221088"/>
          <a:ext cx="60504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4144">
                  <a:extLst>
                    <a:ext uri="{9D8B030D-6E8A-4147-A177-3AD203B41FA5}">
                      <a16:colId xmlns:a16="http://schemas.microsoft.com/office/drawing/2014/main" xmlns="" val="2433486988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1673231355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7846660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continue dans le présent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terminé dans le passé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4141892"/>
                  </a:ext>
                </a:extLst>
              </a:tr>
            </a:tbl>
          </a:graphicData>
        </a:graphic>
      </p:graphicFrame>
      <p:graphicFrame>
        <p:nvGraphicFramePr>
          <p:cNvPr id="10" name="Tableau 3">
            <a:extLst>
              <a:ext uri="{FF2B5EF4-FFF2-40B4-BE49-F238E27FC236}">
                <a16:creationId xmlns:a16="http://schemas.microsoft.com/office/drawing/2014/main" xmlns="" id="{C0FEC6F6-36F3-254A-9F62-BCE73A794E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31380"/>
              </p:ext>
            </p:extLst>
          </p:nvPr>
        </p:nvGraphicFramePr>
        <p:xfrm>
          <a:off x="755576" y="4941168"/>
          <a:ext cx="60504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4144">
                  <a:extLst>
                    <a:ext uri="{9D8B030D-6E8A-4147-A177-3AD203B41FA5}">
                      <a16:colId xmlns:a16="http://schemas.microsoft.com/office/drawing/2014/main" xmlns="" val="2433486988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1673231355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7846660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continue dans le présent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terminé dans le passé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4141892"/>
                  </a:ext>
                </a:extLst>
              </a:tr>
            </a:tbl>
          </a:graphicData>
        </a:graphic>
      </p:graphicFrame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xmlns="" id="{B7B7A5C7-3EC0-D344-9714-C6C48C5E2AF4}"/>
              </a:ext>
            </a:extLst>
          </p:cNvPr>
          <p:cNvCxnSpPr>
            <a:cxnSpLocks/>
          </p:cNvCxnSpPr>
          <p:nvPr/>
        </p:nvCxnSpPr>
        <p:spPr>
          <a:xfrm>
            <a:off x="1043608" y="1340768"/>
            <a:ext cx="2592288" cy="0"/>
          </a:xfrm>
          <a:prstGeom prst="line">
            <a:avLst/>
          </a:prstGeom>
          <a:ln w="41275" cmpd="dbl">
            <a:solidFill>
              <a:srgbClr val="FF00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xmlns="" id="{90B0D2AC-221F-BC4F-86FC-E2392E530B1B}"/>
              </a:ext>
            </a:extLst>
          </p:cNvPr>
          <p:cNvCxnSpPr>
            <a:cxnSpLocks/>
          </p:cNvCxnSpPr>
          <p:nvPr/>
        </p:nvCxnSpPr>
        <p:spPr>
          <a:xfrm>
            <a:off x="4067944" y="2060848"/>
            <a:ext cx="2784529" cy="17904"/>
          </a:xfrm>
          <a:prstGeom prst="line">
            <a:avLst/>
          </a:prstGeom>
          <a:ln w="41275" cmpd="dbl">
            <a:solidFill>
              <a:srgbClr val="FF00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xmlns="" id="{9C3968A1-BBE4-DE4F-9073-70E913A392F6}"/>
              </a:ext>
            </a:extLst>
          </p:cNvPr>
          <p:cNvCxnSpPr>
            <a:cxnSpLocks/>
          </p:cNvCxnSpPr>
          <p:nvPr/>
        </p:nvCxnSpPr>
        <p:spPr>
          <a:xfrm>
            <a:off x="1196008" y="2780928"/>
            <a:ext cx="2592288" cy="0"/>
          </a:xfrm>
          <a:prstGeom prst="line">
            <a:avLst/>
          </a:prstGeom>
          <a:ln w="41275" cmpd="dbl">
            <a:solidFill>
              <a:srgbClr val="FF00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xmlns="" id="{259A289C-E634-E744-9BFE-72EACE2566F7}"/>
              </a:ext>
            </a:extLst>
          </p:cNvPr>
          <p:cNvCxnSpPr>
            <a:cxnSpLocks/>
          </p:cNvCxnSpPr>
          <p:nvPr/>
        </p:nvCxnSpPr>
        <p:spPr>
          <a:xfrm>
            <a:off x="4355976" y="3717032"/>
            <a:ext cx="2592288" cy="0"/>
          </a:xfrm>
          <a:prstGeom prst="line">
            <a:avLst/>
          </a:prstGeom>
          <a:ln w="41275" cmpd="dbl">
            <a:solidFill>
              <a:srgbClr val="FF00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xmlns="" id="{FBC521DC-FD16-CD43-ACDE-3DDADF4AE8C5}"/>
              </a:ext>
            </a:extLst>
          </p:cNvPr>
          <p:cNvCxnSpPr>
            <a:cxnSpLocks/>
          </p:cNvCxnSpPr>
          <p:nvPr/>
        </p:nvCxnSpPr>
        <p:spPr>
          <a:xfrm>
            <a:off x="971600" y="4437112"/>
            <a:ext cx="2592288" cy="0"/>
          </a:xfrm>
          <a:prstGeom prst="line">
            <a:avLst/>
          </a:prstGeom>
          <a:ln w="41275" cmpd="dbl">
            <a:solidFill>
              <a:srgbClr val="FF00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xmlns="" id="{70FD3A46-59CA-6346-9A79-FBDBECC34F2C}"/>
              </a:ext>
            </a:extLst>
          </p:cNvPr>
          <p:cNvCxnSpPr>
            <a:cxnSpLocks/>
          </p:cNvCxnSpPr>
          <p:nvPr/>
        </p:nvCxnSpPr>
        <p:spPr>
          <a:xfrm>
            <a:off x="827584" y="5157192"/>
            <a:ext cx="2592288" cy="0"/>
          </a:xfrm>
          <a:prstGeom prst="line">
            <a:avLst/>
          </a:prstGeom>
          <a:ln w="41275" cmpd="dbl">
            <a:solidFill>
              <a:srgbClr val="FF00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8693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1">
            <a:extLst>
              <a:ext uri="{FF2B5EF4-FFF2-40B4-BE49-F238E27FC236}">
                <a16:creationId xmlns:a16="http://schemas.microsoft.com/office/drawing/2014/main" xmlns="" id="{E039B1BA-DFAE-214A-B82A-2788F7AB0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2" y="375943"/>
            <a:ext cx="9001000" cy="5301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3. Je fume depuis plusieurs années.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4020202020204" pitchFamily="34" charset="0"/>
                <a:ea typeface="Times New Roman" panose="02020603050405020304" pitchFamily="18" charset="0"/>
              </a:rPr>
              <a:t>fumer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Voilà plusieurs années que j’ai fumé.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4020202020204" pitchFamily="34" charset="0"/>
                <a:ea typeface="Times New Roman" panose="02020603050405020304" pitchFamily="18" charset="0"/>
              </a:rPr>
              <a:t>fumer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 J’ai touché ma dernière cigarette, il y a 10 ans.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4020202020204" pitchFamily="34" charset="0"/>
                <a:ea typeface="Times New Roman" panose="02020603050405020304" pitchFamily="18" charset="0"/>
              </a:rPr>
              <a:t>fumer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4. Il n’a pas changé depuis 2 ans.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4020202020204" pitchFamily="34" charset="0"/>
                <a:ea typeface="Times New Roman" panose="02020603050405020304" pitchFamily="18" charset="0"/>
              </a:rPr>
              <a:t>pas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4020202020204" pitchFamily="34" charset="0"/>
                <a:ea typeface="Times New Roman" panose="02020603050405020304" pitchFamily="18" charset="0"/>
              </a:rPr>
              <a:t>changer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Il n’a pas changé depuis que je le connais.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4020202020204" pitchFamily="34" charset="0"/>
                <a:ea typeface="Times New Roman" panose="02020603050405020304" pitchFamily="18" charset="0"/>
              </a:rPr>
              <a:t> pas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4020202020204" pitchFamily="34" charset="0"/>
                <a:ea typeface="Times New Roman" panose="02020603050405020304" pitchFamily="18" charset="0"/>
              </a:rPr>
              <a:t>changer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Il progresse depuis qu’il a un nouveau prof.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4020202020204" pitchFamily="34" charset="0"/>
                <a:ea typeface="Times New Roman" panose="02020603050405020304" pitchFamily="18" charset="0"/>
              </a:rPr>
              <a:t>progresser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defTabSz="914400">
              <a:lnSpc>
                <a:spcPct val="200000"/>
              </a:lnSpc>
            </a:pPr>
            <a:r>
              <a:rPr lang="fr-FR" altLang="fr-FR" sz="2400" dirty="0"/>
              <a:t>Il y a un an, il a progressé.</a:t>
            </a:r>
            <a:r>
              <a:rPr lang="fr-FR" altLang="fr-FR" sz="2400" b="1" dirty="0">
                <a:latin typeface="Arial Narrow" panose="020B0604020202020204" pitchFamily="34" charset="0"/>
              </a:rPr>
              <a:t> progresser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9" name="Tableau 3">
            <a:extLst>
              <a:ext uri="{FF2B5EF4-FFF2-40B4-BE49-F238E27FC236}">
                <a16:creationId xmlns:a16="http://schemas.microsoft.com/office/drawing/2014/main" xmlns="" id="{72CFB498-DE5A-584E-A212-02F18881EF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002585"/>
              </p:ext>
            </p:extLst>
          </p:nvPr>
        </p:nvGraphicFramePr>
        <p:xfrm>
          <a:off x="395536" y="1052736"/>
          <a:ext cx="60504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4144">
                  <a:extLst>
                    <a:ext uri="{9D8B030D-6E8A-4147-A177-3AD203B41FA5}">
                      <a16:colId xmlns:a16="http://schemas.microsoft.com/office/drawing/2014/main" xmlns="" val="2433486988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1673231355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7846660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continue dans le présent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terminé dans le passé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4141892"/>
                  </a:ext>
                </a:extLst>
              </a:tr>
            </a:tbl>
          </a:graphicData>
        </a:graphic>
      </p:graphicFrame>
      <p:graphicFrame>
        <p:nvGraphicFramePr>
          <p:cNvPr id="20" name="Tableau 3">
            <a:extLst>
              <a:ext uri="{FF2B5EF4-FFF2-40B4-BE49-F238E27FC236}">
                <a16:creationId xmlns:a16="http://schemas.microsoft.com/office/drawing/2014/main" xmlns="" id="{87243695-F166-2E43-8734-DCEE8C2D2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34854"/>
              </p:ext>
            </p:extLst>
          </p:nvPr>
        </p:nvGraphicFramePr>
        <p:xfrm>
          <a:off x="249704" y="1772816"/>
          <a:ext cx="60504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4144">
                  <a:extLst>
                    <a:ext uri="{9D8B030D-6E8A-4147-A177-3AD203B41FA5}">
                      <a16:colId xmlns:a16="http://schemas.microsoft.com/office/drawing/2014/main" xmlns="" val="2433486988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1673231355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7846660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continue dans le présent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terminé dans le passé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4141892"/>
                  </a:ext>
                </a:extLst>
              </a:tr>
            </a:tbl>
          </a:graphicData>
        </a:graphic>
      </p:graphicFrame>
      <p:graphicFrame>
        <p:nvGraphicFramePr>
          <p:cNvPr id="21" name="Tableau 3">
            <a:extLst>
              <a:ext uri="{FF2B5EF4-FFF2-40B4-BE49-F238E27FC236}">
                <a16:creationId xmlns:a16="http://schemas.microsoft.com/office/drawing/2014/main" xmlns="" id="{E9BFD025-0322-364C-B87F-A1BD9BC8CC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107702"/>
              </p:ext>
            </p:extLst>
          </p:nvPr>
        </p:nvGraphicFramePr>
        <p:xfrm>
          <a:off x="179512" y="2492896"/>
          <a:ext cx="60504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4144">
                  <a:extLst>
                    <a:ext uri="{9D8B030D-6E8A-4147-A177-3AD203B41FA5}">
                      <a16:colId xmlns:a16="http://schemas.microsoft.com/office/drawing/2014/main" xmlns="" val="2433486988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1673231355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7846660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continue dans le présent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terminé dans le passé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4141892"/>
                  </a:ext>
                </a:extLst>
              </a:tr>
            </a:tbl>
          </a:graphicData>
        </a:graphic>
      </p:graphicFrame>
      <p:graphicFrame>
        <p:nvGraphicFramePr>
          <p:cNvPr id="22" name="Tableau 3">
            <a:extLst>
              <a:ext uri="{FF2B5EF4-FFF2-40B4-BE49-F238E27FC236}">
                <a16:creationId xmlns:a16="http://schemas.microsoft.com/office/drawing/2014/main" xmlns="" id="{25173113-381A-404E-9890-5A233D5FAD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166504"/>
              </p:ext>
            </p:extLst>
          </p:nvPr>
        </p:nvGraphicFramePr>
        <p:xfrm>
          <a:off x="323528" y="3356992"/>
          <a:ext cx="60504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4144">
                  <a:extLst>
                    <a:ext uri="{9D8B030D-6E8A-4147-A177-3AD203B41FA5}">
                      <a16:colId xmlns:a16="http://schemas.microsoft.com/office/drawing/2014/main" xmlns="" val="2433486988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1673231355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7846660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continue dans le présent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terminé dans le passé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4141892"/>
                  </a:ext>
                </a:extLst>
              </a:tr>
            </a:tbl>
          </a:graphicData>
        </a:graphic>
      </p:graphicFrame>
      <p:graphicFrame>
        <p:nvGraphicFramePr>
          <p:cNvPr id="23" name="Tableau 3">
            <a:extLst>
              <a:ext uri="{FF2B5EF4-FFF2-40B4-BE49-F238E27FC236}">
                <a16:creationId xmlns:a16="http://schemas.microsoft.com/office/drawing/2014/main" xmlns="" id="{53DAE4C0-1AE5-5E44-9D3E-BD594B50DD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4771"/>
              </p:ext>
            </p:extLst>
          </p:nvPr>
        </p:nvGraphicFramePr>
        <p:xfrm>
          <a:off x="177696" y="4112880"/>
          <a:ext cx="60504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4144">
                  <a:extLst>
                    <a:ext uri="{9D8B030D-6E8A-4147-A177-3AD203B41FA5}">
                      <a16:colId xmlns:a16="http://schemas.microsoft.com/office/drawing/2014/main" xmlns="" val="2433486988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1673231355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7846660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continue dans le présent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terminé dans le passé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4141892"/>
                  </a:ext>
                </a:extLst>
              </a:tr>
            </a:tbl>
          </a:graphicData>
        </a:graphic>
      </p:graphicFrame>
      <p:graphicFrame>
        <p:nvGraphicFramePr>
          <p:cNvPr id="24" name="Tableau 3">
            <a:extLst>
              <a:ext uri="{FF2B5EF4-FFF2-40B4-BE49-F238E27FC236}">
                <a16:creationId xmlns:a16="http://schemas.microsoft.com/office/drawing/2014/main" xmlns="" id="{AE336B22-6B4D-3E44-BA0C-5E3DFFFCAE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868942"/>
              </p:ext>
            </p:extLst>
          </p:nvPr>
        </p:nvGraphicFramePr>
        <p:xfrm>
          <a:off x="107504" y="4832960"/>
          <a:ext cx="60504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4144">
                  <a:extLst>
                    <a:ext uri="{9D8B030D-6E8A-4147-A177-3AD203B41FA5}">
                      <a16:colId xmlns:a16="http://schemas.microsoft.com/office/drawing/2014/main" xmlns="" val="2433486988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1673231355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7846660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continue dans le présent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terminé dans le passé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4141892"/>
                  </a:ext>
                </a:extLst>
              </a:tr>
            </a:tbl>
          </a:graphicData>
        </a:graphic>
      </p:graphicFrame>
      <p:graphicFrame>
        <p:nvGraphicFramePr>
          <p:cNvPr id="25" name="Tableau 3">
            <a:extLst>
              <a:ext uri="{FF2B5EF4-FFF2-40B4-BE49-F238E27FC236}">
                <a16:creationId xmlns:a16="http://schemas.microsoft.com/office/drawing/2014/main" xmlns="" id="{8863CBDF-BB15-3947-84BB-9B94A101C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02917"/>
              </p:ext>
            </p:extLst>
          </p:nvPr>
        </p:nvGraphicFramePr>
        <p:xfrm>
          <a:off x="35496" y="5553040"/>
          <a:ext cx="60504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4144">
                  <a:extLst>
                    <a:ext uri="{9D8B030D-6E8A-4147-A177-3AD203B41FA5}">
                      <a16:colId xmlns:a16="http://schemas.microsoft.com/office/drawing/2014/main" xmlns="" val="2433486988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1673231355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7846660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continue dans le présent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terminé dans le passé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4141892"/>
                  </a:ext>
                </a:extLst>
              </a:tr>
            </a:tbl>
          </a:graphicData>
        </a:graphic>
      </p:graphicFrame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xmlns="" id="{6E6F2CB1-0536-3D4F-BF74-8E83898E99D8}"/>
              </a:ext>
            </a:extLst>
          </p:cNvPr>
          <p:cNvCxnSpPr>
            <a:cxnSpLocks/>
          </p:cNvCxnSpPr>
          <p:nvPr/>
        </p:nvCxnSpPr>
        <p:spPr>
          <a:xfrm>
            <a:off x="3635896" y="1268760"/>
            <a:ext cx="2592288" cy="0"/>
          </a:xfrm>
          <a:prstGeom prst="line">
            <a:avLst/>
          </a:prstGeom>
          <a:ln w="41275" cmpd="dbl">
            <a:solidFill>
              <a:srgbClr val="FF00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xmlns="" id="{6F47BD4E-30FF-4B48-A6DE-55BEF735042A}"/>
              </a:ext>
            </a:extLst>
          </p:cNvPr>
          <p:cNvCxnSpPr>
            <a:cxnSpLocks/>
          </p:cNvCxnSpPr>
          <p:nvPr/>
        </p:nvCxnSpPr>
        <p:spPr>
          <a:xfrm>
            <a:off x="467544" y="1988840"/>
            <a:ext cx="2592288" cy="0"/>
          </a:xfrm>
          <a:prstGeom prst="line">
            <a:avLst/>
          </a:prstGeom>
          <a:ln w="41275" cmpd="dbl">
            <a:solidFill>
              <a:srgbClr val="FF00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xmlns="" id="{39D6389E-F373-7E46-9ED8-025A807C1A20}"/>
              </a:ext>
            </a:extLst>
          </p:cNvPr>
          <p:cNvCxnSpPr>
            <a:cxnSpLocks/>
          </p:cNvCxnSpPr>
          <p:nvPr/>
        </p:nvCxnSpPr>
        <p:spPr>
          <a:xfrm>
            <a:off x="395536" y="2708920"/>
            <a:ext cx="2592288" cy="0"/>
          </a:xfrm>
          <a:prstGeom prst="line">
            <a:avLst/>
          </a:prstGeom>
          <a:ln w="41275" cmpd="dbl">
            <a:solidFill>
              <a:srgbClr val="FF00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xmlns="" id="{97A3EF43-03C8-204E-81B8-D71D9E54B841}"/>
              </a:ext>
            </a:extLst>
          </p:cNvPr>
          <p:cNvCxnSpPr>
            <a:cxnSpLocks/>
          </p:cNvCxnSpPr>
          <p:nvPr/>
        </p:nvCxnSpPr>
        <p:spPr>
          <a:xfrm>
            <a:off x="3635896" y="3573016"/>
            <a:ext cx="2592288" cy="0"/>
          </a:xfrm>
          <a:prstGeom prst="line">
            <a:avLst/>
          </a:prstGeom>
          <a:ln w="41275" cmpd="dbl">
            <a:solidFill>
              <a:srgbClr val="FF00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xmlns="" id="{5D07F1EA-F7A4-D845-9C40-247CF9115B42}"/>
              </a:ext>
            </a:extLst>
          </p:cNvPr>
          <p:cNvCxnSpPr>
            <a:cxnSpLocks/>
          </p:cNvCxnSpPr>
          <p:nvPr/>
        </p:nvCxnSpPr>
        <p:spPr>
          <a:xfrm>
            <a:off x="3635896" y="4293096"/>
            <a:ext cx="2592288" cy="0"/>
          </a:xfrm>
          <a:prstGeom prst="line">
            <a:avLst/>
          </a:prstGeom>
          <a:ln w="41275" cmpd="dbl">
            <a:solidFill>
              <a:srgbClr val="FF00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xmlns="" id="{084C691B-5E56-5447-B75D-D93F8B29C0D1}"/>
              </a:ext>
            </a:extLst>
          </p:cNvPr>
          <p:cNvCxnSpPr>
            <a:cxnSpLocks/>
          </p:cNvCxnSpPr>
          <p:nvPr/>
        </p:nvCxnSpPr>
        <p:spPr>
          <a:xfrm>
            <a:off x="3491880" y="5013176"/>
            <a:ext cx="2592288" cy="0"/>
          </a:xfrm>
          <a:prstGeom prst="line">
            <a:avLst/>
          </a:prstGeom>
          <a:ln w="41275" cmpd="dbl">
            <a:solidFill>
              <a:srgbClr val="FF00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xmlns="" id="{7FEE6EAE-E7F0-9C40-8898-7C566C64A13C}"/>
              </a:ext>
            </a:extLst>
          </p:cNvPr>
          <p:cNvCxnSpPr>
            <a:cxnSpLocks/>
          </p:cNvCxnSpPr>
          <p:nvPr/>
        </p:nvCxnSpPr>
        <p:spPr>
          <a:xfrm>
            <a:off x="179512" y="5733256"/>
            <a:ext cx="2592288" cy="0"/>
          </a:xfrm>
          <a:prstGeom prst="line">
            <a:avLst/>
          </a:prstGeom>
          <a:ln w="41275" cmpd="dbl">
            <a:solidFill>
              <a:srgbClr val="FF00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55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164</Words>
  <Application>Microsoft Macintosh PowerPoint</Application>
  <PresentationFormat>Présentation à l'écran (4:3)</PresentationFormat>
  <Paragraphs>44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 Narrow</vt:lpstr>
      <vt:lpstr>Calibri</vt:lpstr>
      <vt:lpstr>Times New Roman</vt:lpstr>
      <vt:lpstr>Arial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 (re)vois les expressions de temps en français, soit…</dc:title>
  <dc:creator>Laurent BOTTIER</dc:creator>
  <cp:lastModifiedBy>Utilisateur de Microsoft Office</cp:lastModifiedBy>
  <cp:revision>3</cp:revision>
  <dcterms:created xsi:type="dcterms:W3CDTF">2020-12-14T15:36:46Z</dcterms:created>
  <dcterms:modified xsi:type="dcterms:W3CDTF">2021-02-02T14:25:53Z</dcterms:modified>
</cp:coreProperties>
</file>